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300" r:id="rId3"/>
    <p:sldId id="331" r:id="rId4"/>
    <p:sldId id="332" r:id="rId5"/>
    <p:sldId id="352" r:id="rId6"/>
    <p:sldId id="328" r:id="rId7"/>
    <p:sldId id="334" r:id="rId8"/>
    <p:sldId id="369" r:id="rId9"/>
    <p:sldId id="333" r:id="rId10"/>
    <p:sldId id="337" r:id="rId11"/>
    <p:sldId id="348" r:id="rId12"/>
    <p:sldId id="359" r:id="rId13"/>
    <p:sldId id="336" r:id="rId14"/>
    <p:sldId id="339" r:id="rId15"/>
    <p:sldId id="354" r:id="rId16"/>
    <p:sldId id="338" r:id="rId17"/>
    <p:sldId id="344" r:id="rId18"/>
    <p:sldId id="367" r:id="rId19"/>
    <p:sldId id="340" r:id="rId20"/>
    <p:sldId id="341" r:id="rId21"/>
    <p:sldId id="343" r:id="rId22"/>
    <p:sldId id="358" r:id="rId23"/>
    <p:sldId id="349" r:id="rId24"/>
    <p:sldId id="373" r:id="rId25"/>
    <p:sldId id="366" r:id="rId26"/>
    <p:sldId id="347" r:id="rId27"/>
    <p:sldId id="368" r:id="rId28"/>
    <p:sldId id="353" r:id="rId29"/>
    <p:sldId id="370" r:id="rId30"/>
    <p:sldId id="371" r:id="rId31"/>
    <p:sldId id="361" r:id="rId32"/>
    <p:sldId id="362" r:id="rId33"/>
    <p:sldId id="350" r:id="rId34"/>
    <p:sldId id="351" r:id="rId35"/>
    <p:sldId id="372" r:id="rId36"/>
    <p:sldId id="326" r:id="rId37"/>
    <p:sldId id="32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69" d="100"/>
          <a:sy n="69" d="100"/>
        </p:scale>
        <p:origin x="40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B631F-FE44-49E6-AB4B-B53A8F1F1C96}" type="datetimeFigureOut">
              <a:rPr lang="en-US" smtClean="0"/>
              <a:t>7/20/2022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2F4A8-3CB5-40E6-88FB-C3A307E2F4B7}" type="slidenum">
              <a:rPr lang="en-US" smtClean="0"/>
              <a:t>‹#›</a:t>
            </a:fld>
            <a:endParaRPr lang="en-US" dirty="0"/>
          </a:p>
        </p:txBody>
      </p:sp>
    </p:spTree>
    <p:extLst>
      <p:ext uri="{BB962C8B-B14F-4D97-AF65-F5344CB8AC3E}">
        <p14:creationId xmlns:p14="http://schemas.microsoft.com/office/powerpoint/2010/main" val="44193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1</a:t>
            </a:fld>
            <a:endParaRPr lang="en-US" dirty="0"/>
          </a:p>
        </p:txBody>
      </p:sp>
    </p:spTree>
    <p:extLst>
      <p:ext uri="{BB962C8B-B14F-4D97-AF65-F5344CB8AC3E}">
        <p14:creationId xmlns:p14="http://schemas.microsoft.com/office/powerpoint/2010/main" val="4689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For purposes of this question, the same type of school is referred to the Catholic Conference of Ohio, Ohio Association of Independent Schools, Association of Christian Schools International or other category as denoted by the State Department of Education.</a:t>
            </a:r>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8</a:t>
            </a:fld>
            <a:endParaRPr lang="en-US" dirty="0"/>
          </a:p>
        </p:txBody>
      </p:sp>
    </p:spTree>
    <p:extLst>
      <p:ext uri="{BB962C8B-B14F-4D97-AF65-F5344CB8AC3E}">
        <p14:creationId xmlns:p14="http://schemas.microsoft.com/office/powerpoint/2010/main" val="357558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For purposes of this question, the same type of school is referred to the Catholic Conference of Ohio, Ohio Association of Independent Schools, Association of Christian Schools International or other category as denoted by the State Department of Education.</a:t>
            </a:r>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9</a:t>
            </a:fld>
            <a:endParaRPr lang="en-US" dirty="0"/>
          </a:p>
        </p:txBody>
      </p:sp>
    </p:spTree>
    <p:extLst>
      <p:ext uri="{BB962C8B-B14F-4D97-AF65-F5344CB8AC3E}">
        <p14:creationId xmlns:p14="http://schemas.microsoft.com/office/powerpoint/2010/main" val="3968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Answer: The answer is C, and partially D. Bylaw 4-9-3 #3 indicates that an open house/information session (i.e. visit/shadow day) is permissible provided all elements of the school program are presented. Therefore, a shadow day cannot solely consist of a meeting with a coach, but that meeting can be included as part of the overall visit. During this meeting, the coach can answer questions about his/her program but is still prohibited from attempting to influence the enrollment of the student-athlete for athletic purposes.</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Regarding answer D- during this visit athletes are permitted to receive a small token, such as a “goodie bag” containing an item or items, </a:t>
            </a:r>
            <a:r>
              <a:rPr lang="en-US" sz="1200" b="1" dirty="0">
                <a:latin typeface="Calibri" panose="020F0502020204030204" pitchFamily="34" charset="0"/>
                <a:cs typeface="Calibri" panose="020F0502020204030204" pitchFamily="34" charset="0"/>
              </a:rPr>
              <a:t>the value of which cannot exceed $25 and which CANNOT be related to the school’s athletic program</a:t>
            </a:r>
            <a:r>
              <a:rPr lang="en-US" sz="1200" dirty="0">
                <a:latin typeface="Calibri" panose="020F0502020204030204" pitchFamily="34" charset="0"/>
                <a:cs typeface="Calibri" panose="020F0502020204030204" pitchFamily="34" charset="0"/>
              </a:rPr>
              <a:t> (See 4-9-4 #7 Exception).</a:t>
            </a:r>
          </a:p>
        </p:txBody>
      </p:sp>
      <p:sp>
        <p:nvSpPr>
          <p:cNvPr id="4" name="Slide Number Placeholder 3"/>
          <p:cNvSpPr>
            <a:spLocks noGrp="1"/>
          </p:cNvSpPr>
          <p:nvPr>
            <p:ph type="sldNum" sz="quarter" idx="5"/>
          </p:nvPr>
        </p:nvSpPr>
        <p:spPr/>
        <p:txBody>
          <a:bodyPr/>
          <a:lstStyle/>
          <a:p>
            <a:fld id="{DA32F4A8-3CB5-40E6-88FB-C3A307E2F4B7}" type="slidenum">
              <a:rPr lang="en-US" smtClean="0"/>
              <a:t>17</a:t>
            </a:fld>
            <a:endParaRPr lang="en-US" dirty="0"/>
          </a:p>
        </p:txBody>
      </p:sp>
    </p:spTree>
    <p:extLst>
      <p:ext uri="{BB962C8B-B14F-4D97-AF65-F5344CB8AC3E}">
        <p14:creationId xmlns:p14="http://schemas.microsoft.com/office/powerpoint/2010/main" val="45579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23</a:t>
            </a:fld>
            <a:endParaRPr lang="en-US" dirty="0"/>
          </a:p>
        </p:txBody>
      </p:sp>
    </p:spTree>
    <p:extLst>
      <p:ext uri="{BB962C8B-B14F-4D97-AF65-F5344CB8AC3E}">
        <p14:creationId xmlns:p14="http://schemas.microsoft.com/office/powerpoint/2010/main" val="4020883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24</a:t>
            </a:fld>
            <a:endParaRPr lang="en-US" dirty="0"/>
          </a:p>
        </p:txBody>
      </p:sp>
    </p:spTree>
    <p:extLst>
      <p:ext uri="{BB962C8B-B14F-4D97-AF65-F5344CB8AC3E}">
        <p14:creationId xmlns:p14="http://schemas.microsoft.com/office/powerpoint/2010/main" val="346625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35</a:t>
            </a:fld>
            <a:endParaRPr lang="en-US" dirty="0"/>
          </a:p>
        </p:txBody>
      </p:sp>
    </p:spTree>
    <p:extLst>
      <p:ext uri="{BB962C8B-B14F-4D97-AF65-F5344CB8AC3E}">
        <p14:creationId xmlns:p14="http://schemas.microsoft.com/office/powerpoint/2010/main" val="134108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36</a:t>
            </a:fld>
            <a:endParaRPr lang="en-US" dirty="0"/>
          </a:p>
        </p:txBody>
      </p:sp>
    </p:spTree>
    <p:extLst>
      <p:ext uri="{BB962C8B-B14F-4D97-AF65-F5344CB8AC3E}">
        <p14:creationId xmlns:p14="http://schemas.microsoft.com/office/powerpoint/2010/main" val="294757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2F4A8-3CB5-40E6-88FB-C3A307E2F4B7}" type="slidenum">
              <a:rPr lang="en-US" smtClean="0"/>
              <a:t>37</a:t>
            </a:fld>
            <a:endParaRPr lang="en-US" dirty="0"/>
          </a:p>
        </p:txBody>
      </p:sp>
    </p:spTree>
    <p:extLst>
      <p:ext uri="{BB962C8B-B14F-4D97-AF65-F5344CB8AC3E}">
        <p14:creationId xmlns:p14="http://schemas.microsoft.com/office/powerpoint/2010/main" val="650991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7/20/2022</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dirty="0"/>
              <a:t>Click icon to add picture</a:t>
            </a:r>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7/20/2022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7/20/2022</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hyperlink" Target="https://ohsaaweb.blob.core.windows.net/files/Eligibility/4-9GuidanceRecruiting.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rsayers@ohsaa.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mailto:kronai@ohsaa.org" TargetMode="Externa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D58B-C859-4845-9CBE-BAC823EBD761}"/>
              </a:ext>
            </a:extLst>
          </p:cNvPr>
          <p:cNvSpPr>
            <a:spLocks noGrp="1"/>
          </p:cNvSpPr>
          <p:nvPr>
            <p:ph type="ctrTitle"/>
          </p:nvPr>
        </p:nvSpPr>
        <p:spPr>
          <a:xfrm>
            <a:off x="236061" y="1000831"/>
            <a:ext cx="11719877" cy="2811223"/>
          </a:xfrm>
        </p:spPr>
        <p:txBody>
          <a:bodyPr>
            <a:noAutofit/>
          </a:bodyPr>
          <a:lstStyle/>
          <a:p>
            <a:pPr>
              <a:lnSpc>
                <a:spcPct val="100000"/>
              </a:lnSpc>
            </a:pPr>
            <a:r>
              <a:rPr lang="en-US" b="1" dirty="0">
                <a:ln w="6350">
                  <a:solidFill>
                    <a:schemeClr val="tx1"/>
                  </a:solidFill>
                </a:ln>
                <a:solidFill>
                  <a:srgbClr val="007229"/>
                </a:solidFill>
              </a:rPr>
              <a:t>OHSAA RECRUITING PRESENTATION, </a:t>
            </a:r>
            <a:br>
              <a:rPr lang="en-US" b="1" dirty="0">
                <a:ln w="6350">
                  <a:solidFill>
                    <a:schemeClr val="tx1"/>
                  </a:solidFill>
                </a:ln>
                <a:solidFill>
                  <a:srgbClr val="007229"/>
                </a:solidFill>
              </a:rPr>
            </a:br>
            <a:r>
              <a:rPr lang="en-US" b="1" dirty="0">
                <a:ln w="6350">
                  <a:solidFill>
                    <a:schemeClr val="tx1"/>
                  </a:solidFill>
                </a:ln>
                <a:solidFill>
                  <a:srgbClr val="007229"/>
                </a:solidFill>
              </a:rPr>
              <a:t>BYLAW 4-9:</a:t>
            </a:r>
            <a:br>
              <a:rPr lang="en-US" sz="4000" dirty="0">
                <a:solidFill>
                  <a:srgbClr val="007229"/>
                </a:solidFill>
              </a:rPr>
            </a:br>
            <a:r>
              <a:rPr lang="en-US" sz="4000" i="1" dirty="0">
                <a:ln>
                  <a:solidFill>
                    <a:schemeClr val="tx1"/>
                  </a:solidFill>
                </a:ln>
                <a:solidFill>
                  <a:srgbClr val="007229"/>
                </a:solidFill>
              </a:rPr>
              <a:t>2022-23 School  Year</a:t>
            </a:r>
            <a:endParaRPr lang="en-US" sz="5400" dirty="0">
              <a:ln>
                <a:solidFill>
                  <a:schemeClr val="tx1"/>
                </a:solidFill>
              </a:ln>
              <a:solidFill>
                <a:srgbClr val="007229"/>
              </a:solidFill>
              <a:effectLst>
                <a:outerShdw blurRad="50800" dist="38100" dir="18900000" algn="bl" rotWithShape="0">
                  <a:prstClr val="black">
                    <a:alpha val="40000"/>
                  </a:prstClr>
                </a:outerShdw>
                <a:reflection blurRad="6350" stA="55000" endA="300" endPos="45500" dir="5400000" sy="-100000" algn="bl" rotWithShape="0"/>
              </a:effectLst>
            </a:endParaRPr>
          </a:p>
        </p:txBody>
      </p:sp>
      <p:pic>
        <p:nvPicPr>
          <p:cNvPr id="2050" name="Picture 5" descr="Logo&#10;&#10;Description automatically generated">
            <a:extLst>
              <a:ext uri="{FF2B5EF4-FFF2-40B4-BE49-F238E27FC236}">
                <a16:creationId xmlns:a16="http://schemas.microsoft.com/office/drawing/2014/main" id="{E1247AC9-4C0C-9264-6217-3D7455C52B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4263082" y="3429000"/>
            <a:ext cx="3337504" cy="333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722666"/>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4-9-5</a:t>
            </a:r>
            <a:endParaRPr lang="en-US" sz="4800" dirty="0">
              <a:ln w="6350">
                <a:solidFill>
                  <a:schemeClr val="tx1"/>
                </a:solidFill>
              </a:ln>
              <a:solidFill>
                <a:srgbClr val="007229"/>
              </a:solidFill>
            </a:endParaRPr>
          </a:p>
        </p:txBody>
      </p:sp>
      <p:sp>
        <p:nvSpPr>
          <p:cNvPr id="7" name="TextBox 6">
            <a:extLst>
              <a:ext uri="{FF2B5EF4-FFF2-40B4-BE49-F238E27FC236}">
                <a16:creationId xmlns:a16="http://schemas.microsoft.com/office/drawing/2014/main" id="{E8CA50DA-B9ED-4784-B4EB-53D901255CC5}"/>
              </a:ext>
            </a:extLst>
          </p:cNvPr>
          <p:cNvSpPr txBox="1"/>
          <p:nvPr/>
        </p:nvSpPr>
        <p:spPr>
          <a:xfrm>
            <a:off x="-167186" y="4115621"/>
            <a:ext cx="11158657" cy="2548455"/>
          </a:xfrm>
          <a:prstGeom prst="rect">
            <a:avLst/>
          </a:prstGeom>
          <a:noFill/>
        </p:spPr>
        <p:txBody>
          <a:bodyPr wrap="square">
            <a:spAutoFit/>
          </a:bodyPr>
          <a:lstStyle/>
          <a:p>
            <a:pPr marL="685800">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Answer: The answer is A. Bylaw 4-9-5 does permit a student-athlete and his/her family to visit a school, public or non-public, prior to enrollment </a:t>
            </a:r>
            <a:r>
              <a:rPr lang="en-US" sz="2400" b="1" dirty="0">
                <a:latin typeface="Calibri" panose="020F0502020204030204" pitchFamily="34" charset="0"/>
                <a:ea typeface="Calibri" panose="020F0502020204030204" pitchFamily="34" charset="0"/>
                <a:cs typeface="Times New Roman" panose="02020603050405020304" pitchFamily="18" charset="0"/>
              </a:rPr>
              <a:t>provided arrangements for the visit are made through the principal of the school or another school administrator designated by that school’s Board of Education or other governing board.</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531341" y="1096641"/>
            <a:ext cx="11226113" cy="284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Is a student allowed to visit (i.e. “shadow”) a school in contemplation of enrollment?</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Yes, a student can visit any school in contemplation of enrollment.</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Yes, but the student can only shadow on an advertised open house/information day.</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Yes, but a student can only visit a non-public school (tuition based) in contemplation of enrollment.</a:t>
            </a:r>
          </a:p>
          <a:p>
            <a:pPr marL="742950" marR="0" lvl="1" indent="-285750">
              <a:lnSpc>
                <a:spcPct val="107000"/>
              </a:lnSpc>
              <a:spcBef>
                <a:spcPts val="0"/>
              </a:spcBef>
              <a:spcAft>
                <a:spcPts val="80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 a student cannot visit a school in contemplation of enrollment.</a:t>
            </a:r>
          </a:p>
        </p:txBody>
      </p:sp>
      <p:sp>
        <p:nvSpPr>
          <p:cNvPr id="9" name="Arrow: Left 8">
            <a:extLst>
              <a:ext uri="{FF2B5EF4-FFF2-40B4-BE49-F238E27FC236}">
                <a16:creationId xmlns:a16="http://schemas.microsoft.com/office/drawing/2014/main" id="{8E95873A-153E-4DD9-A706-19B893B795ED}"/>
              </a:ext>
            </a:extLst>
          </p:cNvPr>
          <p:cNvSpPr/>
          <p:nvPr/>
        </p:nvSpPr>
        <p:spPr>
          <a:xfrm>
            <a:off x="9750654" y="1487820"/>
            <a:ext cx="544500" cy="52282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descr="Logo&#10;&#10;Description automatically generated">
            <a:extLst>
              <a:ext uri="{FF2B5EF4-FFF2-40B4-BE49-F238E27FC236}">
                <a16:creationId xmlns:a16="http://schemas.microsoft.com/office/drawing/2014/main" id="{74351FF6-8D00-9AA1-7D6C-245B806E83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3F26DD-FE00-047B-FFED-13F891024215}"/>
              </a:ext>
            </a:extLst>
          </p:cNvPr>
          <p:cNvSpPr/>
          <p:nvPr/>
        </p:nvSpPr>
        <p:spPr>
          <a:xfrm>
            <a:off x="984738" y="1567543"/>
            <a:ext cx="8584769" cy="3717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87755"/>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271859" y="904200"/>
            <a:ext cx="11339359" cy="2880106"/>
          </a:xfrm>
        </p:spPr>
        <p:txBody>
          <a:bodyPr>
            <a:noAutofit/>
          </a:body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 should a coach do if he/she is contacted by a student-athlete (or a student-athlete’s family) not currently enrolled at the school where the coach is approved to work?</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Provide information as requested but direct the individual to a school administrator (principal/AD/admissions officer) if questions are related to athletics.</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Direct the individual to a school administrator (principal/AD/admissions officer)       and cease further communication until </a:t>
            </a:r>
            <a:r>
              <a:rPr lang="en-US" sz="2400" dirty="0">
                <a:latin typeface="Calibri" panose="020F0502020204030204" pitchFamily="34" charset="0"/>
                <a:ea typeface="Calibri" panose="020F0502020204030204" pitchFamily="34" charset="0"/>
                <a:cs typeface="Times New Roman" panose="02020603050405020304" pitchFamily="18" charset="0"/>
              </a:rPr>
              <a:t>the allowable time (discussed later).</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Do not respond to the individual.</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Provide information as requested since the student/family made first contact. </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294751" y="-38050"/>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4-9-6/ 4-9-4 #5</a:t>
            </a:r>
            <a:endParaRPr lang="en-US" sz="4800" dirty="0">
              <a:ln w="6350">
                <a:solidFill>
                  <a:schemeClr val="tx1"/>
                </a:solidFill>
              </a:ln>
              <a:solidFill>
                <a:srgbClr val="007229"/>
              </a:solidFill>
            </a:endParaRPr>
          </a:p>
        </p:txBody>
      </p:sp>
      <p:sp>
        <p:nvSpPr>
          <p:cNvPr id="9" name="Arrow: Left 8">
            <a:extLst>
              <a:ext uri="{FF2B5EF4-FFF2-40B4-BE49-F238E27FC236}">
                <a16:creationId xmlns:a16="http://schemas.microsoft.com/office/drawing/2014/main" id="{8E95873A-153E-4DD9-A706-19B893B795ED}"/>
              </a:ext>
            </a:extLst>
          </p:cNvPr>
          <p:cNvSpPr/>
          <p:nvPr/>
        </p:nvSpPr>
        <p:spPr>
          <a:xfrm>
            <a:off x="10847480" y="2515341"/>
            <a:ext cx="865021" cy="78465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4A2008-2BDE-4BED-BB6B-12C6597F46D2}"/>
              </a:ext>
            </a:extLst>
          </p:cNvPr>
          <p:cNvSpPr txBox="1"/>
          <p:nvPr/>
        </p:nvSpPr>
        <p:spPr>
          <a:xfrm>
            <a:off x="373141" y="4765638"/>
            <a:ext cx="11339360" cy="2092362"/>
          </a:xfrm>
          <a:prstGeom prst="rect">
            <a:avLst/>
          </a:prstGeom>
          <a:noFill/>
        </p:spPr>
        <p:txBody>
          <a:bodyPr wrap="square">
            <a:spAutoFit/>
          </a:bodyPr>
          <a:lstStyle/>
          <a:p>
            <a:pPr marL="0" marR="0" lv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Answer: The answer is B. It is not appropriate for a coach to try and respond to questions from a prospective student athlete (or his/her family) about the school where he/she is approved to work, even if the questions are not centered around athletics. Bylaw 4-9-6 indicates that,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All questions relating to enrollment, attendance or the athletic program shall be handled through the school administration or the admissions office</a:t>
            </a:r>
            <a:r>
              <a:rPr lang="en-US" sz="2000" dirty="0">
                <a:effectLst/>
                <a:latin typeface="Calibri" panose="020F0502020204030204" pitchFamily="34" charset="0"/>
                <a:ea typeface="Calibri" panose="020F0502020204030204" pitchFamily="34" charset="0"/>
                <a:cs typeface="Times New Roman" panose="02020603050405020304" pitchFamily="18" charset="0"/>
              </a:rPr>
              <a:t>.” A coach can exercise common courtesy and direct the individual(s) to the correct school personnel, but then should cease all further communication until the allowable time </a:t>
            </a:r>
            <a:r>
              <a:rPr lang="en-US" sz="2000"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(discussed later).</a:t>
            </a:r>
          </a:p>
        </p:txBody>
      </p:sp>
      <p:sp>
        <p:nvSpPr>
          <p:cNvPr id="2" name="Rectangle 1">
            <a:extLst>
              <a:ext uri="{FF2B5EF4-FFF2-40B4-BE49-F238E27FC236}">
                <a16:creationId xmlns:a16="http://schemas.microsoft.com/office/drawing/2014/main" id="{8F94CF4A-E226-6A11-1439-EDDC96A0B9A6}"/>
              </a:ext>
            </a:extLst>
          </p:cNvPr>
          <p:cNvSpPr/>
          <p:nvPr/>
        </p:nvSpPr>
        <p:spPr>
          <a:xfrm>
            <a:off x="291402" y="2515341"/>
            <a:ext cx="10388364" cy="7846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052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4B48-B294-42C9-A6CD-AC2BB5C3433E}"/>
              </a:ext>
            </a:extLst>
          </p:cNvPr>
          <p:cNvSpPr>
            <a:spLocks noGrp="1"/>
          </p:cNvSpPr>
          <p:nvPr>
            <p:ph type="ctrTitle"/>
          </p:nvPr>
        </p:nvSpPr>
        <p:spPr>
          <a:xfrm>
            <a:off x="1863818" y="0"/>
            <a:ext cx="8464362" cy="1342400"/>
          </a:xfrm>
        </p:spPr>
        <p:txBody>
          <a:bodyPr>
            <a:normAutofit/>
          </a:bodyPr>
          <a:lstStyle/>
          <a:p>
            <a:r>
              <a:rPr lang="en-US" sz="8000" b="1">
                <a:ln w="19050">
                  <a:solidFill>
                    <a:schemeClr val="tx1"/>
                  </a:solidFill>
                </a:ln>
                <a:solidFill>
                  <a:srgbClr val="007229"/>
                </a:solidFill>
              </a:rPr>
              <a:t>Bylaw 4-9-3</a:t>
            </a:r>
            <a:endParaRPr lang="en-US" sz="8000" b="1" dirty="0">
              <a:ln w="19050">
                <a:solidFill>
                  <a:schemeClr val="tx1"/>
                </a:solidFill>
              </a:ln>
              <a:solidFill>
                <a:srgbClr val="007229"/>
              </a:solidFill>
            </a:endParaRPr>
          </a:p>
        </p:txBody>
      </p:sp>
      <p:sp>
        <p:nvSpPr>
          <p:cNvPr id="3" name="Subtitle 2">
            <a:extLst>
              <a:ext uri="{FF2B5EF4-FFF2-40B4-BE49-F238E27FC236}">
                <a16:creationId xmlns:a16="http://schemas.microsoft.com/office/drawing/2014/main" id="{D695B174-5994-42E1-989A-3E3ACA6E36B4}"/>
              </a:ext>
            </a:extLst>
          </p:cNvPr>
          <p:cNvSpPr>
            <a:spLocks noGrp="1"/>
          </p:cNvSpPr>
          <p:nvPr>
            <p:ph type="subTitle" idx="1"/>
          </p:nvPr>
        </p:nvSpPr>
        <p:spPr>
          <a:xfrm>
            <a:off x="433052" y="1732408"/>
            <a:ext cx="11325895" cy="3393184"/>
          </a:xfrm>
        </p:spPr>
        <p:txBody>
          <a:bodyPr>
            <a:normAutofit fontScale="92500" lnSpcReduction="10000"/>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In today’s society, </a:t>
            </a:r>
            <a:r>
              <a:rPr lang="en-US" sz="3200" dirty="0">
                <a:latin typeface="Calibri" panose="020F0502020204030204" pitchFamily="34" charset="0"/>
                <a:ea typeface="Calibri" panose="020F0502020204030204" pitchFamily="34" charset="0"/>
                <a:cs typeface="Times New Roman" panose="02020603050405020304" pitchFamily="18" charset="0"/>
              </a:rPr>
              <a:t>S</a:t>
            </a:r>
            <a:r>
              <a:rPr lang="en-US" sz="3200" dirty="0">
                <a:effectLst/>
                <a:latin typeface="Calibri" panose="020F0502020204030204" pitchFamily="34" charset="0"/>
                <a:ea typeface="Calibri" panose="020F0502020204030204" pitchFamily="34" charset="0"/>
                <a:cs typeface="Times New Roman" panose="02020603050405020304" pitchFamily="18" charset="0"/>
              </a:rPr>
              <a:t>CHOOLS may need to engage in marketing and communication with the public for the purpose of securing students. Bylaw 4-9-3 recognizes this need and allows for marketing if the communication complies with certain requirements. The next SET OF SLIDES will focus on forms of marketing that are permitted under Bylaw 4-9-3.</a:t>
            </a:r>
            <a:endParaRPr lang="en-US" sz="4400" dirty="0"/>
          </a:p>
          <a:p>
            <a:endParaRPr lang="en-US" sz="3200" b="1" dirty="0"/>
          </a:p>
        </p:txBody>
      </p:sp>
      <p:pic>
        <p:nvPicPr>
          <p:cNvPr id="4" name="Picture 5" descr="Logo&#10;&#10;Description automatically generated">
            <a:extLst>
              <a:ext uri="{FF2B5EF4-FFF2-40B4-BE49-F238E27FC236}">
                <a16:creationId xmlns:a16="http://schemas.microsoft.com/office/drawing/2014/main" id="{A7476B80-7F7E-3868-4FBC-DAA04368C9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38692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528995" y="642231"/>
            <a:ext cx="11156231" cy="773279"/>
          </a:xfrm>
        </p:spPr>
        <p:txBody>
          <a:bodyPr>
            <a:normAutofit fontScale="92500" lnSpcReduction="10000"/>
          </a:body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Before a student attends a shadow day at a school, which of the following types of mailings would be acceptable for a school to send to them?</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07300"/>
            <a:ext cx="9293577" cy="105930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#1 &amp; 2 and 4-9-4 #6</a:t>
            </a:r>
            <a:endParaRPr lang="en-US" sz="4800" dirty="0">
              <a:ln w="6350">
                <a:solidFill>
                  <a:schemeClr val="tx1"/>
                </a:solidFill>
              </a:ln>
              <a:solidFill>
                <a:srgbClr val="007229"/>
              </a:solidFill>
            </a:endParaRPr>
          </a:p>
        </p:txBody>
      </p:sp>
      <p:sp>
        <p:nvSpPr>
          <p:cNvPr id="2" name="TextBox 1">
            <a:extLst>
              <a:ext uri="{FF2B5EF4-FFF2-40B4-BE49-F238E27FC236}">
                <a16:creationId xmlns:a16="http://schemas.microsoft.com/office/drawing/2014/main" id="{FF4BFB1E-8A75-4827-833F-E3959885ABF3}"/>
              </a:ext>
            </a:extLst>
          </p:cNvPr>
          <p:cNvSpPr txBox="1"/>
          <p:nvPr/>
        </p:nvSpPr>
        <p:spPr>
          <a:xfrm>
            <a:off x="6348095" y="3146819"/>
            <a:ext cx="4176584" cy="1477328"/>
          </a:xfrm>
          <a:prstGeom prst="rect">
            <a:avLst/>
          </a:prstGeom>
          <a:solidFill>
            <a:schemeClr val="tx1"/>
          </a:solidFill>
        </p:spPr>
        <p:txBody>
          <a:bodyPr wrap="square" rtlCol="0">
            <a:spAutoFit/>
          </a:bodyPr>
          <a:lstStyle/>
          <a:p>
            <a:r>
              <a:rPr lang="en-US" dirty="0">
                <a:solidFill>
                  <a:schemeClr val="bg1"/>
                </a:solidFill>
              </a:rPr>
              <a:t>Occupant:</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5" name="Graphic 4" descr="Sports Field outline">
            <a:extLst>
              <a:ext uri="{FF2B5EF4-FFF2-40B4-BE49-F238E27FC236}">
                <a16:creationId xmlns:a16="http://schemas.microsoft.com/office/drawing/2014/main" id="{DC2781D6-8C69-4C34-93A1-8308CF905D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8851" y="3127526"/>
            <a:ext cx="914400" cy="914400"/>
          </a:xfrm>
          <a:prstGeom prst="rect">
            <a:avLst/>
          </a:prstGeom>
        </p:spPr>
      </p:pic>
      <p:sp>
        <p:nvSpPr>
          <p:cNvPr id="12" name="TextBox 11">
            <a:extLst>
              <a:ext uri="{FF2B5EF4-FFF2-40B4-BE49-F238E27FC236}">
                <a16:creationId xmlns:a16="http://schemas.microsoft.com/office/drawing/2014/main" id="{E46FC016-7547-4090-AC88-4307221174D3}"/>
              </a:ext>
            </a:extLst>
          </p:cNvPr>
          <p:cNvSpPr txBox="1"/>
          <p:nvPr/>
        </p:nvSpPr>
        <p:spPr>
          <a:xfrm>
            <a:off x="6286311" y="1467108"/>
            <a:ext cx="4176584" cy="1477328"/>
          </a:xfrm>
          <a:prstGeom prst="rect">
            <a:avLst/>
          </a:prstGeom>
          <a:solidFill>
            <a:schemeClr val="tx1"/>
          </a:solidFill>
        </p:spPr>
        <p:txBody>
          <a:bodyPr wrap="square" rtlCol="0">
            <a:spAutoFit/>
          </a:bodyPr>
          <a:lstStyle/>
          <a:p>
            <a:r>
              <a:rPr lang="en-US" dirty="0">
                <a:solidFill>
                  <a:schemeClr val="bg1"/>
                </a:solidFill>
              </a:rPr>
              <a:t>Parents of Tyrone Hill</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13" name="Graphic 12" descr="Sports Field outline">
            <a:extLst>
              <a:ext uri="{FF2B5EF4-FFF2-40B4-BE49-F238E27FC236}">
                <a16:creationId xmlns:a16="http://schemas.microsoft.com/office/drawing/2014/main" id="{C72290F7-E465-4D8D-BABD-01940CEF83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94267" y="1710533"/>
            <a:ext cx="914400" cy="914400"/>
          </a:xfrm>
          <a:prstGeom prst="rect">
            <a:avLst/>
          </a:prstGeom>
        </p:spPr>
      </p:pic>
      <p:sp>
        <p:nvSpPr>
          <p:cNvPr id="16" name="TextBox 15">
            <a:extLst>
              <a:ext uri="{FF2B5EF4-FFF2-40B4-BE49-F238E27FC236}">
                <a16:creationId xmlns:a16="http://schemas.microsoft.com/office/drawing/2014/main" id="{7D96F75C-A6A5-4E7B-AD07-C79535C33B07}"/>
              </a:ext>
            </a:extLst>
          </p:cNvPr>
          <p:cNvSpPr txBox="1"/>
          <p:nvPr/>
        </p:nvSpPr>
        <p:spPr>
          <a:xfrm>
            <a:off x="775315" y="3140641"/>
            <a:ext cx="4176584" cy="1477328"/>
          </a:xfrm>
          <a:prstGeom prst="rect">
            <a:avLst/>
          </a:prstGeom>
          <a:solidFill>
            <a:schemeClr val="tx1"/>
          </a:solidFill>
        </p:spPr>
        <p:txBody>
          <a:bodyPr wrap="square" rtlCol="0">
            <a:spAutoFit/>
          </a:bodyPr>
          <a:lstStyle/>
          <a:p>
            <a:r>
              <a:rPr lang="en-US" dirty="0">
                <a:solidFill>
                  <a:schemeClr val="bg1"/>
                </a:solidFill>
              </a:rPr>
              <a:t>Tyrone Hill</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24" name="Graphic 23" descr="Sports Field outline">
            <a:extLst>
              <a:ext uri="{FF2B5EF4-FFF2-40B4-BE49-F238E27FC236}">
                <a16:creationId xmlns:a16="http://schemas.microsoft.com/office/drawing/2014/main" id="{A97B3531-A1BE-48E3-A2F7-4017D77E9E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6455" y="3105099"/>
            <a:ext cx="914400" cy="914400"/>
          </a:xfrm>
          <a:prstGeom prst="rect">
            <a:avLst/>
          </a:prstGeom>
        </p:spPr>
      </p:pic>
      <p:pic>
        <p:nvPicPr>
          <p:cNvPr id="25" name="Graphic 24" descr="Books with solid fill">
            <a:extLst>
              <a:ext uri="{FF2B5EF4-FFF2-40B4-BE49-F238E27FC236}">
                <a16:creationId xmlns:a16="http://schemas.microsoft.com/office/drawing/2014/main" id="{F53306B2-FCD9-4871-A895-A970538B9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9071" y="3613785"/>
            <a:ext cx="811428" cy="811428"/>
          </a:xfrm>
          <a:prstGeom prst="rect">
            <a:avLst/>
          </a:prstGeom>
        </p:spPr>
      </p:pic>
      <p:pic>
        <p:nvPicPr>
          <p:cNvPr id="26" name="Graphic 25" descr="Drama outline">
            <a:extLst>
              <a:ext uri="{FF2B5EF4-FFF2-40B4-BE49-F238E27FC236}">
                <a16:creationId xmlns:a16="http://schemas.microsoft.com/office/drawing/2014/main" id="{39A9B54A-48DA-46E0-9A5F-0254DF12C4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9682" y="3826986"/>
            <a:ext cx="773280" cy="773280"/>
          </a:xfrm>
          <a:prstGeom prst="rect">
            <a:avLst/>
          </a:prstGeom>
        </p:spPr>
      </p:pic>
      <p:sp>
        <p:nvSpPr>
          <p:cNvPr id="27" name="Title 1">
            <a:extLst>
              <a:ext uri="{FF2B5EF4-FFF2-40B4-BE49-F238E27FC236}">
                <a16:creationId xmlns:a16="http://schemas.microsoft.com/office/drawing/2014/main" id="{8C7FF8C0-4C45-45EC-90D3-9F2089ACA703}"/>
              </a:ext>
            </a:extLst>
          </p:cNvPr>
          <p:cNvSpPr txBox="1">
            <a:spLocks/>
          </p:cNvSpPr>
          <p:nvPr/>
        </p:nvSpPr>
        <p:spPr>
          <a:xfrm>
            <a:off x="183689" y="1739751"/>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A</a:t>
            </a:r>
            <a:endParaRPr lang="en-US" sz="4800" dirty="0">
              <a:ln w="6350">
                <a:solidFill>
                  <a:schemeClr val="tx1"/>
                </a:solidFill>
              </a:ln>
              <a:solidFill>
                <a:srgbClr val="007229"/>
              </a:solidFill>
            </a:endParaRPr>
          </a:p>
        </p:txBody>
      </p:sp>
      <p:sp>
        <p:nvSpPr>
          <p:cNvPr id="28" name="Title 1">
            <a:extLst>
              <a:ext uri="{FF2B5EF4-FFF2-40B4-BE49-F238E27FC236}">
                <a16:creationId xmlns:a16="http://schemas.microsoft.com/office/drawing/2014/main" id="{73947CCF-EF51-47BA-BC0D-1824247681E6}"/>
              </a:ext>
            </a:extLst>
          </p:cNvPr>
          <p:cNvSpPr txBox="1">
            <a:spLocks/>
          </p:cNvSpPr>
          <p:nvPr/>
        </p:nvSpPr>
        <p:spPr>
          <a:xfrm>
            <a:off x="119845" y="3418433"/>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C</a:t>
            </a:r>
            <a:endParaRPr lang="en-US" sz="4800" dirty="0">
              <a:ln w="6350">
                <a:solidFill>
                  <a:schemeClr val="tx1"/>
                </a:solidFill>
              </a:ln>
              <a:solidFill>
                <a:srgbClr val="007229"/>
              </a:solidFill>
            </a:endParaRPr>
          </a:p>
        </p:txBody>
      </p:sp>
      <p:sp>
        <p:nvSpPr>
          <p:cNvPr id="29" name="Title 1">
            <a:extLst>
              <a:ext uri="{FF2B5EF4-FFF2-40B4-BE49-F238E27FC236}">
                <a16:creationId xmlns:a16="http://schemas.microsoft.com/office/drawing/2014/main" id="{8A954D67-C3F6-4A6E-ABBF-6776E4C2EADA}"/>
              </a:ext>
            </a:extLst>
          </p:cNvPr>
          <p:cNvSpPr txBox="1">
            <a:spLocks/>
          </p:cNvSpPr>
          <p:nvPr/>
        </p:nvSpPr>
        <p:spPr>
          <a:xfrm>
            <a:off x="5574814" y="1677645"/>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a:t>
            </a:r>
            <a:endParaRPr lang="en-US" sz="4800" dirty="0">
              <a:ln w="6350">
                <a:solidFill>
                  <a:schemeClr val="tx1"/>
                </a:solidFill>
              </a:ln>
              <a:solidFill>
                <a:srgbClr val="007229"/>
              </a:solidFill>
            </a:endParaRPr>
          </a:p>
        </p:txBody>
      </p:sp>
      <p:sp>
        <p:nvSpPr>
          <p:cNvPr id="30" name="Title 1">
            <a:extLst>
              <a:ext uri="{FF2B5EF4-FFF2-40B4-BE49-F238E27FC236}">
                <a16:creationId xmlns:a16="http://schemas.microsoft.com/office/drawing/2014/main" id="{B3EA0D07-7708-42B9-BDCF-A006BC53CE9F}"/>
              </a:ext>
            </a:extLst>
          </p:cNvPr>
          <p:cNvSpPr txBox="1">
            <a:spLocks/>
          </p:cNvSpPr>
          <p:nvPr/>
        </p:nvSpPr>
        <p:spPr>
          <a:xfrm>
            <a:off x="5673664" y="3429973"/>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D</a:t>
            </a:r>
            <a:endParaRPr lang="en-US" sz="4800" dirty="0">
              <a:ln w="6350">
                <a:solidFill>
                  <a:schemeClr val="tx1"/>
                </a:solidFill>
              </a:ln>
              <a:solidFill>
                <a:srgbClr val="007229"/>
              </a:solidFill>
            </a:endParaRPr>
          </a:p>
        </p:txBody>
      </p:sp>
      <p:sp>
        <p:nvSpPr>
          <p:cNvPr id="31" name="TextBox 30">
            <a:extLst>
              <a:ext uri="{FF2B5EF4-FFF2-40B4-BE49-F238E27FC236}">
                <a16:creationId xmlns:a16="http://schemas.microsoft.com/office/drawing/2014/main" id="{2577B75B-51F8-4D35-9A03-3D74957D5DF7}"/>
              </a:ext>
            </a:extLst>
          </p:cNvPr>
          <p:cNvSpPr txBox="1"/>
          <p:nvPr/>
        </p:nvSpPr>
        <p:spPr>
          <a:xfrm>
            <a:off x="893126" y="1430501"/>
            <a:ext cx="4176584" cy="1477328"/>
          </a:xfrm>
          <a:prstGeom prst="rect">
            <a:avLst/>
          </a:prstGeom>
          <a:solidFill>
            <a:schemeClr val="tx1"/>
          </a:solidFill>
        </p:spPr>
        <p:txBody>
          <a:bodyPr wrap="square" rtlCol="0">
            <a:spAutoFit/>
          </a:bodyPr>
          <a:lstStyle/>
          <a:p>
            <a:r>
              <a:rPr lang="en-US" dirty="0">
                <a:solidFill>
                  <a:schemeClr val="bg1"/>
                </a:solidFill>
              </a:rPr>
              <a:t>Resident:</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32" name="Graphic 31" descr="Sports Field outline">
            <a:extLst>
              <a:ext uri="{FF2B5EF4-FFF2-40B4-BE49-F238E27FC236}">
                <a16:creationId xmlns:a16="http://schemas.microsoft.com/office/drawing/2014/main" id="{705298DB-42E4-457E-A85F-D4FF023C99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8624" y="1758702"/>
            <a:ext cx="914400" cy="914400"/>
          </a:xfrm>
          <a:prstGeom prst="rect">
            <a:avLst/>
          </a:prstGeom>
        </p:spPr>
      </p:pic>
      <p:sp>
        <p:nvSpPr>
          <p:cNvPr id="34" name="TextBox 33">
            <a:extLst>
              <a:ext uri="{FF2B5EF4-FFF2-40B4-BE49-F238E27FC236}">
                <a16:creationId xmlns:a16="http://schemas.microsoft.com/office/drawing/2014/main" id="{EA9CBA3E-C3F0-4297-A9B3-CC7E054FA20F}"/>
              </a:ext>
            </a:extLst>
          </p:cNvPr>
          <p:cNvSpPr txBox="1"/>
          <p:nvPr/>
        </p:nvSpPr>
        <p:spPr>
          <a:xfrm>
            <a:off x="-432486" y="4793543"/>
            <a:ext cx="12548285" cy="1938992"/>
          </a:xfrm>
          <a:prstGeom prst="rect">
            <a:avLst/>
          </a:prstGeom>
          <a:noFill/>
        </p:spPr>
        <p:txBody>
          <a:bodyPr wrap="square">
            <a:spAutoFit/>
          </a:bodyPr>
          <a:lstStyle/>
          <a:p>
            <a:pPr marL="685800" marR="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highlight>
                  <a:srgbClr val="007229"/>
                </a:highlight>
                <a:latin typeface="Calibri" panose="020F0502020204030204" pitchFamily="34" charset="0"/>
                <a:ea typeface="Calibri" panose="020F0502020204030204" pitchFamily="34" charset="0"/>
                <a:cs typeface="Calibri" panose="020F0502020204030204" pitchFamily="34" charset="0"/>
              </a:rPr>
              <a:t>Any mailing or electronic communication may not be directed to a specific individual or individuals by name prior to a student attending a open house/information session/shadow day.</a:t>
            </a:r>
            <a:r>
              <a:rPr lang="en-US" sz="2000" dirty="0">
                <a:latin typeface="Calibri" panose="020F0502020204030204" pitchFamily="34" charset="0"/>
                <a:ea typeface="Calibri" panose="020F0502020204030204" pitchFamily="34" charset="0"/>
                <a:cs typeface="Calibri" panose="020F0502020204030204" pitchFamily="34" charset="0"/>
              </a:rPr>
              <a:t> It is ok to use “Resident/Occupant.” </a:t>
            </a:r>
          </a:p>
          <a:p>
            <a:pPr marL="685800" marR="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 Additionally, member schools may not distribute publications/advertisements solely for athletics except for athletic camps (discussed in 4-9-3 #6). </a:t>
            </a:r>
          </a:p>
          <a:p>
            <a:pPr marL="685800" marR="0">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 Any marketing must involve ALL aspects of a school’s educational program (education, religion, extracurriculars, athletics, etc.) in order to be in compliance.</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 name="Graphic 34" descr="Books with solid fill">
            <a:extLst>
              <a:ext uri="{FF2B5EF4-FFF2-40B4-BE49-F238E27FC236}">
                <a16:creationId xmlns:a16="http://schemas.microsoft.com/office/drawing/2014/main" id="{8F83E4BC-705E-4D65-A1EB-34D82522AF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1467" y="3619228"/>
            <a:ext cx="811428" cy="811428"/>
          </a:xfrm>
          <a:prstGeom prst="rect">
            <a:avLst/>
          </a:prstGeom>
        </p:spPr>
      </p:pic>
      <p:pic>
        <p:nvPicPr>
          <p:cNvPr id="36" name="Graphic 35" descr="Drama outline">
            <a:extLst>
              <a:ext uri="{FF2B5EF4-FFF2-40B4-BE49-F238E27FC236}">
                <a16:creationId xmlns:a16="http://schemas.microsoft.com/office/drawing/2014/main" id="{96D8D736-F3CC-4ADE-9D69-5F419CCC6F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2078" y="3832429"/>
            <a:ext cx="773280" cy="773280"/>
          </a:xfrm>
          <a:prstGeom prst="rect">
            <a:avLst/>
          </a:prstGeom>
        </p:spPr>
      </p:pic>
      <p:sp>
        <p:nvSpPr>
          <p:cNvPr id="37" name="Arrow: Left 36">
            <a:extLst>
              <a:ext uri="{FF2B5EF4-FFF2-40B4-BE49-F238E27FC236}">
                <a16:creationId xmlns:a16="http://schemas.microsoft.com/office/drawing/2014/main" id="{1786766F-B8BE-4AA9-9D97-11B3D28E6C69}"/>
              </a:ext>
            </a:extLst>
          </p:cNvPr>
          <p:cNvSpPr/>
          <p:nvPr/>
        </p:nvSpPr>
        <p:spPr>
          <a:xfrm>
            <a:off x="10680872" y="3521481"/>
            <a:ext cx="865021" cy="78465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201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528995" y="943455"/>
            <a:ext cx="11156231" cy="773279"/>
          </a:xfrm>
        </p:spPr>
        <p:txBody>
          <a:bodyPr>
            <a:normAutofit fontScale="92500" lnSpcReduction="10000"/>
          </a:body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After a student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attends a shadow day at a school</a:t>
            </a:r>
            <a:r>
              <a:rPr lang="en-US" sz="2400" dirty="0">
                <a:effectLst/>
                <a:latin typeface="Calibri" panose="020F0502020204030204" pitchFamily="34" charset="0"/>
                <a:ea typeface="Calibri" panose="020F0502020204030204" pitchFamily="34" charset="0"/>
                <a:cs typeface="Times New Roman" panose="02020603050405020304" pitchFamily="18" charset="0"/>
              </a:rPr>
              <a:t>, which of the following types of mailings would be acceptable for a school to send to them?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(Select all that apply)</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413515" y="44489"/>
            <a:ext cx="9293577" cy="105930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#1 &amp; 2 and 4-9-4 #6</a:t>
            </a:r>
            <a:endParaRPr lang="en-US" sz="4800" dirty="0">
              <a:ln w="6350">
                <a:solidFill>
                  <a:schemeClr val="tx1"/>
                </a:solidFill>
              </a:ln>
              <a:solidFill>
                <a:srgbClr val="007229"/>
              </a:solidFill>
            </a:endParaRPr>
          </a:p>
        </p:txBody>
      </p:sp>
      <p:sp>
        <p:nvSpPr>
          <p:cNvPr id="2" name="TextBox 1">
            <a:extLst>
              <a:ext uri="{FF2B5EF4-FFF2-40B4-BE49-F238E27FC236}">
                <a16:creationId xmlns:a16="http://schemas.microsoft.com/office/drawing/2014/main" id="{FF4BFB1E-8A75-4827-833F-E3959885ABF3}"/>
              </a:ext>
            </a:extLst>
          </p:cNvPr>
          <p:cNvSpPr txBox="1"/>
          <p:nvPr/>
        </p:nvSpPr>
        <p:spPr>
          <a:xfrm>
            <a:off x="6348095" y="3701134"/>
            <a:ext cx="4176584" cy="1477328"/>
          </a:xfrm>
          <a:prstGeom prst="rect">
            <a:avLst/>
          </a:prstGeom>
          <a:solidFill>
            <a:schemeClr val="tx1"/>
          </a:solidFill>
        </p:spPr>
        <p:txBody>
          <a:bodyPr wrap="square" rtlCol="0">
            <a:spAutoFit/>
          </a:bodyPr>
          <a:lstStyle/>
          <a:p>
            <a:r>
              <a:rPr lang="en-US" dirty="0">
                <a:solidFill>
                  <a:schemeClr val="bg1"/>
                </a:solidFill>
              </a:rPr>
              <a:t>Occupant:</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5" name="Graphic 4" descr="Sports Field outline">
            <a:extLst>
              <a:ext uri="{FF2B5EF4-FFF2-40B4-BE49-F238E27FC236}">
                <a16:creationId xmlns:a16="http://schemas.microsoft.com/office/drawing/2014/main" id="{DC2781D6-8C69-4C34-93A1-8308CF905D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8851" y="3635580"/>
            <a:ext cx="914400" cy="914400"/>
          </a:xfrm>
          <a:prstGeom prst="rect">
            <a:avLst/>
          </a:prstGeom>
        </p:spPr>
      </p:pic>
      <p:sp>
        <p:nvSpPr>
          <p:cNvPr id="12" name="TextBox 11">
            <a:extLst>
              <a:ext uri="{FF2B5EF4-FFF2-40B4-BE49-F238E27FC236}">
                <a16:creationId xmlns:a16="http://schemas.microsoft.com/office/drawing/2014/main" id="{E46FC016-7547-4090-AC88-4307221174D3}"/>
              </a:ext>
            </a:extLst>
          </p:cNvPr>
          <p:cNvSpPr txBox="1"/>
          <p:nvPr/>
        </p:nvSpPr>
        <p:spPr>
          <a:xfrm>
            <a:off x="6286311" y="1768332"/>
            <a:ext cx="4176584" cy="1477328"/>
          </a:xfrm>
          <a:prstGeom prst="rect">
            <a:avLst/>
          </a:prstGeom>
          <a:solidFill>
            <a:schemeClr val="tx1"/>
          </a:solidFill>
        </p:spPr>
        <p:txBody>
          <a:bodyPr wrap="square" rtlCol="0">
            <a:spAutoFit/>
          </a:bodyPr>
          <a:lstStyle/>
          <a:p>
            <a:r>
              <a:rPr lang="en-US" dirty="0">
                <a:solidFill>
                  <a:schemeClr val="bg1"/>
                </a:solidFill>
              </a:rPr>
              <a:t>Tyrone Hill</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13" name="Graphic 12" descr="Sports Field outline">
            <a:extLst>
              <a:ext uri="{FF2B5EF4-FFF2-40B4-BE49-F238E27FC236}">
                <a16:creationId xmlns:a16="http://schemas.microsoft.com/office/drawing/2014/main" id="{C72290F7-E465-4D8D-BABD-01940CEF83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94267" y="2011757"/>
            <a:ext cx="914400" cy="914400"/>
          </a:xfrm>
          <a:prstGeom prst="rect">
            <a:avLst/>
          </a:prstGeom>
        </p:spPr>
      </p:pic>
      <p:sp>
        <p:nvSpPr>
          <p:cNvPr id="16" name="TextBox 15">
            <a:extLst>
              <a:ext uri="{FF2B5EF4-FFF2-40B4-BE49-F238E27FC236}">
                <a16:creationId xmlns:a16="http://schemas.microsoft.com/office/drawing/2014/main" id="{7D96F75C-A6A5-4E7B-AD07-C79535C33B07}"/>
              </a:ext>
            </a:extLst>
          </p:cNvPr>
          <p:cNvSpPr txBox="1"/>
          <p:nvPr/>
        </p:nvSpPr>
        <p:spPr>
          <a:xfrm>
            <a:off x="775315" y="3694956"/>
            <a:ext cx="4176584" cy="1477328"/>
          </a:xfrm>
          <a:prstGeom prst="rect">
            <a:avLst/>
          </a:prstGeom>
          <a:solidFill>
            <a:schemeClr val="tx1"/>
          </a:solidFill>
        </p:spPr>
        <p:txBody>
          <a:bodyPr wrap="square" rtlCol="0">
            <a:spAutoFit/>
          </a:bodyPr>
          <a:lstStyle/>
          <a:p>
            <a:r>
              <a:rPr lang="en-US" dirty="0">
                <a:solidFill>
                  <a:schemeClr val="bg1"/>
                </a:solidFill>
              </a:rPr>
              <a:t>Tyrone Hill</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24" name="Graphic 23" descr="Sports Field outline">
            <a:extLst>
              <a:ext uri="{FF2B5EF4-FFF2-40B4-BE49-F238E27FC236}">
                <a16:creationId xmlns:a16="http://schemas.microsoft.com/office/drawing/2014/main" id="{A97B3531-A1BE-48E3-A2F7-4017D77E9E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6455" y="3618596"/>
            <a:ext cx="914400" cy="914400"/>
          </a:xfrm>
          <a:prstGeom prst="rect">
            <a:avLst/>
          </a:prstGeom>
        </p:spPr>
      </p:pic>
      <p:pic>
        <p:nvPicPr>
          <p:cNvPr id="25" name="Graphic 24" descr="Books with solid fill">
            <a:extLst>
              <a:ext uri="{FF2B5EF4-FFF2-40B4-BE49-F238E27FC236}">
                <a16:creationId xmlns:a16="http://schemas.microsoft.com/office/drawing/2014/main" id="{F53306B2-FCD9-4871-A895-A970538B9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9071" y="4127282"/>
            <a:ext cx="811428" cy="811428"/>
          </a:xfrm>
          <a:prstGeom prst="rect">
            <a:avLst/>
          </a:prstGeom>
        </p:spPr>
      </p:pic>
      <p:pic>
        <p:nvPicPr>
          <p:cNvPr id="26" name="Graphic 25" descr="Drama outline">
            <a:extLst>
              <a:ext uri="{FF2B5EF4-FFF2-40B4-BE49-F238E27FC236}">
                <a16:creationId xmlns:a16="http://schemas.microsoft.com/office/drawing/2014/main" id="{39A9B54A-48DA-46E0-9A5F-0254DF12C4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9682" y="4340483"/>
            <a:ext cx="773280" cy="773280"/>
          </a:xfrm>
          <a:prstGeom prst="rect">
            <a:avLst/>
          </a:prstGeom>
        </p:spPr>
      </p:pic>
      <p:sp>
        <p:nvSpPr>
          <p:cNvPr id="27" name="Title 1">
            <a:extLst>
              <a:ext uri="{FF2B5EF4-FFF2-40B4-BE49-F238E27FC236}">
                <a16:creationId xmlns:a16="http://schemas.microsoft.com/office/drawing/2014/main" id="{8C7FF8C0-4C45-45EC-90D3-9F2089ACA703}"/>
              </a:ext>
            </a:extLst>
          </p:cNvPr>
          <p:cNvSpPr txBox="1">
            <a:spLocks/>
          </p:cNvSpPr>
          <p:nvPr/>
        </p:nvSpPr>
        <p:spPr>
          <a:xfrm>
            <a:off x="183689" y="2040975"/>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A</a:t>
            </a:r>
            <a:endParaRPr lang="en-US" sz="4800" dirty="0">
              <a:ln w="6350">
                <a:solidFill>
                  <a:schemeClr val="tx1"/>
                </a:solidFill>
              </a:ln>
              <a:solidFill>
                <a:srgbClr val="007229"/>
              </a:solidFill>
            </a:endParaRPr>
          </a:p>
        </p:txBody>
      </p:sp>
      <p:sp>
        <p:nvSpPr>
          <p:cNvPr id="28" name="Title 1">
            <a:extLst>
              <a:ext uri="{FF2B5EF4-FFF2-40B4-BE49-F238E27FC236}">
                <a16:creationId xmlns:a16="http://schemas.microsoft.com/office/drawing/2014/main" id="{73947CCF-EF51-47BA-BC0D-1824247681E6}"/>
              </a:ext>
            </a:extLst>
          </p:cNvPr>
          <p:cNvSpPr txBox="1">
            <a:spLocks/>
          </p:cNvSpPr>
          <p:nvPr/>
        </p:nvSpPr>
        <p:spPr>
          <a:xfrm>
            <a:off x="119845" y="3972748"/>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C</a:t>
            </a:r>
            <a:endParaRPr lang="en-US" sz="4800" dirty="0">
              <a:ln w="6350">
                <a:solidFill>
                  <a:schemeClr val="tx1"/>
                </a:solidFill>
              </a:ln>
              <a:solidFill>
                <a:srgbClr val="007229"/>
              </a:solidFill>
            </a:endParaRPr>
          </a:p>
        </p:txBody>
      </p:sp>
      <p:sp>
        <p:nvSpPr>
          <p:cNvPr id="29" name="Title 1">
            <a:extLst>
              <a:ext uri="{FF2B5EF4-FFF2-40B4-BE49-F238E27FC236}">
                <a16:creationId xmlns:a16="http://schemas.microsoft.com/office/drawing/2014/main" id="{8A954D67-C3F6-4A6E-ABBF-6776E4C2EADA}"/>
              </a:ext>
            </a:extLst>
          </p:cNvPr>
          <p:cNvSpPr txBox="1">
            <a:spLocks/>
          </p:cNvSpPr>
          <p:nvPr/>
        </p:nvSpPr>
        <p:spPr>
          <a:xfrm>
            <a:off x="5574814" y="1978869"/>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a:t>
            </a:r>
            <a:endParaRPr lang="en-US" sz="4800" dirty="0">
              <a:ln w="6350">
                <a:solidFill>
                  <a:schemeClr val="tx1"/>
                </a:solidFill>
              </a:ln>
              <a:solidFill>
                <a:srgbClr val="007229"/>
              </a:solidFill>
            </a:endParaRPr>
          </a:p>
        </p:txBody>
      </p:sp>
      <p:sp>
        <p:nvSpPr>
          <p:cNvPr id="30" name="Title 1">
            <a:extLst>
              <a:ext uri="{FF2B5EF4-FFF2-40B4-BE49-F238E27FC236}">
                <a16:creationId xmlns:a16="http://schemas.microsoft.com/office/drawing/2014/main" id="{B3EA0D07-7708-42B9-BDCF-A006BC53CE9F}"/>
              </a:ext>
            </a:extLst>
          </p:cNvPr>
          <p:cNvSpPr txBox="1">
            <a:spLocks/>
          </p:cNvSpPr>
          <p:nvPr/>
        </p:nvSpPr>
        <p:spPr>
          <a:xfrm>
            <a:off x="5673664" y="3984288"/>
            <a:ext cx="773281" cy="64168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D</a:t>
            </a:r>
            <a:endParaRPr lang="en-US" sz="4800" dirty="0">
              <a:ln w="6350">
                <a:solidFill>
                  <a:schemeClr val="tx1"/>
                </a:solidFill>
              </a:ln>
              <a:solidFill>
                <a:srgbClr val="007229"/>
              </a:solidFill>
            </a:endParaRPr>
          </a:p>
        </p:txBody>
      </p:sp>
      <p:sp>
        <p:nvSpPr>
          <p:cNvPr id="31" name="TextBox 30">
            <a:extLst>
              <a:ext uri="{FF2B5EF4-FFF2-40B4-BE49-F238E27FC236}">
                <a16:creationId xmlns:a16="http://schemas.microsoft.com/office/drawing/2014/main" id="{2577B75B-51F8-4D35-9A03-3D74957D5DF7}"/>
              </a:ext>
            </a:extLst>
          </p:cNvPr>
          <p:cNvSpPr txBox="1"/>
          <p:nvPr/>
        </p:nvSpPr>
        <p:spPr>
          <a:xfrm>
            <a:off x="893126" y="1731725"/>
            <a:ext cx="4176584" cy="1477328"/>
          </a:xfrm>
          <a:prstGeom prst="rect">
            <a:avLst/>
          </a:prstGeom>
          <a:solidFill>
            <a:schemeClr val="tx1"/>
          </a:solidFill>
        </p:spPr>
        <p:txBody>
          <a:bodyPr wrap="square" rtlCol="0">
            <a:spAutoFit/>
          </a:bodyPr>
          <a:lstStyle/>
          <a:p>
            <a:r>
              <a:rPr lang="en-US" dirty="0">
                <a:solidFill>
                  <a:schemeClr val="bg1"/>
                </a:solidFill>
              </a:rPr>
              <a:t>Resident:</a:t>
            </a:r>
          </a:p>
          <a:p>
            <a:r>
              <a:rPr lang="en-US" dirty="0">
                <a:solidFill>
                  <a:schemeClr val="bg1"/>
                </a:solidFill>
              </a:rPr>
              <a:t>4080 </a:t>
            </a:r>
            <a:r>
              <a:rPr lang="en-US" dirty="0" err="1">
                <a:solidFill>
                  <a:schemeClr val="bg1"/>
                </a:solidFill>
              </a:rPr>
              <a:t>Roselea</a:t>
            </a:r>
            <a:r>
              <a:rPr lang="en-US" dirty="0">
                <a:solidFill>
                  <a:schemeClr val="bg1"/>
                </a:solidFill>
              </a:rPr>
              <a:t> Place</a:t>
            </a:r>
          </a:p>
          <a:p>
            <a:r>
              <a:rPr lang="en-US" dirty="0">
                <a:solidFill>
                  <a:schemeClr val="bg1"/>
                </a:solidFill>
              </a:rPr>
              <a:t>Columbus, Ohio 43050</a:t>
            </a:r>
          </a:p>
          <a:p>
            <a:endParaRPr lang="en-US" dirty="0">
              <a:solidFill>
                <a:schemeClr val="bg1"/>
              </a:solidFill>
            </a:endParaRPr>
          </a:p>
          <a:p>
            <a:endParaRPr lang="en-US" dirty="0">
              <a:solidFill>
                <a:schemeClr val="bg1"/>
              </a:solidFill>
            </a:endParaRPr>
          </a:p>
        </p:txBody>
      </p:sp>
      <p:pic>
        <p:nvPicPr>
          <p:cNvPr id="32" name="Graphic 31" descr="Sports Field outline">
            <a:extLst>
              <a:ext uri="{FF2B5EF4-FFF2-40B4-BE49-F238E27FC236}">
                <a16:creationId xmlns:a16="http://schemas.microsoft.com/office/drawing/2014/main" id="{705298DB-42E4-457E-A85F-D4FF023C99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8624" y="2059926"/>
            <a:ext cx="914400" cy="914400"/>
          </a:xfrm>
          <a:prstGeom prst="rect">
            <a:avLst/>
          </a:prstGeom>
        </p:spPr>
      </p:pic>
      <p:sp>
        <p:nvSpPr>
          <p:cNvPr id="34" name="TextBox 33">
            <a:extLst>
              <a:ext uri="{FF2B5EF4-FFF2-40B4-BE49-F238E27FC236}">
                <a16:creationId xmlns:a16="http://schemas.microsoft.com/office/drawing/2014/main" id="{EA9CBA3E-C3F0-4297-A9B3-CC7E054FA20F}"/>
              </a:ext>
            </a:extLst>
          </p:cNvPr>
          <p:cNvSpPr txBox="1"/>
          <p:nvPr/>
        </p:nvSpPr>
        <p:spPr>
          <a:xfrm>
            <a:off x="-432486" y="5165361"/>
            <a:ext cx="12548285" cy="1065676"/>
          </a:xfrm>
          <a:prstGeom prst="rect">
            <a:avLst/>
          </a:prstGeom>
          <a:noFill/>
        </p:spPr>
        <p:txBody>
          <a:bodyPr wrap="square">
            <a:spAutoFit/>
          </a:bodyPr>
          <a:lstStyle/>
          <a:p>
            <a:pPr marL="68580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The answer is C and D. </a:t>
            </a:r>
            <a:r>
              <a:rPr lang="en-US" sz="2000" dirty="0">
                <a:latin typeface="Calibri" panose="020F0502020204030204" pitchFamily="34" charset="0"/>
                <a:cs typeface="Calibri" panose="020F0502020204030204" pitchFamily="34" charset="0"/>
              </a:rPr>
              <a:t>Once a prospective student-athlete has attended an open house/information session/shadow day as outlined in 4-9-3 #3 </a:t>
            </a:r>
            <a:r>
              <a:rPr lang="en-US" sz="2000" dirty="0">
                <a:latin typeface="Calibri" panose="020F0502020204030204" pitchFamily="34" charset="0"/>
                <a:ea typeface="Calibri" panose="020F0502020204030204" pitchFamily="34" charset="0"/>
                <a:cs typeface="Calibri" panose="020F0502020204030204" pitchFamily="34" charset="0"/>
              </a:rPr>
              <a:t>then it is permissible for the school to </a:t>
            </a:r>
            <a:r>
              <a:rPr lang="en-US" sz="2000" b="1" dirty="0">
                <a:latin typeface="Calibri" panose="020F0502020204030204" pitchFamily="34" charset="0"/>
                <a:ea typeface="Calibri" panose="020F0502020204030204" pitchFamily="34" charset="0"/>
                <a:cs typeface="Calibri" panose="020F0502020204030204" pitchFamily="34" charset="0"/>
              </a:rPr>
              <a:t>send enrollment/general school information</a:t>
            </a:r>
            <a:r>
              <a:rPr lang="en-US" sz="2000" dirty="0">
                <a:latin typeface="Calibri" panose="020F0502020204030204" pitchFamily="34" charset="0"/>
                <a:ea typeface="Calibri" panose="020F0502020204030204" pitchFamily="34" charset="0"/>
                <a:cs typeface="Calibri" panose="020F0502020204030204" pitchFamily="34" charset="0"/>
              </a:rPr>
              <a:t> to the named individual but it still can’t solely be about the athletics programs (B).</a:t>
            </a:r>
          </a:p>
        </p:txBody>
      </p:sp>
      <p:pic>
        <p:nvPicPr>
          <p:cNvPr id="35" name="Graphic 34" descr="Books with solid fill">
            <a:extLst>
              <a:ext uri="{FF2B5EF4-FFF2-40B4-BE49-F238E27FC236}">
                <a16:creationId xmlns:a16="http://schemas.microsoft.com/office/drawing/2014/main" id="{8F83E4BC-705E-4D65-A1EB-34D82522AF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1467" y="4127282"/>
            <a:ext cx="811428" cy="811428"/>
          </a:xfrm>
          <a:prstGeom prst="rect">
            <a:avLst/>
          </a:prstGeom>
        </p:spPr>
      </p:pic>
      <p:pic>
        <p:nvPicPr>
          <p:cNvPr id="36" name="Graphic 35" descr="Drama outline">
            <a:extLst>
              <a:ext uri="{FF2B5EF4-FFF2-40B4-BE49-F238E27FC236}">
                <a16:creationId xmlns:a16="http://schemas.microsoft.com/office/drawing/2014/main" id="{96D8D736-F3CC-4ADE-9D69-5F419CCC6F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2078" y="4340483"/>
            <a:ext cx="773280" cy="773280"/>
          </a:xfrm>
          <a:prstGeom prst="rect">
            <a:avLst/>
          </a:prstGeom>
        </p:spPr>
      </p:pic>
      <p:sp>
        <p:nvSpPr>
          <p:cNvPr id="37" name="Arrow: Left 36">
            <a:extLst>
              <a:ext uri="{FF2B5EF4-FFF2-40B4-BE49-F238E27FC236}">
                <a16:creationId xmlns:a16="http://schemas.microsoft.com/office/drawing/2014/main" id="{1786766F-B8BE-4AA9-9D97-11B3D28E6C69}"/>
              </a:ext>
            </a:extLst>
          </p:cNvPr>
          <p:cNvSpPr/>
          <p:nvPr/>
        </p:nvSpPr>
        <p:spPr>
          <a:xfrm>
            <a:off x="10581829" y="4334796"/>
            <a:ext cx="865021" cy="78465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738CBA8B-3D5B-4122-87D6-43278B83295E}"/>
              </a:ext>
            </a:extLst>
          </p:cNvPr>
          <p:cNvSpPr/>
          <p:nvPr/>
        </p:nvSpPr>
        <p:spPr>
          <a:xfrm>
            <a:off x="5000108" y="4354908"/>
            <a:ext cx="865021" cy="78465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4204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234883" y="0"/>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VIOLATION</a:t>
            </a:r>
            <a:endParaRPr lang="en-US" sz="4800" dirty="0">
              <a:ln w="6350">
                <a:solidFill>
                  <a:schemeClr val="tx1"/>
                </a:solidFill>
              </a:ln>
              <a:solidFill>
                <a:srgbClr val="007229"/>
              </a:solidFill>
            </a:endParaRPr>
          </a:p>
        </p:txBody>
      </p:sp>
      <p:pic>
        <p:nvPicPr>
          <p:cNvPr id="14" name="Picture 13" descr="Businessman hand gesturing stop">
            <a:extLst>
              <a:ext uri="{FF2B5EF4-FFF2-40B4-BE49-F238E27FC236}">
                <a16:creationId xmlns:a16="http://schemas.microsoft.com/office/drawing/2014/main" id="{69F7FBFA-F405-46A6-80E9-5A4E9A20E537}"/>
              </a:ext>
            </a:extLst>
          </p:cNvPr>
          <p:cNvPicPr>
            <a:picLocks noChangeAspect="1"/>
          </p:cNvPicPr>
          <p:nvPr/>
        </p:nvPicPr>
        <p:blipFill>
          <a:blip r:embed="rId2"/>
          <a:stretch>
            <a:fillRect/>
          </a:stretch>
        </p:blipFill>
        <p:spPr>
          <a:xfrm>
            <a:off x="8506680" y="1949364"/>
            <a:ext cx="1515081" cy="4585063"/>
          </a:xfrm>
          <a:prstGeom prst="rect">
            <a:avLst/>
          </a:prstGeom>
        </p:spPr>
      </p:pic>
      <p:sp>
        <p:nvSpPr>
          <p:cNvPr id="15" name="Speech Bubble: Oval 14">
            <a:extLst>
              <a:ext uri="{FF2B5EF4-FFF2-40B4-BE49-F238E27FC236}">
                <a16:creationId xmlns:a16="http://schemas.microsoft.com/office/drawing/2014/main" id="{AB22D548-D6B6-4C4E-964C-A063BF3E7364}"/>
              </a:ext>
            </a:extLst>
          </p:cNvPr>
          <p:cNvSpPr/>
          <p:nvPr/>
        </p:nvSpPr>
        <p:spPr>
          <a:xfrm>
            <a:off x="9415307" y="1065340"/>
            <a:ext cx="1828800" cy="1112108"/>
          </a:xfrm>
          <a:prstGeom prst="wedgeEllipseCallout">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Don’t do this.</a:t>
            </a:r>
          </a:p>
        </p:txBody>
      </p:sp>
      <p:sp>
        <p:nvSpPr>
          <p:cNvPr id="17" name="TextBox 16">
            <a:extLst>
              <a:ext uri="{FF2B5EF4-FFF2-40B4-BE49-F238E27FC236}">
                <a16:creationId xmlns:a16="http://schemas.microsoft.com/office/drawing/2014/main" id="{4A3DABEB-5806-4D7A-8959-040C7EBB0AB8}"/>
              </a:ext>
            </a:extLst>
          </p:cNvPr>
          <p:cNvSpPr txBox="1"/>
          <p:nvPr/>
        </p:nvSpPr>
        <p:spPr>
          <a:xfrm>
            <a:off x="4996925" y="2090172"/>
            <a:ext cx="3359261" cy="2677656"/>
          </a:xfrm>
          <a:prstGeom prst="rect">
            <a:avLst/>
          </a:prstGeom>
          <a:noFill/>
        </p:spPr>
        <p:txBody>
          <a:bodyPr wrap="square">
            <a:spAutoFit/>
          </a:bodyPr>
          <a:lstStyle/>
          <a:p>
            <a:pPr algn="ctr"/>
            <a:r>
              <a:rPr lang="en-US" sz="2400" i="1" dirty="0">
                <a:latin typeface="Calibri" panose="020F0502020204030204" pitchFamily="34" charset="0"/>
                <a:ea typeface="Calibri" panose="020F0502020204030204" pitchFamily="34" charset="0"/>
                <a:cs typeface="Times New Roman" panose="02020603050405020304" pitchFamily="18" charset="0"/>
              </a:rPr>
              <a:t>This is a violation of 4-9-3 #1. This marketing does not involve the entire high school program and is solely focused on the school’s athletic program(s).</a:t>
            </a:r>
            <a:endParaRPr lang="en-US" sz="2400" dirty="0"/>
          </a:p>
        </p:txBody>
      </p:sp>
      <p:pic>
        <p:nvPicPr>
          <p:cNvPr id="9" name="Content Placeholder 4" descr="4-7-6.tif">
            <a:extLst>
              <a:ext uri="{FF2B5EF4-FFF2-40B4-BE49-F238E27FC236}">
                <a16:creationId xmlns:a16="http://schemas.microsoft.com/office/drawing/2014/main" id="{B664C625-5257-497A-93C9-4FA23F54F181}"/>
              </a:ext>
            </a:extLst>
          </p:cNvPr>
          <p:cNvPicPr>
            <a:picLocks noGrp="1" noChangeAspect="1"/>
          </p:cNvPicPr>
          <p:nvPr>
            <p:ph idx="1"/>
          </p:nvPr>
        </p:nvPicPr>
        <p:blipFill>
          <a:blip r:embed="rId3" cstate="print"/>
          <a:stretch>
            <a:fillRect/>
          </a:stretch>
        </p:blipFill>
        <p:spPr>
          <a:xfrm>
            <a:off x="712384" y="886700"/>
            <a:ext cx="3908025" cy="564772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75E1751-E962-4F14-829F-3A84DC7701FB}"/>
              </a:ext>
            </a:extLst>
          </p:cNvPr>
          <p:cNvSpPr txBox="1"/>
          <p:nvPr/>
        </p:nvSpPr>
        <p:spPr>
          <a:xfrm>
            <a:off x="3469341" y="5325035"/>
            <a:ext cx="962810" cy="847870"/>
          </a:xfrm>
          <a:prstGeom prst="rect">
            <a:avLst/>
          </a:prstGeom>
          <a:solidFill>
            <a:schemeClr val="bg1"/>
          </a:solidFill>
        </p:spPr>
        <p:txBody>
          <a:bodyPr wrap="square" rtlCol="0">
            <a:spAutoFit/>
          </a:bodyPr>
          <a:lstStyle/>
          <a:p>
            <a:endParaRPr lang="en-US" dirty="0"/>
          </a:p>
        </p:txBody>
      </p:sp>
      <p:pic>
        <p:nvPicPr>
          <p:cNvPr id="10" name="Picture 5" descr="Logo&#10;&#10;Description automatically generated">
            <a:extLst>
              <a:ext uri="{FF2B5EF4-FFF2-40B4-BE49-F238E27FC236}">
                <a16:creationId xmlns:a16="http://schemas.microsoft.com/office/drawing/2014/main" id="{3E7CB291-BCCB-CD98-07B9-ACD991CA91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528533"/>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#6/ 4-9-4 #1</a:t>
            </a:r>
            <a:endParaRPr lang="en-US" sz="4800" dirty="0">
              <a:ln w="6350">
                <a:solidFill>
                  <a:schemeClr val="tx1"/>
                </a:solidFill>
              </a:ln>
              <a:solidFill>
                <a:srgbClr val="007229"/>
              </a:solidFill>
            </a:endParaRPr>
          </a:p>
        </p:txBody>
      </p:sp>
      <p:sp>
        <p:nvSpPr>
          <p:cNvPr id="7" name="TextBox 6">
            <a:extLst>
              <a:ext uri="{FF2B5EF4-FFF2-40B4-BE49-F238E27FC236}">
                <a16:creationId xmlns:a16="http://schemas.microsoft.com/office/drawing/2014/main" id="{E8CA50DA-B9ED-4784-B4EB-53D901255CC5}"/>
              </a:ext>
            </a:extLst>
          </p:cNvPr>
          <p:cNvSpPr txBox="1"/>
          <p:nvPr/>
        </p:nvSpPr>
        <p:spPr>
          <a:xfrm>
            <a:off x="-98052" y="6049863"/>
            <a:ext cx="10338692" cy="407035"/>
          </a:xfrm>
          <a:prstGeom prst="rect">
            <a:avLst/>
          </a:prstGeom>
          <a:noFill/>
        </p:spPr>
        <p:txBody>
          <a:bodyPr wrap="square">
            <a:spAutoFit/>
          </a:bodyPr>
          <a:lstStyle/>
          <a:p>
            <a:pPr marL="68580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The answers are A and D. </a:t>
            </a:r>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421179" y="995330"/>
            <a:ext cx="11114861" cy="530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school wants to market its summer basketball camp to students who do not currently attend the school. What are some ways it can do this and not be in violation of the recruiting bylaw?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(Select all that apply)</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Post the camp brochure/registration link on the school website.</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Mail/email a camp brochure to a prospective student-athlete who attended a shadow day at the school.</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Hand out a camp brochure to a prospective student-athlete who does not attend the school.</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Mail the camp brochure to a general population as long as no direct mailing to specific individuals is conducted.</a:t>
            </a:r>
          </a:p>
          <a:p>
            <a:pPr marL="742950" marR="0" lvl="1" indent="-285750">
              <a:lnSpc>
                <a:spcPct val="107000"/>
              </a:lnSpc>
              <a:spcBef>
                <a:spcPts val="0"/>
              </a:spcBef>
              <a:spcAft>
                <a:spcPts val="80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It is never permissible to make a camp brochure available for a student who does not currently attend your school.</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9" name="Arrow: Left 8">
            <a:extLst>
              <a:ext uri="{FF2B5EF4-FFF2-40B4-BE49-F238E27FC236}">
                <a16:creationId xmlns:a16="http://schemas.microsoft.com/office/drawing/2014/main" id="{8E95873A-153E-4DD9-A706-19B893B795ED}"/>
              </a:ext>
            </a:extLst>
          </p:cNvPr>
          <p:cNvSpPr/>
          <p:nvPr/>
        </p:nvSpPr>
        <p:spPr>
          <a:xfrm>
            <a:off x="9350810" y="2180028"/>
            <a:ext cx="689536" cy="548639"/>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descr="Logo&#10;&#10;Description automatically generated">
            <a:extLst>
              <a:ext uri="{FF2B5EF4-FFF2-40B4-BE49-F238E27FC236}">
                <a16:creationId xmlns:a16="http://schemas.microsoft.com/office/drawing/2014/main" id="{CD52CF01-37B8-F2D8-3AF6-87B4CC8FC1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283F8B0-E223-1EA0-9364-BC38AF48CBB1}"/>
              </a:ext>
            </a:extLst>
          </p:cNvPr>
          <p:cNvSpPr/>
          <p:nvPr/>
        </p:nvSpPr>
        <p:spPr>
          <a:xfrm>
            <a:off x="884255" y="2250831"/>
            <a:ext cx="8292092" cy="4070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1CAE63-96E1-6F77-32CC-AD9D6138F6F4}"/>
              </a:ext>
            </a:extLst>
          </p:cNvPr>
          <p:cNvSpPr/>
          <p:nvPr/>
        </p:nvSpPr>
        <p:spPr>
          <a:xfrm>
            <a:off x="884254" y="4184209"/>
            <a:ext cx="10098593" cy="7799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19DC49F1-468F-4DE3-9B00-2BDE0B63B1DF}"/>
              </a:ext>
            </a:extLst>
          </p:cNvPr>
          <p:cNvSpPr/>
          <p:nvPr/>
        </p:nvSpPr>
        <p:spPr>
          <a:xfrm>
            <a:off x="11191272" y="4299860"/>
            <a:ext cx="689536" cy="548639"/>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86492"/>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#3</a:t>
            </a:r>
            <a:endParaRPr lang="en-US" sz="4800" dirty="0">
              <a:ln w="6350">
                <a:solidFill>
                  <a:schemeClr val="tx1"/>
                </a:solidFill>
              </a:ln>
              <a:solidFill>
                <a:srgbClr val="007229"/>
              </a:solidFill>
            </a:endParaRPr>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263563" y="836168"/>
            <a:ext cx="10974908"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ClrTx/>
              <a:buSzTx/>
              <a:buNone/>
            </a:pPr>
            <a:r>
              <a:rPr lang="en-US" sz="2400" b="1" dirty="0">
                <a:highlight>
                  <a:srgbClr val="007229"/>
                </a:highlight>
                <a:latin typeface="Calibri" panose="020F0502020204030204" pitchFamily="34" charset="0"/>
                <a:cs typeface="Calibri" panose="020F0502020204030204" pitchFamily="34" charset="0"/>
              </a:rPr>
              <a:t>NEW CLARIFICATION FOR 2021-22</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Schools are allowed to conduct an open house/information session/shadow day for all prospective students provided all elements of the school program are presented. </a:t>
            </a:r>
            <a:r>
              <a:rPr lang="en-US" sz="2400" u="sng" dirty="0">
                <a:latin typeface="Calibri" panose="020F0502020204030204" pitchFamily="34" charset="0"/>
                <a:cs typeface="Calibri" panose="020F0502020204030204" pitchFamily="34" charset="0"/>
              </a:rPr>
              <a:t>During such an event, it is permissible for which of the following to occur</a:t>
            </a:r>
            <a:r>
              <a:rPr lang="en-US" sz="2400" i="1" dirty="0">
                <a:latin typeface="Calibri" panose="020F0502020204030204" pitchFamily="34" charset="0"/>
                <a:cs typeface="Calibri" panose="020F0502020204030204" pitchFamily="34" charset="0"/>
              </a:rPr>
              <a:t>... (Select all that apply)</a:t>
            </a:r>
          </a:p>
          <a:p>
            <a:pPr marL="0" lvl="0" indent="0">
              <a:lnSpc>
                <a:spcPct val="100000"/>
              </a:lnSpc>
              <a:buClrTx/>
              <a:buSzTx/>
              <a:buNone/>
            </a:pPr>
            <a:endParaRPr lang="en-US" sz="2400" i="1" dirty="0">
              <a:latin typeface="Calibri" panose="020F0502020204030204" pitchFamily="34" charset="0"/>
              <a:cs typeface="Calibri" panose="020F0502020204030204" pitchFamily="34" charset="0"/>
            </a:endParaRPr>
          </a:p>
          <a:p>
            <a:pPr marL="914400" lvl="1" indent="-457200">
              <a:lnSpc>
                <a:spcPct val="100000"/>
              </a:lnSpc>
              <a:buClr>
                <a:srgbClr val="007229"/>
              </a:buClr>
              <a:buSzTx/>
              <a:buFont typeface="+mj-lt"/>
              <a:buAutoNum type="alphaUcPeriod"/>
            </a:pPr>
            <a:r>
              <a:rPr lang="en-US" sz="2200" dirty="0">
                <a:latin typeface="Calibri" panose="020F0502020204030204" pitchFamily="34" charset="0"/>
                <a:ea typeface="Calibri" panose="020F0502020204030204" pitchFamily="34" charset="0"/>
                <a:cs typeface="Times New Roman" panose="02020603050405020304" pitchFamily="18" charset="0"/>
              </a:rPr>
              <a:t>Have a coaching staff member guide the prospective student-athlete’s visit </a:t>
            </a:r>
          </a:p>
          <a:p>
            <a:pPr marL="914400" lvl="1" indent="-457200">
              <a:lnSpc>
                <a:spcPct val="100000"/>
              </a:lnSpc>
              <a:buClr>
                <a:srgbClr val="007229"/>
              </a:buClr>
              <a:buSzTx/>
              <a:buFont typeface="+mj-lt"/>
              <a:buAutoNum type="alphaUcPeriod"/>
            </a:pPr>
            <a:r>
              <a:rPr lang="en-US" sz="2200" dirty="0">
                <a:latin typeface="Calibri" panose="020F0502020204030204" pitchFamily="34" charset="0"/>
                <a:cs typeface="Calibri" panose="020F0502020204030204" pitchFamily="34" charset="0"/>
              </a:rPr>
              <a:t>Have the coach exchange contact information with the student/parents</a:t>
            </a:r>
          </a:p>
          <a:p>
            <a:pPr marL="914400" lvl="1" indent="-457200">
              <a:lnSpc>
                <a:spcPct val="100000"/>
              </a:lnSpc>
              <a:buClr>
                <a:srgbClr val="007229"/>
              </a:buClr>
              <a:buSzTx/>
              <a:buFont typeface="+mj-lt"/>
              <a:buAutoNum type="alphaUcPeriod"/>
            </a:pPr>
            <a:r>
              <a:rPr lang="en-US" sz="2200" dirty="0">
                <a:latin typeface="Calibri" panose="020F0502020204030204" pitchFamily="34" charset="0"/>
                <a:cs typeface="Calibri" panose="020F0502020204030204" pitchFamily="34" charset="0"/>
              </a:rPr>
              <a:t>Talk with a prospective student-athlete in the presence of a school administrator if the conversation centers around program procedures and expectations but not the student’s expected impact on the program</a:t>
            </a:r>
          </a:p>
          <a:p>
            <a:pPr marL="914400" lvl="1" indent="-457200">
              <a:lnSpc>
                <a:spcPct val="100000"/>
              </a:lnSpc>
              <a:buClr>
                <a:srgbClr val="007229"/>
              </a:buClr>
              <a:buSzTx/>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Receive a small token, such as a “goodie bag,” containing items related to the school’s athletic program.</a:t>
            </a:r>
          </a:p>
          <a:p>
            <a:pPr marL="914400" lvl="1" indent="-457200">
              <a:lnSpc>
                <a:spcPct val="100000"/>
              </a:lnSpc>
              <a:buClr>
                <a:srgbClr val="007229"/>
              </a:buClr>
              <a:buSzTx/>
              <a:buFont typeface="+mj-lt"/>
              <a:buAutoNum type="alphaUcPeriod"/>
            </a:pPr>
            <a:r>
              <a:rPr lang="en-US" sz="2200" dirty="0">
                <a:latin typeface="Calibri" panose="020F0502020204030204" pitchFamily="34" charset="0"/>
                <a:cs typeface="Calibri" panose="020F0502020204030204" pitchFamily="34" charset="0"/>
              </a:rPr>
              <a:t>Allow the athlete to practice/train with the team on that day</a:t>
            </a:r>
          </a:p>
          <a:p>
            <a:pPr marL="914400" lvl="1" indent="-457200">
              <a:lnSpc>
                <a:spcPct val="100000"/>
              </a:lnSpc>
              <a:buClr>
                <a:srgbClr val="007229"/>
              </a:buClr>
              <a:buSzTx/>
              <a:buFont typeface="+mj-lt"/>
              <a:buAutoNum type="alphaUcPeriod"/>
            </a:pPr>
            <a:r>
              <a:rPr lang="en-US" sz="2200" dirty="0">
                <a:latin typeface="Calibri" panose="020F0502020204030204" pitchFamily="34" charset="0"/>
                <a:cs typeface="Calibri" panose="020F0502020204030204" pitchFamily="34" charset="0"/>
              </a:rPr>
              <a:t>Take a photo of the athlete in a team jersey</a:t>
            </a:r>
          </a:p>
        </p:txBody>
      </p:sp>
      <p:sp>
        <p:nvSpPr>
          <p:cNvPr id="9" name="Arrow: Left 8">
            <a:extLst>
              <a:ext uri="{FF2B5EF4-FFF2-40B4-BE49-F238E27FC236}">
                <a16:creationId xmlns:a16="http://schemas.microsoft.com/office/drawing/2014/main" id="{8E95873A-153E-4DD9-A706-19B893B795ED}"/>
              </a:ext>
            </a:extLst>
          </p:cNvPr>
          <p:cNvSpPr/>
          <p:nvPr/>
        </p:nvSpPr>
        <p:spPr>
          <a:xfrm>
            <a:off x="11238471" y="3297772"/>
            <a:ext cx="729863" cy="677715"/>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Left 6">
            <a:extLst>
              <a:ext uri="{FF2B5EF4-FFF2-40B4-BE49-F238E27FC236}">
                <a16:creationId xmlns:a16="http://schemas.microsoft.com/office/drawing/2014/main" id="{3CE23796-EB57-408C-B035-0DD08C6FB749}"/>
              </a:ext>
            </a:extLst>
          </p:cNvPr>
          <p:cNvSpPr/>
          <p:nvPr/>
        </p:nvSpPr>
        <p:spPr>
          <a:xfrm>
            <a:off x="11238471" y="4328042"/>
            <a:ext cx="729863" cy="677716"/>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F39E12-08BC-45DC-921D-8EE9CBF43E5A}"/>
              </a:ext>
            </a:extLst>
          </p:cNvPr>
          <p:cNvSpPr txBox="1"/>
          <p:nvPr/>
        </p:nvSpPr>
        <p:spPr>
          <a:xfrm>
            <a:off x="505609" y="5822148"/>
            <a:ext cx="11284773" cy="92333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Answer: The answer is C, and partially D. Regarding answer D- during this visit athletes are permitted to receive a small token, such as a “goodie bag” containing an item or items, </a:t>
            </a:r>
            <a:r>
              <a:rPr lang="en-US" b="1" dirty="0">
                <a:latin typeface="Calibri" panose="020F0502020204030204" pitchFamily="34" charset="0"/>
                <a:cs typeface="Calibri" panose="020F0502020204030204" pitchFamily="34" charset="0"/>
              </a:rPr>
              <a:t>the value of which cannot exceed $25 and which CANNOT be solely related to the school’s athletic program</a:t>
            </a:r>
            <a:r>
              <a:rPr lang="en-US" dirty="0">
                <a:latin typeface="Calibri" panose="020F0502020204030204" pitchFamily="34" charset="0"/>
                <a:cs typeface="Calibri" panose="020F0502020204030204" pitchFamily="34" charset="0"/>
              </a:rPr>
              <a:t> (See 4-9-4 #7 Exception).</a:t>
            </a:r>
          </a:p>
        </p:txBody>
      </p:sp>
      <p:sp>
        <p:nvSpPr>
          <p:cNvPr id="2" name="Rectangle 1">
            <a:extLst>
              <a:ext uri="{FF2B5EF4-FFF2-40B4-BE49-F238E27FC236}">
                <a16:creationId xmlns:a16="http://schemas.microsoft.com/office/drawing/2014/main" id="{4D073BB5-B134-06D6-62FC-2DCD3BD300A5}"/>
              </a:ext>
            </a:extLst>
          </p:cNvPr>
          <p:cNvSpPr/>
          <p:nvPr/>
        </p:nvSpPr>
        <p:spPr>
          <a:xfrm>
            <a:off x="723481" y="3359302"/>
            <a:ext cx="10339754" cy="10593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FAA48A-5BDD-BA49-8D5C-94252D033315}"/>
              </a:ext>
            </a:extLst>
          </p:cNvPr>
          <p:cNvSpPr/>
          <p:nvPr/>
        </p:nvSpPr>
        <p:spPr>
          <a:xfrm>
            <a:off x="723481" y="4418607"/>
            <a:ext cx="10339754" cy="665859"/>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465974"/>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299240" y="0"/>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#5</a:t>
            </a:r>
            <a:endParaRPr lang="en-US" sz="4800" dirty="0">
              <a:ln w="6350">
                <a:solidFill>
                  <a:schemeClr val="tx1"/>
                </a:solidFill>
              </a:ln>
              <a:solidFill>
                <a:srgbClr val="007229"/>
              </a:solidFill>
            </a:endParaRPr>
          </a:p>
        </p:txBody>
      </p:sp>
      <p:sp>
        <p:nvSpPr>
          <p:cNvPr id="7" name="TextBox 6">
            <a:extLst>
              <a:ext uri="{FF2B5EF4-FFF2-40B4-BE49-F238E27FC236}">
                <a16:creationId xmlns:a16="http://schemas.microsoft.com/office/drawing/2014/main" id="{E8CA50DA-B9ED-4784-B4EB-53D901255CC5}"/>
              </a:ext>
            </a:extLst>
          </p:cNvPr>
          <p:cNvSpPr txBox="1"/>
          <p:nvPr/>
        </p:nvSpPr>
        <p:spPr>
          <a:xfrm>
            <a:off x="-216243" y="4526924"/>
            <a:ext cx="11458463" cy="2156231"/>
          </a:xfrm>
          <a:prstGeom prst="rect">
            <a:avLst/>
          </a:prstGeom>
          <a:noFill/>
        </p:spPr>
        <p:txBody>
          <a:bodyPr wrap="square">
            <a:spAutoFit/>
          </a:bodyPr>
          <a:lstStyle/>
          <a:p>
            <a:pPr marL="68580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The answer is A. It is permissible to use the school website or other forms of media such as billboards, newspaper advertisements, etc. to advertise all aspects of the school’s educational offerings (Bylaw 4-9-3 #5). </a:t>
            </a:r>
            <a:r>
              <a:rPr lang="en-US" sz="2000" dirty="0">
                <a:highlight>
                  <a:srgbClr val="007229"/>
                </a:highlight>
                <a:latin typeface="Calibri" panose="020F0502020204030204" pitchFamily="34" charset="0"/>
                <a:ea typeface="Calibri" panose="020F0502020204030204" pitchFamily="34" charset="0"/>
                <a:cs typeface="Calibri" panose="020F0502020204030204" pitchFamily="34" charset="0"/>
              </a:rPr>
              <a:t>Athletics may be included, but that cannot be the sole focus of the content</a:t>
            </a:r>
            <a:r>
              <a:rPr lang="en-US" sz="2000" dirty="0">
                <a:latin typeface="Calibri" panose="020F0502020204030204" pitchFamily="34" charset="0"/>
                <a:ea typeface="Calibri" panose="020F0502020204030204" pitchFamily="34" charset="0"/>
                <a:cs typeface="Calibri" panose="020F0502020204030204" pitchFamily="34" charset="0"/>
              </a:rPr>
              <a:t>. </a:t>
            </a:r>
          </a:p>
          <a:p>
            <a:pPr marL="685800" marR="0">
              <a:lnSpc>
                <a:spcPct val="107000"/>
              </a:lnSpc>
              <a:spcBef>
                <a:spcPts val="0"/>
              </a:spcBef>
              <a:spcAft>
                <a:spcPts val="800"/>
              </a:spcAft>
            </a:pPr>
            <a:r>
              <a:rPr lang="en-US" sz="2000" dirty="0">
                <a:highlight>
                  <a:srgbClr val="007229"/>
                </a:highlight>
                <a:latin typeface="Calibri" panose="020F0502020204030204" pitchFamily="34" charset="0"/>
                <a:ea typeface="Calibri" panose="020F0502020204030204" pitchFamily="34" charset="0"/>
                <a:cs typeface="Calibri" panose="020F0502020204030204" pitchFamily="34" charset="0"/>
              </a:rPr>
              <a:t>NEW: </a:t>
            </a:r>
            <a:r>
              <a:rPr lang="en-US" sz="2000" dirty="0">
                <a:latin typeface="Calibri" panose="020F0502020204030204" pitchFamily="34" charset="0"/>
                <a:cs typeface="Calibri" panose="020F0502020204030204" pitchFamily="34" charset="0"/>
              </a:rPr>
              <a:t>Schools are permitted to utilize athletic advertisements of this nature so long as the advertisement simply congratulates a team and does not attempt to promote the athletic program (i.e. a billboard congratulating a state championship team). </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Arrow: Left 8">
            <a:extLst>
              <a:ext uri="{FF2B5EF4-FFF2-40B4-BE49-F238E27FC236}">
                <a16:creationId xmlns:a16="http://schemas.microsoft.com/office/drawing/2014/main" id="{8E95873A-153E-4DD9-A706-19B893B795ED}"/>
              </a:ext>
            </a:extLst>
          </p:cNvPr>
          <p:cNvSpPr/>
          <p:nvPr/>
        </p:nvSpPr>
        <p:spPr>
          <a:xfrm>
            <a:off x="10853999" y="1983944"/>
            <a:ext cx="865021" cy="78465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173038" y="985043"/>
            <a:ext cx="1154598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Billboard and newspaper ads, etc. are additional forms of marketing. Are member schools allowed to use these platforms to attempt to secure the enrollment of prospective student-athletes?</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914400" marR="0" lvl="1" indent="-457200" algn="l" defTabSz="914400" rtl="0" eaLnBrk="0" fontAlgn="base" latinLnBrk="0" hangingPunct="0">
              <a:lnSpc>
                <a:spcPct val="100000"/>
              </a:lnSpc>
              <a:spcBef>
                <a:spcPct val="0"/>
              </a:spcBef>
              <a:spcAft>
                <a:spcPct val="0"/>
              </a:spcAft>
              <a:buClr>
                <a:srgbClr val="007229"/>
              </a:buClr>
              <a:buSzTx/>
              <a:buFont typeface="+mj-lt"/>
              <a:buAutoNum type="alphaUcPeriod"/>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Yes, if the platform advertises all aspects of the school’s educational offerings        and not solely athletics.</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914400" marR="0" lvl="1" indent="-457200" algn="l" defTabSz="914400" rtl="0" eaLnBrk="0" fontAlgn="base" latinLnBrk="0" hangingPunct="0">
              <a:lnSpc>
                <a:spcPct val="100000"/>
              </a:lnSpc>
              <a:spcBef>
                <a:spcPct val="0"/>
              </a:spcBef>
              <a:spcAft>
                <a:spcPct val="0"/>
              </a:spcAft>
              <a:buClr>
                <a:srgbClr val="007229"/>
              </a:buClr>
              <a:buSzTx/>
              <a:buFont typeface="+mj-lt"/>
              <a:buAutoNum type="alphaUcPeriod"/>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Yes, if the platform includes no mention of athletics.</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914400" marR="0" lvl="1" indent="-457200" algn="l" defTabSz="914400" rtl="0" eaLnBrk="0" fontAlgn="base" latinLnBrk="0" hangingPunct="0">
              <a:lnSpc>
                <a:spcPct val="100000"/>
              </a:lnSpc>
              <a:spcBef>
                <a:spcPct val="0"/>
              </a:spcBef>
              <a:spcAft>
                <a:spcPct val="0"/>
              </a:spcAft>
              <a:buClr>
                <a:srgbClr val="007229"/>
              </a:buClr>
              <a:buSzTx/>
              <a:buFont typeface="+mj-lt"/>
              <a:buAutoNum type="alphaUcPeriod"/>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Yes, if the platform is first approved by the OHSAA Executive Director’s Office.</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914400" marR="0" lvl="1" indent="-457200" algn="l" defTabSz="914400" rtl="0" eaLnBrk="0" fontAlgn="base" latinLnBrk="0" hangingPunct="0">
              <a:lnSpc>
                <a:spcPct val="100000"/>
              </a:lnSpc>
              <a:spcBef>
                <a:spcPct val="0"/>
              </a:spcBef>
              <a:spcAft>
                <a:spcPct val="0"/>
              </a:spcAft>
              <a:buClr>
                <a:srgbClr val="007229"/>
              </a:buClr>
              <a:buSzTx/>
              <a:buFont typeface="+mj-lt"/>
              <a:buAutoNum type="alphaUcPeriod"/>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No, it is not permissible to use billboards or newspaper ads in order to attempt to secure the enrollment of prospective student-athletes.</a:t>
            </a:r>
            <a:endParaRPr kumimoji="0" lang="en-US" altLang="en-US" sz="4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7125C69-40BD-A4A4-8CA5-CCCB4B1B898A}"/>
              </a:ext>
            </a:extLst>
          </p:cNvPr>
          <p:cNvSpPr/>
          <p:nvPr/>
        </p:nvSpPr>
        <p:spPr>
          <a:xfrm>
            <a:off x="663191" y="2160396"/>
            <a:ext cx="10098594" cy="74357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438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75883" y="-15927"/>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#5</a:t>
            </a:r>
            <a:endParaRPr lang="en-US" sz="4800" dirty="0">
              <a:ln w="6350">
                <a:solidFill>
                  <a:schemeClr val="tx1"/>
                </a:solidFill>
              </a:ln>
              <a:solidFill>
                <a:srgbClr val="007229"/>
              </a:solidFill>
            </a:endParaRPr>
          </a:p>
        </p:txBody>
      </p:sp>
      <p:pic>
        <p:nvPicPr>
          <p:cNvPr id="12" name="Picture 11" descr="A picture containing text, building, outdoor, old&#10;&#10;Description automatically generated">
            <a:extLst>
              <a:ext uri="{FF2B5EF4-FFF2-40B4-BE49-F238E27FC236}">
                <a16:creationId xmlns:a16="http://schemas.microsoft.com/office/drawing/2014/main" id="{D0875F2C-44B9-4C18-BFEB-32FD5CC02561}"/>
              </a:ext>
            </a:extLst>
          </p:cNvPr>
          <p:cNvPicPr>
            <a:picLocks noChangeAspect="1"/>
          </p:cNvPicPr>
          <p:nvPr/>
        </p:nvPicPr>
        <p:blipFill>
          <a:blip r:embed="rId2"/>
          <a:stretch>
            <a:fillRect/>
          </a:stretch>
        </p:blipFill>
        <p:spPr>
          <a:xfrm>
            <a:off x="6503389" y="1220019"/>
            <a:ext cx="5267738" cy="3950804"/>
          </a:xfrm>
          <a:prstGeom prst="rect">
            <a:avLst/>
          </a:prstGeom>
          <a:ln>
            <a:noFill/>
          </a:ln>
          <a:effectLst>
            <a:softEdge rad="127000"/>
          </a:effectLst>
        </p:spPr>
      </p:pic>
      <p:sp>
        <p:nvSpPr>
          <p:cNvPr id="15" name="TextBox 14">
            <a:extLst>
              <a:ext uri="{FF2B5EF4-FFF2-40B4-BE49-F238E27FC236}">
                <a16:creationId xmlns:a16="http://schemas.microsoft.com/office/drawing/2014/main" id="{7291CDD8-6CB7-4632-9396-A0F4FCB07948}"/>
              </a:ext>
            </a:extLst>
          </p:cNvPr>
          <p:cNvSpPr txBox="1"/>
          <p:nvPr/>
        </p:nvSpPr>
        <p:spPr>
          <a:xfrm>
            <a:off x="32215" y="5347464"/>
            <a:ext cx="5861957" cy="1200329"/>
          </a:xfrm>
          <a:prstGeom prst="rect">
            <a:avLst/>
          </a:prstGeom>
          <a:noFill/>
        </p:spPr>
        <p:txBody>
          <a:bodyPr wrap="square">
            <a:spAutoFit/>
          </a:bodyPr>
          <a:lstStyle/>
          <a:p>
            <a:pPr algn="ctr"/>
            <a:r>
              <a:rPr lang="en-US" sz="2400" i="1" dirty="0">
                <a:latin typeface="Calibri" panose="020F0502020204030204" pitchFamily="34" charset="0"/>
                <a:ea typeface="Calibri" panose="020F0502020204030204" pitchFamily="34" charset="0"/>
                <a:cs typeface="Times New Roman" panose="02020603050405020304" pitchFamily="18" charset="0"/>
              </a:rPr>
              <a:t>This billboard promotes the school only using the athletic program and is </a:t>
            </a:r>
            <a:r>
              <a:rPr lang="en-US" sz="2400" i="1" u="sng" dirty="0">
                <a:latin typeface="Calibri" panose="020F0502020204030204" pitchFamily="34" charset="0"/>
                <a:ea typeface="Calibri" panose="020F0502020204030204" pitchFamily="34" charset="0"/>
                <a:cs typeface="Times New Roman" panose="02020603050405020304" pitchFamily="18" charset="0"/>
              </a:rPr>
              <a:t>not</a:t>
            </a:r>
            <a:r>
              <a:rPr lang="en-US" sz="2400" i="1" dirty="0">
                <a:latin typeface="Calibri" panose="020F0502020204030204" pitchFamily="34" charset="0"/>
                <a:ea typeface="Calibri" panose="020F0502020204030204" pitchFamily="34" charset="0"/>
                <a:cs typeface="Times New Roman" panose="02020603050405020304" pitchFamily="18" charset="0"/>
              </a:rPr>
              <a:t> permitted in accordance with Bylaw 4-9-3 #5.</a:t>
            </a:r>
            <a:endParaRPr lang="en-US" sz="2400" dirty="0"/>
          </a:p>
        </p:txBody>
      </p:sp>
      <p:sp>
        <p:nvSpPr>
          <p:cNvPr id="8" name="TextBox 7">
            <a:extLst>
              <a:ext uri="{FF2B5EF4-FFF2-40B4-BE49-F238E27FC236}">
                <a16:creationId xmlns:a16="http://schemas.microsoft.com/office/drawing/2014/main" id="{5ADE85F1-0041-95F5-C573-E83E968E6B4D}"/>
              </a:ext>
            </a:extLst>
          </p:cNvPr>
          <p:cNvSpPr txBox="1"/>
          <p:nvPr/>
        </p:nvSpPr>
        <p:spPr>
          <a:xfrm>
            <a:off x="6114731" y="5347465"/>
            <a:ext cx="6045054" cy="830997"/>
          </a:xfrm>
          <a:prstGeom prst="rect">
            <a:avLst/>
          </a:prstGeom>
          <a:noFill/>
        </p:spPr>
        <p:txBody>
          <a:bodyPr wrap="square">
            <a:spAutoFit/>
          </a:bodyPr>
          <a:lstStyle/>
          <a:p>
            <a:pPr algn="ctr"/>
            <a:r>
              <a:rPr lang="en-US" sz="2400" i="1" dirty="0">
                <a:latin typeface="Calibri" panose="020F0502020204030204" pitchFamily="34" charset="0"/>
                <a:ea typeface="Calibri" panose="020F0502020204030204" pitchFamily="34" charset="0"/>
                <a:cs typeface="Times New Roman" panose="02020603050405020304" pitchFamily="18" charset="0"/>
              </a:rPr>
              <a:t>This billboard is congratulatory in nature and is permitted in accordance with Bylaw 4-9-3 #5.</a:t>
            </a:r>
            <a:endParaRPr lang="en-US" sz="2400" dirty="0"/>
          </a:p>
        </p:txBody>
      </p:sp>
      <p:pic>
        <p:nvPicPr>
          <p:cNvPr id="4" name="Picture 3">
            <a:extLst>
              <a:ext uri="{FF2B5EF4-FFF2-40B4-BE49-F238E27FC236}">
                <a16:creationId xmlns:a16="http://schemas.microsoft.com/office/drawing/2014/main" id="{D01693F6-822B-FCA3-94E6-F8687B8DCC9A}"/>
              </a:ext>
            </a:extLst>
          </p:cNvPr>
          <p:cNvPicPr>
            <a:picLocks noChangeAspect="1"/>
          </p:cNvPicPr>
          <p:nvPr/>
        </p:nvPicPr>
        <p:blipFill>
          <a:blip r:embed="rId3"/>
          <a:stretch>
            <a:fillRect/>
          </a:stretch>
        </p:blipFill>
        <p:spPr>
          <a:xfrm>
            <a:off x="420874" y="1294398"/>
            <a:ext cx="5267738" cy="3876425"/>
          </a:xfrm>
          <a:prstGeom prst="rect">
            <a:avLst/>
          </a:prstGeom>
          <a:effectLst>
            <a:softEdge rad="127000"/>
          </a:effectLst>
        </p:spPr>
      </p:pic>
      <p:sp>
        <p:nvSpPr>
          <p:cNvPr id="2" name="Rectangle 1">
            <a:extLst>
              <a:ext uri="{FF2B5EF4-FFF2-40B4-BE49-F238E27FC236}">
                <a16:creationId xmlns:a16="http://schemas.microsoft.com/office/drawing/2014/main" id="{C3C5D731-2EEB-FFB0-294C-7FC8D681D330}"/>
              </a:ext>
            </a:extLst>
          </p:cNvPr>
          <p:cNvSpPr/>
          <p:nvPr/>
        </p:nvSpPr>
        <p:spPr>
          <a:xfrm>
            <a:off x="7160029" y="2155767"/>
            <a:ext cx="1911927" cy="2770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271017"/>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49EAE99-2B12-45B1-A4E3-B52401A07CFA}"/>
              </a:ext>
            </a:extLst>
          </p:cNvPr>
          <p:cNvSpPr txBox="1">
            <a:spLocks/>
          </p:cNvSpPr>
          <p:nvPr/>
        </p:nvSpPr>
        <p:spPr>
          <a:xfrm>
            <a:off x="640492" y="164493"/>
            <a:ext cx="10911016" cy="1059305"/>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Sections of Bylaw 4-9</a:t>
            </a:r>
            <a:endParaRPr lang="en-US" sz="4800" dirty="0">
              <a:ln w="6350">
                <a:solidFill>
                  <a:schemeClr val="tx1"/>
                </a:solidFill>
              </a:ln>
              <a:solidFill>
                <a:srgbClr val="007229"/>
              </a:solidFill>
            </a:endParaRPr>
          </a:p>
        </p:txBody>
      </p:sp>
      <p:sp>
        <p:nvSpPr>
          <p:cNvPr id="6" name="TextBox 5">
            <a:extLst>
              <a:ext uri="{FF2B5EF4-FFF2-40B4-BE49-F238E27FC236}">
                <a16:creationId xmlns:a16="http://schemas.microsoft.com/office/drawing/2014/main" id="{BB8C227A-1A10-4318-B783-774A6A99EF43}"/>
              </a:ext>
            </a:extLst>
          </p:cNvPr>
          <p:cNvSpPr txBox="1"/>
          <p:nvPr/>
        </p:nvSpPr>
        <p:spPr>
          <a:xfrm>
            <a:off x="640492" y="1655638"/>
            <a:ext cx="2404084" cy="1277273"/>
          </a:xfrm>
          <a:prstGeom prst="rect">
            <a:avLst/>
          </a:prstGeom>
          <a:solidFill>
            <a:srgbClr val="007229"/>
          </a:solidFill>
          <a:ln w="19050">
            <a:solidFill>
              <a:schemeClr val="tx1"/>
            </a:solidFill>
          </a:ln>
        </p:spPr>
        <p:txBody>
          <a:bodyPr wrap="square" rtlCol="0">
            <a:spAutoFit/>
          </a:bodyPr>
          <a:lstStyle/>
          <a:p>
            <a:pPr marL="4763" lvl="1" indent="-4763" algn="ctr">
              <a:spcBef>
                <a:spcPts val="600"/>
              </a:spcBef>
            </a:pPr>
            <a:r>
              <a:rPr lang="en-US" sz="1800" b="1" dirty="0">
                <a:effectLst/>
                <a:latin typeface="Calibri" panose="020F0502020204030204" pitchFamily="34" charset="0"/>
                <a:cs typeface="Calibri" panose="020F0502020204030204" pitchFamily="34" charset="0"/>
              </a:rPr>
              <a:t>4-9-1:</a:t>
            </a:r>
          </a:p>
          <a:p>
            <a:pPr marL="4763" lvl="1" indent="-4763" algn="ctr">
              <a:spcBef>
                <a:spcPts val="600"/>
              </a:spcBef>
            </a:pPr>
            <a:r>
              <a:rPr lang="en-US" sz="1800" b="1" dirty="0">
                <a:effectLst/>
                <a:latin typeface="Calibri" panose="020F0502020204030204" pitchFamily="34" charset="0"/>
                <a:cs typeface="Calibri" panose="020F0502020204030204" pitchFamily="34" charset="0"/>
              </a:rPr>
              <a:t>Definition of prospective student-athletes</a:t>
            </a:r>
          </a:p>
        </p:txBody>
      </p:sp>
      <p:sp>
        <p:nvSpPr>
          <p:cNvPr id="18" name="TextBox 17">
            <a:extLst>
              <a:ext uri="{FF2B5EF4-FFF2-40B4-BE49-F238E27FC236}">
                <a16:creationId xmlns:a16="http://schemas.microsoft.com/office/drawing/2014/main" id="{FF6342C2-D851-469E-9206-720AF6C5B841}"/>
              </a:ext>
            </a:extLst>
          </p:cNvPr>
          <p:cNvSpPr txBox="1"/>
          <p:nvPr/>
        </p:nvSpPr>
        <p:spPr>
          <a:xfrm>
            <a:off x="3481187" y="1662799"/>
            <a:ext cx="2404872" cy="1280160"/>
          </a:xfrm>
          <a:prstGeom prst="rect">
            <a:avLst/>
          </a:prstGeom>
          <a:solidFill>
            <a:srgbClr val="007229"/>
          </a:solidFill>
          <a:ln w="19050">
            <a:solidFill>
              <a:schemeClr val="tx1"/>
            </a:solidFill>
          </a:ln>
        </p:spPr>
        <p:txBody>
          <a:bodyPr wrap="square" rtlCol="0">
            <a:spAutoFit/>
          </a:bodyPr>
          <a:lstStyle/>
          <a:p>
            <a:pPr marL="4763" lvl="1" indent="-4763" algn="ctr">
              <a:spcBef>
                <a:spcPts val="600"/>
              </a:spcBef>
            </a:pPr>
            <a:r>
              <a:rPr lang="en-US" sz="1800" b="1" dirty="0">
                <a:effectLst/>
                <a:latin typeface="Calibri" panose="020F0502020204030204" pitchFamily="34" charset="0"/>
                <a:cs typeface="Calibri" panose="020F0502020204030204" pitchFamily="34" charset="0"/>
              </a:rPr>
              <a:t>4-9-2:</a:t>
            </a:r>
          </a:p>
          <a:p>
            <a:pPr marL="4763" lvl="1" indent="-4763" algn="ctr">
              <a:spcBef>
                <a:spcPts val="600"/>
              </a:spcBef>
            </a:pPr>
            <a:r>
              <a:rPr lang="en-US" sz="1800" b="1" dirty="0">
                <a:effectLst/>
                <a:latin typeface="Calibri" panose="020F0502020204030204" pitchFamily="34" charset="0"/>
                <a:cs typeface="Calibri" panose="020F0502020204030204" pitchFamily="34" charset="0"/>
              </a:rPr>
              <a:t>Definition of recruiting</a:t>
            </a:r>
          </a:p>
        </p:txBody>
      </p:sp>
      <p:sp>
        <p:nvSpPr>
          <p:cNvPr id="19" name="TextBox 18">
            <a:extLst>
              <a:ext uri="{FF2B5EF4-FFF2-40B4-BE49-F238E27FC236}">
                <a16:creationId xmlns:a16="http://schemas.microsoft.com/office/drawing/2014/main" id="{CC9C2CB6-A1CC-4E64-921C-0A10B6920C06}"/>
              </a:ext>
            </a:extLst>
          </p:cNvPr>
          <p:cNvSpPr txBox="1"/>
          <p:nvPr/>
        </p:nvSpPr>
        <p:spPr>
          <a:xfrm>
            <a:off x="6322670" y="1661010"/>
            <a:ext cx="2404872" cy="1280160"/>
          </a:xfrm>
          <a:prstGeom prst="rect">
            <a:avLst/>
          </a:prstGeom>
          <a:solidFill>
            <a:srgbClr val="007229"/>
          </a:solidFill>
          <a:ln w="19050">
            <a:solidFill>
              <a:schemeClr val="tx1"/>
            </a:solidFill>
          </a:ln>
        </p:spPr>
        <p:txBody>
          <a:bodyPr wrap="square" rtlCol="0">
            <a:spAutoFit/>
          </a:bodyPr>
          <a:lstStyle/>
          <a:p>
            <a:pPr algn="ctr"/>
            <a:r>
              <a:rPr lang="en-US" sz="1800" b="1" dirty="0">
                <a:effectLst/>
                <a:latin typeface="Calibri" panose="020F0502020204030204" pitchFamily="34" charset="0"/>
                <a:cs typeface="Calibri" panose="020F0502020204030204" pitchFamily="34" charset="0"/>
              </a:rPr>
              <a:t>4-9-3:</a:t>
            </a:r>
          </a:p>
          <a:p>
            <a:pPr algn="ctr"/>
            <a:r>
              <a:rPr lang="en-US" sz="1800" b="1" dirty="0">
                <a:effectLst/>
                <a:latin typeface="Calibri" panose="020F0502020204030204" pitchFamily="34" charset="0"/>
                <a:cs typeface="Calibri" panose="020F0502020204030204" pitchFamily="34" charset="0"/>
              </a:rPr>
              <a:t>Allowable contact</a:t>
            </a:r>
          </a:p>
          <a:p>
            <a:pPr algn="ctr"/>
            <a:endParaRPr lang="en-US" dirty="0">
              <a:effectLst>
                <a:reflection blurRad="6350" stA="55000" endA="300" endPos="45500" dir="5400000" sy="-100000" algn="bl" rotWithShape="0"/>
              </a:effectLst>
            </a:endParaRPr>
          </a:p>
        </p:txBody>
      </p:sp>
      <p:sp>
        <p:nvSpPr>
          <p:cNvPr id="31" name="TextBox 30">
            <a:extLst>
              <a:ext uri="{FF2B5EF4-FFF2-40B4-BE49-F238E27FC236}">
                <a16:creationId xmlns:a16="http://schemas.microsoft.com/office/drawing/2014/main" id="{14A91679-7CEF-469A-8B05-684C90F548CC}"/>
              </a:ext>
            </a:extLst>
          </p:cNvPr>
          <p:cNvSpPr txBox="1"/>
          <p:nvPr/>
        </p:nvSpPr>
        <p:spPr>
          <a:xfrm>
            <a:off x="7767383" y="3681140"/>
            <a:ext cx="2404872" cy="1280160"/>
          </a:xfrm>
          <a:prstGeom prst="rect">
            <a:avLst/>
          </a:prstGeom>
          <a:solidFill>
            <a:srgbClr val="007229"/>
          </a:solidFill>
          <a:ln w="19050">
            <a:solidFill>
              <a:schemeClr val="tx1"/>
            </a:solidFill>
          </a:ln>
        </p:spPr>
        <p:txBody>
          <a:bodyPr wrap="square" rtlCol="0">
            <a:spAutoFit/>
          </a:bodyPr>
          <a:lstStyle/>
          <a:p>
            <a:pPr marL="0" lvl="1" algn="ctr">
              <a:spcBef>
                <a:spcPts val="600"/>
              </a:spcBef>
            </a:pPr>
            <a:r>
              <a:rPr lang="en-US" sz="1800" b="1" dirty="0">
                <a:effectLst/>
                <a:latin typeface="Calibri" panose="020F0502020204030204" pitchFamily="34" charset="0"/>
                <a:cs typeface="Calibri" panose="020F0502020204030204" pitchFamily="34" charset="0"/>
              </a:rPr>
              <a:t>4-9-7:</a:t>
            </a:r>
          </a:p>
          <a:p>
            <a:pPr marL="0" lvl="1" algn="ctr">
              <a:spcBef>
                <a:spcPts val="600"/>
              </a:spcBef>
            </a:pPr>
            <a:r>
              <a:rPr lang="en-US" sz="1800" b="1" dirty="0">
                <a:effectLst/>
                <a:latin typeface="Calibri" panose="020F0502020204030204" pitchFamily="34" charset="0"/>
                <a:cs typeface="Calibri" panose="020F0502020204030204" pitchFamily="34" charset="0"/>
              </a:rPr>
              <a:t>Penalties</a:t>
            </a:r>
            <a:endParaRPr lang="en-US" sz="1600" b="1" dirty="0">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F1B0BB25-8CAA-46B6-BEEA-C495ADEFC8E2}"/>
              </a:ext>
            </a:extLst>
          </p:cNvPr>
          <p:cNvSpPr txBox="1"/>
          <p:nvPr/>
        </p:nvSpPr>
        <p:spPr>
          <a:xfrm>
            <a:off x="9164153" y="1652751"/>
            <a:ext cx="2404872" cy="1280160"/>
          </a:xfrm>
          <a:prstGeom prst="rect">
            <a:avLst/>
          </a:prstGeom>
          <a:solidFill>
            <a:srgbClr val="007229"/>
          </a:solidFill>
          <a:ln w="19050">
            <a:solidFill>
              <a:schemeClr val="tx1"/>
            </a:solidFill>
          </a:ln>
        </p:spPr>
        <p:txBody>
          <a:bodyPr wrap="square" rtlCol="0">
            <a:spAutoFit/>
          </a:bodyPr>
          <a:lstStyle/>
          <a:p>
            <a:pPr marL="0" lvl="1" algn="ctr"/>
            <a:r>
              <a:rPr lang="en-US" sz="1800" b="1" dirty="0">
                <a:effectLst/>
                <a:latin typeface="Calibri" panose="020F0502020204030204" pitchFamily="34" charset="0"/>
                <a:cs typeface="Calibri" panose="020F0502020204030204" pitchFamily="34" charset="0"/>
              </a:rPr>
              <a:t>4-9-4:</a:t>
            </a:r>
          </a:p>
          <a:p>
            <a:pPr marL="0" lvl="1" algn="ctr"/>
            <a:r>
              <a:rPr lang="en-US" sz="1800" b="1" dirty="0">
                <a:effectLst/>
                <a:latin typeface="Calibri" panose="020F0502020204030204" pitchFamily="34" charset="0"/>
                <a:cs typeface="Calibri" panose="020F0502020204030204" pitchFamily="34" charset="0"/>
              </a:rPr>
              <a:t>Illegal contact</a:t>
            </a:r>
          </a:p>
        </p:txBody>
      </p:sp>
      <p:sp>
        <p:nvSpPr>
          <p:cNvPr id="37" name="TextBox 36">
            <a:extLst>
              <a:ext uri="{FF2B5EF4-FFF2-40B4-BE49-F238E27FC236}">
                <a16:creationId xmlns:a16="http://schemas.microsoft.com/office/drawing/2014/main" id="{A6AACCA3-0B4A-4FD9-95BE-463221C26094}"/>
              </a:ext>
            </a:extLst>
          </p:cNvPr>
          <p:cNvSpPr txBox="1"/>
          <p:nvPr/>
        </p:nvSpPr>
        <p:spPr>
          <a:xfrm>
            <a:off x="2016364" y="3681494"/>
            <a:ext cx="2404872" cy="1280160"/>
          </a:xfrm>
          <a:prstGeom prst="rect">
            <a:avLst/>
          </a:prstGeom>
          <a:solidFill>
            <a:srgbClr val="007229"/>
          </a:solidFill>
          <a:ln w="19050">
            <a:solidFill>
              <a:schemeClr val="tx1"/>
            </a:solidFill>
          </a:ln>
        </p:spPr>
        <p:txBody>
          <a:bodyPr wrap="square" rtlCol="0">
            <a:spAutoFit/>
          </a:bodyPr>
          <a:lstStyle/>
          <a:p>
            <a:pPr marL="0" lvl="1" algn="ctr">
              <a:spcBef>
                <a:spcPts val="600"/>
              </a:spcBef>
            </a:pPr>
            <a:r>
              <a:rPr lang="en-US" sz="1800" b="1" dirty="0">
                <a:effectLst/>
                <a:latin typeface="Calibri" panose="020F0502020204030204" pitchFamily="34" charset="0"/>
                <a:cs typeface="Calibri" panose="020F0502020204030204" pitchFamily="34" charset="0"/>
              </a:rPr>
              <a:t>4-9-5:</a:t>
            </a:r>
          </a:p>
          <a:p>
            <a:pPr marL="0" lvl="1" algn="ctr">
              <a:spcBef>
                <a:spcPts val="600"/>
              </a:spcBef>
            </a:pPr>
            <a:r>
              <a:rPr lang="en-US" b="1" dirty="0">
                <a:effectLst/>
                <a:latin typeface="Calibri" panose="020F0502020204030204" pitchFamily="34" charset="0"/>
                <a:cs typeface="Calibri" panose="020F0502020204030204" pitchFamily="34" charset="0"/>
              </a:rPr>
              <a:t>V</a:t>
            </a:r>
            <a:r>
              <a:rPr lang="en-US" sz="1800" b="1" dirty="0">
                <a:effectLst/>
                <a:latin typeface="Calibri" panose="020F0502020204030204" pitchFamily="34" charset="0"/>
                <a:cs typeface="Calibri" panose="020F0502020204030204" pitchFamily="34" charset="0"/>
              </a:rPr>
              <a:t>isiting </a:t>
            </a:r>
          </a:p>
          <a:p>
            <a:pPr marL="0" lvl="1" algn="ctr"/>
            <a:r>
              <a:rPr lang="en-US" sz="1800" b="1" dirty="0">
                <a:effectLst/>
                <a:latin typeface="Calibri" panose="020F0502020204030204" pitchFamily="34" charset="0"/>
                <a:cs typeface="Calibri" panose="020F0502020204030204" pitchFamily="34" charset="0"/>
              </a:rPr>
              <a:t>a school</a:t>
            </a:r>
          </a:p>
        </p:txBody>
      </p:sp>
      <p:sp>
        <p:nvSpPr>
          <p:cNvPr id="40" name="TextBox 39">
            <a:extLst>
              <a:ext uri="{FF2B5EF4-FFF2-40B4-BE49-F238E27FC236}">
                <a16:creationId xmlns:a16="http://schemas.microsoft.com/office/drawing/2014/main" id="{54F2FFAC-A3DF-473B-91A9-E5D9FD48782F}"/>
              </a:ext>
            </a:extLst>
          </p:cNvPr>
          <p:cNvSpPr txBox="1"/>
          <p:nvPr/>
        </p:nvSpPr>
        <p:spPr>
          <a:xfrm>
            <a:off x="4893564" y="3681494"/>
            <a:ext cx="2404872" cy="1280160"/>
          </a:xfrm>
          <a:prstGeom prst="rect">
            <a:avLst/>
          </a:prstGeom>
          <a:solidFill>
            <a:srgbClr val="007229"/>
          </a:solidFill>
          <a:ln w="19050">
            <a:solidFill>
              <a:schemeClr val="tx1"/>
            </a:solidFill>
          </a:ln>
        </p:spPr>
        <p:txBody>
          <a:bodyPr wrap="square" rtlCol="0">
            <a:spAutoFit/>
          </a:bodyPr>
          <a:lstStyle/>
          <a:p>
            <a:pPr marL="0" lvl="1" algn="ctr">
              <a:spcBef>
                <a:spcPts val="600"/>
              </a:spcBef>
            </a:pPr>
            <a:r>
              <a:rPr lang="en-US" sz="1800" b="1" dirty="0">
                <a:effectLst/>
                <a:latin typeface="Calibri" panose="020F0502020204030204" pitchFamily="34" charset="0"/>
                <a:cs typeface="Calibri" panose="020F0502020204030204" pitchFamily="34" charset="0"/>
              </a:rPr>
              <a:t>4-9-6:</a:t>
            </a:r>
          </a:p>
          <a:p>
            <a:pPr marL="0" lvl="1" algn="ctr">
              <a:spcBef>
                <a:spcPts val="600"/>
              </a:spcBef>
            </a:pPr>
            <a:r>
              <a:rPr lang="en-US" sz="1800" b="1" dirty="0">
                <a:effectLst/>
                <a:latin typeface="Calibri" panose="020F0502020204030204" pitchFamily="34" charset="0"/>
                <a:cs typeface="Calibri" panose="020F0502020204030204" pitchFamily="34" charset="0"/>
              </a:rPr>
              <a:t>Admissions Office Role</a:t>
            </a:r>
          </a:p>
        </p:txBody>
      </p:sp>
      <p:pic>
        <p:nvPicPr>
          <p:cNvPr id="41" name="Picture 5" descr="Logo&#10;&#10;Description automatically generated">
            <a:extLst>
              <a:ext uri="{FF2B5EF4-FFF2-40B4-BE49-F238E27FC236}">
                <a16:creationId xmlns:a16="http://schemas.microsoft.com/office/drawing/2014/main" id="{5705667A-58BE-D25E-36AB-4D0B619549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1B287F4-8CDC-F1ED-D08B-DFF4C5DD14A7}"/>
              </a:ext>
            </a:extLst>
          </p:cNvPr>
          <p:cNvSpPr txBox="1"/>
          <p:nvPr/>
        </p:nvSpPr>
        <p:spPr>
          <a:xfrm>
            <a:off x="532015" y="5184440"/>
            <a:ext cx="9640240" cy="1015663"/>
          </a:xfrm>
          <a:prstGeom prst="rect">
            <a:avLst/>
          </a:prstGeom>
          <a:noFill/>
        </p:spPr>
        <p:txBody>
          <a:bodyPr wrap="square" rtlCol="0">
            <a:spAutoFit/>
          </a:bodyPr>
          <a:lstStyle/>
          <a:p>
            <a:r>
              <a:rPr lang="en-US" sz="2000" i="1" dirty="0"/>
              <a:t>Disclaimer: The information presented in this PPT is intended to serve as a tool to assist individuals in understanding the recruiting bylaw. All final interpretations and/or penalties are left to the sole discretion of the Executive Director's Office. </a:t>
            </a:r>
          </a:p>
        </p:txBody>
      </p:sp>
    </p:spTree>
    <p:extLst>
      <p:ext uri="{BB962C8B-B14F-4D97-AF65-F5344CB8AC3E}">
        <p14:creationId xmlns:p14="http://schemas.microsoft.com/office/powerpoint/2010/main" val="803326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45647"/>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#7</a:t>
            </a:r>
            <a:endParaRPr lang="en-US" sz="4800" dirty="0">
              <a:ln w="6350">
                <a:solidFill>
                  <a:schemeClr val="tx1"/>
                </a:solidFill>
              </a:ln>
              <a:solidFill>
                <a:srgbClr val="007229"/>
              </a:solidFill>
            </a:endParaRPr>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111490" y="789948"/>
            <a:ext cx="1171237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Bylaw 4-9-3 #7 indicates when it is permissible to invite prospective student-athletes and/or their parents to a high school contest or another athletic related event, such as a banquet or recognition ceremony. When may this contact may occur? </a:t>
            </a: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(Select all that apply)</a:t>
            </a:r>
          </a:p>
          <a:p>
            <a:pPr marL="914400" lvl="1" indent="-457200">
              <a:lnSpc>
                <a:spcPct val="100000"/>
              </a:lnSpc>
              <a:buClr>
                <a:srgbClr val="007229"/>
              </a:buClr>
              <a:buSzTx/>
              <a:buFont typeface="+mj-lt"/>
              <a:buAutoNum type="alphaUcPeriod"/>
            </a:pP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When an admissions officer (not a coach) invites a student to this type of event.</a:t>
            </a:r>
          </a:p>
          <a:p>
            <a:pPr marL="914400" lvl="1" indent="-457200">
              <a:lnSpc>
                <a:spcPct val="100000"/>
              </a:lnSpc>
              <a:buClr>
                <a:srgbClr val="007229"/>
              </a:buClr>
              <a:buSzTx/>
              <a:buFont typeface="+mj-lt"/>
              <a:buAutoNum type="alphaUcPeriod"/>
            </a:pP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When the invitation is extended by the school administrator to an entire group or team</a:t>
            </a:r>
            <a:r>
              <a:rPr lang="en-US" altLang="en-US" sz="2200" dirty="0">
                <a:latin typeface="Calibri" panose="020F0502020204030204" pitchFamily="34" charset="0"/>
                <a:ea typeface="Calibri" panose="020F0502020204030204" pitchFamily="34" charset="0"/>
                <a:cs typeface="Calibri" panose="020F0502020204030204" pitchFamily="34" charset="0"/>
              </a:rPr>
              <a:t> and</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participation is mutually agreed upon by the administration of BOTH schools/ organizations.</a:t>
            </a:r>
          </a:p>
          <a:p>
            <a:pPr marL="914400" lvl="1" indent="-457200">
              <a:lnSpc>
                <a:spcPct val="100000"/>
              </a:lnSpc>
              <a:buClr>
                <a:srgbClr val="007229"/>
              </a:buClr>
              <a:buSzTx/>
              <a:buFont typeface="+mj-lt"/>
              <a:buAutoNum type="alphaUcPeriod"/>
            </a:pP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When the student has completed a shadow day in contemplation of enrollment at the school.</a:t>
            </a:r>
          </a:p>
          <a:p>
            <a:pPr marL="914400" lvl="1" indent="-457200">
              <a:lnSpc>
                <a:spcPct val="100000"/>
              </a:lnSpc>
              <a:buClr>
                <a:srgbClr val="007229"/>
              </a:buClr>
              <a:buSzTx/>
              <a:buFont typeface="+mj-lt"/>
              <a:buAutoNum type="alphaUcPeriod"/>
            </a:pPr>
            <a:r>
              <a:rPr lang="en-US" altLang="en-US" sz="2200" dirty="0">
                <a:latin typeface="Calibri" panose="020F0502020204030204" pitchFamily="34" charset="0"/>
                <a:ea typeface="Calibri" panose="020F0502020204030204" pitchFamily="34" charset="0"/>
                <a:cs typeface="Calibri" panose="020F0502020204030204" pitchFamily="34" charset="0"/>
              </a:rPr>
              <a:t>All</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of the above</a:t>
            </a:r>
          </a:p>
        </p:txBody>
      </p:sp>
      <p:sp>
        <p:nvSpPr>
          <p:cNvPr id="10" name="TextBox 9">
            <a:extLst>
              <a:ext uri="{FF2B5EF4-FFF2-40B4-BE49-F238E27FC236}">
                <a16:creationId xmlns:a16="http://schemas.microsoft.com/office/drawing/2014/main" id="{19EA4D0D-28F6-4383-81AA-5CF6B6842B1E}"/>
              </a:ext>
            </a:extLst>
          </p:cNvPr>
          <p:cNvSpPr txBox="1"/>
          <p:nvPr/>
        </p:nvSpPr>
        <p:spPr>
          <a:xfrm>
            <a:off x="111490" y="4257808"/>
            <a:ext cx="11859945" cy="2554545"/>
          </a:xfrm>
          <a:prstGeom prst="rect">
            <a:avLst/>
          </a:prstGeom>
          <a:noFill/>
        </p:spPr>
        <p:txBody>
          <a:bodyPr wrap="square">
            <a:spAutoFit/>
          </a:bodyPr>
          <a:lstStyle/>
          <a:p>
            <a:pPr defTabSz="914400" eaLnBrk="0" fontAlgn="base" hangingPunct="0">
              <a:spcBef>
                <a:spcPct val="0"/>
              </a:spcBef>
              <a:spcAft>
                <a:spcPct val="0"/>
              </a:spcAft>
            </a:pPr>
            <a:r>
              <a:rPr lang="en-US" altLang="en-US" sz="2000" dirty="0">
                <a:latin typeface="Calibri" panose="020F0502020204030204" pitchFamily="34" charset="0"/>
                <a:ea typeface="Calibri" panose="020F0502020204030204" pitchFamily="34" charset="0"/>
                <a:cs typeface="Calibri" panose="020F0502020204030204" pitchFamily="34" charset="0"/>
              </a:rPr>
              <a:t>Answer: The answer is B. The only time in which it is permissible to invite prospective student-athletes and/or their parents </a:t>
            </a:r>
            <a:r>
              <a:rPr lang="en-US" altLang="en-US" sz="2000" u="sng" dirty="0">
                <a:latin typeface="Calibri" panose="020F0502020204030204" pitchFamily="34" charset="0"/>
                <a:ea typeface="Calibri" panose="020F0502020204030204" pitchFamily="34" charset="0"/>
                <a:cs typeface="Calibri" panose="020F0502020204030204" pitchFamily="34" charset="0"/>
              </a:rPr>
              <a:t>to a high school contest or another athletic related event </a:t>
            </a:r>
            <a:r>
              <a:rPr lang="en-US" altLang="en-US" sz="2000" dirty="0">
                <a:latin typeface="Calibri" panose="020F0502020204030204" pitchFamily="34" charset="0"/>
                <a:ea typeface="Calibri" panose="020F0502020204030204" pitchFamily="34" charset="0"/>
                <a:cs typeface="Calibri" panose="020F0502020204030204" pitchFamily="34" charset="0"/>
              </a:rPr>
              <a:t>is when the invitation is extended to an entire group or team AND the participation is mutually agreed upon by the administration of both schools/ organizations…. such as a school’s 7th or 8th grade team or non-interscholastic group such as a C.Y.O program.</a:t>
            </a:r>
          </a:p>
          <a:p>
            <a:pPr defTabSz="914400" eaLnBrk="0" fontAlgn="base" hangingPunct="0">
              <a:spcBef>
                <a:spcPct val="0"/>
              </a:spcBef>
              <a:spcAft>
                <a:spcPct val="0"/>
              </a:spcAft>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spcBef>
                <a:spcPct val="0"/>
              </a:spcBef>
              <a:spcAft>
                <a:spcPct val="0"/>
              </a:spcAft>
            </a:pPr>
            <a:r>
              <a:rPr lang="en-US" altLang="en-US" sz="2000" dirty="0">
                <a:latin typeface="Calibri" panose="020F0502020204030204" pitchFamily="34" charset="0"/>
                <a:ea typeface="Calibri" panose="020F0502020204030204" pitchFamily="34" charset="0"/>
                <a:cs typeface="Calibri" panose="020F0502020204030204" pitchFamily="34" charset="0"/>
              </a:rPr>
              <a:t>Why are A/C not correct? Admissions officer contact cannot be solely related to athletics and j</a:t>
            </a:r>
            <a:r>
              <a:rPr lang="en-US" sz="2000" dirty="0">
                <a:latin typeface="Calibri" panose="020F0502020204030204" pitchFamily="34" charset="0"/>
                <a:cs typeface="Calibri" panose="020F0502020204030204" pitchFamily="34" charset="0"/>
              </a:rPr>
              <a:t>ust because one has shadowed does not mean that that the school can contact him/her for athletic purposes. </a:t>
            </a:r>
          </a:p>
          <a:p>
            <a:pPr defTabSz="914400" eaLnBrk="0" fontAlgn="base" hangingPunct="0">
              <a:spcBef>
                <a:spcPct val="0"/>
              </a:spcBef>
              <a:spcAft>
                <a:spcPct val="0"/>
              </a:spcAft>
            </a:pPr>
            <a:r>
              <a:rPr lang="en-US" sz="2000" dirty="0">
                <a:latin typeface="Calibri" panose="020F0502020204030204" pitchFamily="34" charset="0"/>
                <a:cs typeface="Calibri" panose="020F0502020204030204" pitchFamily="34" charset="0"/>
              </a:rPr>
              <a:t>(Later in presentation discusses when solely athletic contact can be made)</a:t>
            </a:r>
          </a:p>
        </p:txBody>
      </p:sp>
      <p:sp>
        <p:nvSpPr>
          <p:cNvPr id="9" name="Arrow: Left 8">
            <a:extLst>
              <a:ext uri="{FF2B5EF4-FFF2-40B4-BE49-F238E27FC236}">
                <a16:creationId xmlns:a16="http://schemas.microsoft.com/office/drawing/2014/main" id="{8E95873A-153E-4DD9-A706-19B893B795ED}"/>
              </a:ext>
            </a:extLst>
          </p:cNvPr>
          <p:cNvSpPr/>
          <p:nvPr/>
        </p:nvSpPr>
        <p:spPr>
          <a:xfrm>
            <a:off x="11560174" y="2162877"/>
            <a:ext cx="527371" cy="648546"/>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2DC1214-132A-7EAB-5D21-344A36A59B38}"/>
              </a:ext>
            </a:extLst>
          </p:cNvPr>
          <p:cNvSpPr/>
          <p:nvPr/>
        </p:nvSpPr>
        <p:spPr>
          <a:xfrm>
            <a:off x="4673388" y="2142796"/>
            <a:ext cx="3238159" cy="648546"/>
          </a:xfrm>
          <a:prstGeom prst="ellipse">
            <a:avLst/>
          </a:prstGeom>
          <a:noFill/>
          <a:ln w="57150">
            <a:solidFill>
              <a:srgbClr val="007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C809F4-0F58-2AFC-9801-3CBF39907C2D}"/>
              </a:ext>
            </a:extLst>
          </p:cNvPr>
          <p:cNvSpPr/>
          <p:nvPr/>
        </p:nvSpPr>
        <p:spPr>
          <a:xfrm>
            <a:off x="7837345" y="2114735"/>
            <a:ext cx="3238159" cy="648546"/>
          </a:xfrm>
          <a:prstGeom prst="ellipse">
            <a:avLst/>
          </a:prstGeom>
          <a:noFill/>
          <a:ln w="57150">
            <a:solidFill>
              <a:srgbClr val="007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1D6294D-7AE5-796C-9492-EC6F72C4CC2B}"/>
              </a:ext>
            </a:extLst>
          </p:cNvPr>
          <p:cNvCxnSpPr/>
          <p:nvPr/>
        </p:nvCxnSpPr>
        <p:spPr>
          <a:xfrm>
            <a:off x="251209" y="5677319"/>
            <a:ext cx="1130896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59678"/>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4-9-3 #7</a:t>
            </a:r>
            <a:endParaRPr lang="en-US" sz="4800" dirty="0">
              <a:ln w="6350">
                <a:solidFill>
                  <a:schemeClr val="tx1"/>
                </a:solidFill>
              </a:ln>
              <a:solidFill>
                <a:srgbClr val="007229"/>
              </a:solidFill>
            </a:endParaRPr>
          </a:p>
        </p:txBody>
      </p:sp>
      <p:sp>
        <p:nvSpPr>
          <p:cNvPr id="7" name="TextBox 6">
            <a:extLst>
              <a:ext uri="{FF2B5EF4-FFF2-40B4-BE49-F238E27FC236}">
                <a16:creationId xmlns:a16="http://schemas.microsoft.com/office/drawing/2014/main" id="{E8CA50DA-B9ED-4784-B4EB-53D901255CC5}"/>
              </a:ext>
            </a:extLst>
          </p:cNvPr>
          <p:cNvSpPr txBox="1"/>
          <p:nvPr/>
        </p:nvSpPr>
        <p:spPr>
          <a:xfrm>
            <a:off x="359300" y="4844091"/>
            <a:ext cx="10448073" cy="1819985"/>
          </a:xfrm>
          <a:prstGeom prst="rect">
            <a:avLst/>
          </a:prstGeom>
          <a:noFill/>
        </p:spPr>
        <p:txBody>
          <a:bodyPr wrap="square">
            <a:spAutoFit/>
          </a:bodyPr>
          <a:lstStyle/>
          <a:p>
            <a:pPr marR="0" indent="3175">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Answer: The answer is E. Though an invitation can be extended to a group of students, the group is not permitted to receive special accommodations during the event. The group can receive admission to the contest but then should be seated in the spectator area for the duration of the contest.</a:t>
            </a:r>
          </a:p>
          <a:p>
            <a:pPr lvl="0" defTabSz="914400" eaLnBrk="0" fontAlgn="base" hangingPunct="0">
              <a:spcBef>
                <a:spcPct val="0"/>
              </a:spcBef>
              <a:spcAft>
                <a:spcPct val="0"/>
              </a:spcAft>
            </a:pPr>
            <a:r>
              <a:rPr lang="en-US" altLang="en-US" sz="2000" dirty="0">
                <a:latin typeface="Calibri" panose="020F0502020204030204" pitchFamily="34" charset="0"/>
                <a:ea typeface="Calibri" panose="020F0502020204030204" pitchFamily="34" charset="0"/>
                <a:cs typeface="Calibri" panose="020F0502020204030204" pitchFamily="34" charset="0"/>
              </a:rPr>
              <a:t>.</a:t>
            </a:r>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359300" y="1156028"/>
            <a:ext cx="11238619" cy="323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As referenced in the prior question…If an entire group of students is invited to a high school contest, what are some activities in which they are permitted to engage?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(Select all that apply) </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Running out onto the field with the team &amp; standing on the sideline</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Having a locker room visit</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Attending a pre-contest meal with the team</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Having an arranged interaction with the team prior to/after the contest</a:t>
            </a:r>
          </a:p>
          <a:p>
            <a:pPr marL="742950" marR="0" lvl="1" indent="-285750">
              <a:lnSpc>
                <a:spcPct val="107000"/>
              </a:lnSpc>
              <a:spcBef>
                <a:spcPts val="0"/>
              </a:spcBef>
              <a:spcAft>
                <a:spcPts val="80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None of the above</a:t>
            </a:r>
          </a:p>
        </p:txBody>
      </p:sp>
      <p:pic>
        <p:nvPicPr>
          <p:cNvPr id="10" name="Picture 5" descr="Logo&#10;&#10;Description automatically generated">
            <a:extLst>
              <a:ext uri="{FF2B5EF4-FFF2-40B4-BE49-F238E27FC236}">
                <a16:creationId xmlns:a16="http://schemas.microsoft.com/office/drawing/2014/main" id="{9E65E781-B8FB-EC5E-7CF8-5B440A9A52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EA69B01-8760-0621-3263-6FAF0A476CE5}"/>
              </a:ext>
            </a:extLst>
          </p:cNvPr>
          <p:cNvSpPr/>
          <p:nvPr/>
        </p:nvSpPr>
        <p:spPr>
          <a:xfrm>
            <a:off x="854110" y="3969100"/>
            <a:ext cx="2672861" cy="3929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E95873A-153E-4DD9-A706-19B893B795ED}"/>
              </a:ext>
            </a:extLst>
          </p:cNvPr>
          <p:cNvSpPr/>
          <p:nvPr/>
        </p:nvSpPr>
        <p:spPr>
          <a:xfrm>
            <a:off x="3656226" y="3937384"/>
            <a:ext cx="724855" cy="454851"/>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211144"/>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4B48-B294-42C9-A6CD-AC2BB5C3433E}"/>
              </a:ext>
            </a:extLst>
          </p:cNvPr>
          <p:cNvSpPr>
            <a:spLocks noGrp="1"/>
          </p:cNvSpPr>
          <p:nvPr>
            <p:ph type="ctrTitle"/>
          </p:nvPr>
        </p:nvSpPr>
        <p:spPr>
          <a:xfrm>
            <a:off x="1863819" y="432079"/>
            <a:ext cx="8464362" cy="747900"/>
          </a:xfrm>
        </p:spPr>
        <p:txBody>
          <a:bodyPr>
            <a:normAutofit/>
          </a:bodyPr>
          <a:lstStyle/>
          <a:p>
            <a:r>
              <a:rPr lang="en-US" sz="4800" b="1" dirty="0">
                <a:ln w="9525">
                  <a:solidFill>
                    <a:schemeClr val="tx1"/>
                  </a:solidFill>
                </a:ln>
                <a:solidFill>
                  <a:srgbClr val="007229"/>
                </a:solidFill>
              </a:rPr>
              <a:t>Bylaw 4-9-4</a:t>
            </a:r>
          </a:p>
        </p:txBody>
      </p:sp>
      <p:sp>
        <p:nvSpPr>
          <p:cNvPr id="3" name="Subtitle 2">
            <a:extLst>
              <a:ext uri="{FF2B5EF4-FFF2-40B4-BE49-F238E27FC236}">
                <a16:creationId xmlns:a16="http://schemas.microsoft.com/office/drawing/2014/main" id="{D695B174-5994-42E1-989A-3E3ACA6E36B4}"/>
              </a:ext>
            </a:extLst>
          </p:cNvPr>
          <p:cNvSpPr>
            <a:spLocks noGrp="1"/>
          </p:cNvSpPr>
          <p:nvPr>
            <p:ph type="subTitle" idx="1"/>
          </p:nvPr>
        </p:nvSpPr>
        <p:spPr>
          <a:xfrm>
            <a:off x="1511504" y="1452341"/>
            <a:ext cx="9168988" cy="1099185"/>
          </a:xfrm>
        </p:spPr>
        <p:txBody>
          <a:bodyPr>
            <a:normAutofit/>
          </a:bodyPr>
          <a:lstStyle/>
          <a:p>
            <a:r>
              <a:rPr lang="en-US" sz="2400" b="1" dirty="0"/>
              <a:t>Forms of recruiting that are prohibited by this bylaw include but are not limited to…</a:t>
            </a:r>
          </a:p>
          <a:p>
            <a:endParaRPr lang="en-US" sz="3200" b="1" dirty="0"/>
          </a:p>
        </p:txBody>
      </p:sp>
      <p:sp>
        <p:nvSpPr>
          <p:cNvPr id="5" name="TextBox 4">
            <a:extLst>
              <a:ext uri="{FF2B5EF4-FFF2-40B4-BE49-F238E27FC236}">
                <a16:creationId xmlns:a16="http://schemas.microsoft.com/office/drawing/2014/main" id="{C0666905-ACFD-CCE3-A38E-A2CA0FE12C5C}"/>
              </a:ext>
            </a:extLst>
          </p:cNvPr>
          <p:cNvSpPr txBox="1"/>
          <p:nvPr/>
        </p:nvSpPr>
        <p:spPr>
          <a:xfrm>
            <a:off x="288470" y="2823889"/>
            <a:ext cx="11615057" cy="1938992"/>
          </a:xfrm>
          <a:prstGeom prst="rect">
            <a:avLst/>
          </a:prstGeom>
          <a:noFill/>
        </p:spPr>
        <p:txBody>
          <a:bodyPr wrap="square">
            <a:spAutoFit/>
          </a:bodyPr>
          <a:lstStyle/>
          <a:p>
            <a:pPr algn="l"/>
            <a:r>
              <a:rPr lang="en-US" sz="2400" b="0" i="1" u="sng" strike="noStrike" baseline="0" dirty="0">
                <a:solidFill>
                  <a:srgbClr val="FFFFFF"/>
                </a:solidFill>
                <a:latin typeface="Calibri" panose="020F0502020204030204" pitchFamily="34" charset="0"/>
                <a:cs typeface="Calibri" panose="020F0502020204030204" pitchFamily="34" charset="0"/>
              </a:rPr>
              <a:t>NOTE</a:t>
            </a:r>
            <a:r>
              <a:rPr lang="en-US" sz="2400" b="0" i="1" u="none" strike="noStrike" baseline="0" dirty="0">
                <a:solidFill>
                  <a:srgbClr val="FFFFFF"/>
                </a:solidFill>
                <a:latin typeface="Calibri" panose="020F0502020204030204" pitchFamily="34" charset="0"/>
                <a:cs typeface="Calibri" panose="020F0502020204030204" pitchFamily="34" charset="0"/>
              </a:rPr>
              <a:t>: It would be impossible to list every single action which is a violation of the recruiting bylaw. Ask: </a:t>
            </a:r>
            <a:r>
              <a:rPr lang="en-US" sz="2400" b="0" i="1" u="none" strike="noStrike" baseline="0" dirty="0">
                <a:solidFill>
                  <a:srgbClr val="FFFFFF"/>
                </a:solidFill>
                <a:highlight>
                  <a:srgbClr val="007229"/>
                </a:highlight>
                <a:latin typeface="Calibri" panose="020F0502020204030204" pitchFamily="34" charset="0"/>
                <a:cs typeface="Calibri" panose="020F0502020204030204" pitchFamily="34" charset="0"/>
              </a:rPr>
              <a:t>Is the action being done in an attempt to influence a student’s enrollment at your school? If so, it is a violation. Don’t do it.</a:t>
            </a:r>
            <a:r>
              <a:rPr lang="en-US" sz="2400" b="0" i="1" u="none" strike="noStrike" baseline="0" dirty="0">
                <a:solidFill>
                  <a:srgbClr val="FFFFFF"/>
                </a:solidFill>
                <a:latin typeface="Calibri" panose="020F0502020204030204" pitchFamily="34" charset="0"/>
                <a:cs typeface="Calibri" panose="020F0502020204030204" pitchFamily="34" charset="0"/>
              </a:rPr>
              <a:t> If it could be perceived as an attempt to influence a student’s enrollment at your school, be ready for allegations. (i.e. what is the purpose of going to watch a 7/8 grade practice or game?)</a:t>
            </a:r>
            <a:endParaRPr lang="en-US" sz="2400" i="1" dirty="0">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93BEC2F4-4BFD-FE73-8DC6-27921DDB56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977313"/>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161366" y="1378362"/>
            <a:ext cx="11575228" cy="2880106"/>
          </a:xfrm>
        </p:spPr>
        <p:txBody>
          <a:bodyPr>
            <a:noAutofit/>
          </a:bodyPr>
          <a:lstStyle/>
          <a:p>
            <a:pPr marL="0" marR="0" lvl="0" indent="0">
              <a:lnSpc>
                <a:spcPct val="107000"/>
              </a:lnSpc>
              <a:spcBef>
                <a:spcPts val="0"/>
              </a:spcBef>
              <a:spcAft>
                <a:spcPts val="0"/>
              </a:spcAft>
              <a:buNone/>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NON-PUBLIC SCHOOLS: </a:t>
            </a:r>
            <a:r>
              <a:rPr lang="en-US" sz="2400" dirty="0">
                <a:effectLst/>
                <a:latin typeface="Calibri" panose="020F0502020204030204" pitchFamily="34" charset="0"/>
                <a:ea typeface="Calibri" panose="020F0502020204030204" pitchFamily="34" charset="0"/>
                <a:cs typeface="Times New Roman" panose="02020603050405020304" pitchFamily="18" charset="0"/>
              </a:rPr>
              <a:t>When is a coach allowed to initiate contact with a student-athlete who will be transferring to his/her school at the beginning of the next school year?</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Once the student has requested information from the school where the coach is approved to work.</a:t>
            </a:r>
          </a:p>
          <a:p>
            <a:pPr marL="457200" indent="-457200">
              <a:lnSpc>
                <a:spcPct val="107000"/>
              </a:lnSpc>
              <a:spcBef>
                <a:spcPts val="0"/>
              </a:spcBef>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Once the student has submitted the application fee(s) at the school where the            coach is approved to work.</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Once the student has received written acceptance notification at the school where the coach is approved to work.</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Once the student is withdrawn from the previous school. </a:t>
            </a:r>
          </a:p>
        </p:txBody>
      </p:sp>
      <p:sp>
        <p:nvSpPr>
          <p:cNvPr id="7" name="TextBox 6">
            <a:extLst>
              <a:ext uri="{FF2B5EF4-FFF2-40B4-BE49-F238E27FC236}">
                <a16:creationId xmlns:a16="http://schemas.microsoft.com/office/drawing/2014/main" id="{E8CA50DA-B9ED-4784-B4EB-53D901255CC5}"/>
              </a:ext>
            </a:extLst>
          </p:cNvPr>
          <p:cNvSpPr txBox="1"/>
          <p:nvPr/>
        </p:nvSpPr>
        <p:spPr>
          <a:xfrm>
            <a:off x="65787" y="5422164"/>
            <a:ext cx="10700945" cy="1394997"/>
          </a:xfrm>
          <a:prstGeom prst="rect">
            <a:avLst/>
          </a:prstGeom>
          <a:noFill/>
        </p:spPr>
        <p:txBody>
          <a:bodyPr wrap="square">
            <a:spAutoFit/>
          </a:bodyPr>
          <a:lstStyle/>
          <a:p>
            <a:pPr lvl="0">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Answer: The answer is B. Requesting information about a school does not permit contact (A) and written acceptance to a school is fine but is longer than necessary to wait (C). Once a student shows a serious interest in a school by submitting an application fee (for non-public schools) then that is when coaches are permitted to contact that student.</a:t>
            </a:r>
          </a:p>
        </p:txBody>
      </p:sp>
      <p:sp>
        <p:nvSpPr>
          <p:cNvPr id="9" name="Arrow: Left 8">
            <a:extLst>
              <a:ext uri="{FF2B5EF4-FFF2-40B4-BE49-F238E27FC236}">
                <a16:creationId xmlns:a16="http://schemas.microsoft.com/office/drawing/2014/main" id="{8E95873A-153E-4DD9-A706-19B893B795ED}"/>
              </a:ext>
            </a:extLst>
          </p:cNvPr>
          <p:cNvSpPr/>
          <p:nvPr/>
        </p:nvSpPr>
        <p:spPr>
          <a:xfrm>
            <a:off x="10574851" y="3116336"/>
            <a:ext cx="637158" cy="48384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25CC8862-F942-4DD6-A9C2-4B3D1C48E40D}"/>
              </a:ext>
            </a:extLst>
          </p:cNvPr>
          <p:cNvSpPr/>
          <p:nvPr/>
        </p:nvSpPr>
        <p:spPr>
          <a:xfrm>
            <a:off x="2079973" y="120271"/>
            <a:ext cx="8032054" cy="1215755"/>
          </a:xfrm>
          <a:prstGeom prst="hexagon">
            <a:avLst/>
          </a:prstGeom>
          <a:solidFill>
            <a:srgbClr val="00722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IMPORTANT</a:t>
            </a:r>
          </a:p>
        </p:txBody>
      </p:sp>
      <p:pic>
        <p:nvPicPr>
          <p:cNvPr id="11" name="Picture 5" descr="Logo&#10;&#10;Description automatically generated">
            <a:extLst>
              <a:ext uri="{FF2B5EF4-FFF2-40B4-BE49-F238E27FC236}">
                <a16:creationId xmlns:a16="http://schemas.microsoft.com/office/drawing/2014/main" id="{A8A58F69-2196-8024-BE72-5F4C4CFE55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630269" y="5422164"/>
            <a:ext cx="1685691" cy="168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2A0B1A-E7EF-5634-C195-3831AB467AC7}"/>
              </a:ext>
            </a:extLst>
          </p:cNvPr>
          <p:cNvSpPr/>
          <p:nvPr/>
        </p:nvSpPr>
        <p:spPr>
          <a:xfrm>
            <a:off x="161366" y="3007822"/>
            <a:ext cx="10288920" cy="7008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766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161366" y="1660995"/>
            <a:ext cx="11575228" cy="2880106"/>
          </a:xfrm>
        </p:spPr>
        <p:txBody>
          <a:bodyPr>
            <a:noAutofit/>
          </a:bodyPr>
          <a:lstStyle/>
          <a:p>
            <a:pPr marL="0" marR="0" lvl="0" indent="0">
              <a:lnSpc>
                <a:spcPct val="107000"/>
              </a:lnSpc>
              <a:spcBef>
                <a:spcPts val="0"/>
              </a:spcBef>
              <a:spcAft>
                <a:spcPts val="0"/>
              </a:spcAft>
              <a:buNone/>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PUBLIC SCHOOLS: </a:t>
            </a:r>
            <a:r>
              <a:rPr lang="en-US" sz="2400" dirty="0">
                <a:effectLst/>
                <a:latin typeface="Calibri" panose="020F0502020204030204" pitchFamily="34" charset="0"/>
                <a:ea typeface="Calibri" panose="020F0502020204030204" pitchFamily="34" charset="0"/>
                <a:cs typeface="Times New Roman" panose="02020603050405020304" pitchFamily="18" charset="0"/>
              </a:rPr>
              <a:t>When is a coach allowed to initiate contact with a student-athlete who will be transferring to his/her school at the beginning of the next school year?</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Once the student has requested information from the school where the coach is approved to work.</a:t>
            </a:r>
          </a:p>
          <a:p>
            <a:pPr marL="457200" indent="-457200">
              <a:lnSpc>
                <a:spcPct val="107000"/>
              </a:lnSpc>
              <a:spcBef>
                <a:spcPts val="0"/>
              </a:spcBef>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Once the new school has accepted the student’s application for enrollment</a:t>
            </a:r>
          </a:p>
          <a:p>
            <a:pPr marL="457200" indent="-457200">
              <a:lnSpc>
                <a:spcPct val="107000"/>
              </a:lnSpc>
              <a:spcBef>
                <a:spcPts val="0"/>
              </a:spcBef>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Once the student is withdrawn from the previous school. </a:t>
            </a:r>
          </a:p>
          <a:p>
            <a:pPr marL="457200" indent="-457200">
              <a:lnSpc>
                <a:spcPct val="107000"/>
              </a:lnSpc>
              <a:spcBef>
                <a:spcPts val="0"/>
              </a:spcBef>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Once the student is physically attending the new school.</a:t>
            </a:r>
          </a:p>
        </p:txBody>
      </p:sp>
      <p:sp>
        <p:nvSpPr>
          <p:cNvPr id="7" name="TextBox 6">
            <a:extLst>
              <a:ext uri="{FF2B5EF4-FFF2-40B4-BE49-F238E27FC236}">
                <a16:creationId xmlns:a16="http://schemas.microsoft.com/office/drawing/2014/main" id="{E8CA50DA-B9ED-4784-B4EB-53D901255CC5}"/>
              </a:ext>
            </a:extLst>
          </p:cNvPr>
          <p:cNvSpPr txBox="1"/>
          <p:nvPr/>
        </p:nvSpPr>
        <p:spPr>
          <a:xfrm>
            <a:off x="65787" y="5422164"/>
            <a:ext cx="10700945" cy="1065676"/>
          </a:xfrm>
          <a:prstGeom prst="rect">
            <a:avLst/>
          </a:prstGeom>
          <a:noFill/>
        </p:spPr>
        <p:txBody>
          <a:bodyPr wrap="square">
            <a:spAutoFit/>
          </a:bodyPr>
          <a:lstStyle/>
          <a:p>
            <a:pPr lvl="0">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Answer: The answer is B. Requesting information about a school does not permit contact (A). Once a student shows a serious interest in a school by submitting an application (for public schools) then that is when coaches are permitted to contact that student.</a:t>
            </a:r>
          </a:p>
        </p:txBody>
      </p:sp>
      <p:sp>
        <p:nvSpPr>
          <p:cNvPr id="9" name="Arrow: Left 8">
            <a:extLst>
              <a:ext uri="{FF2B5EF4-FFF2-40B4-BE49-F238E27FC236}">
                <a16:creationId xmlns:a16="http://schemas.microsoft.com/office/drawing/2014/main" id="{8E95873A-153E-4DD9-A706-19B893B795ED}"/>
              </a:ext>
            </a:extLst>
          </p:cNvPr>
          <p:cNvSpPr/>
          <p:nvPr/>
        </p:nvSpPr>
        <p:spPr>
          <a:xfrm>
            <a:off x="10337924" y="3245960"/>
            <a:ext cx="637158" cy="48384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25CC8862-F942-4DD6-A9C2-4B3D1C48E40D}"/>
              </a:ext>
            </a:extLst>
          </p:cNvPr>
          <p:cNvSpPr/>
          <p:nvPr/>
        </p:nvSpPr>
        <p:spPr>
          <a:xfrm>
            <a:off x="2079973" y="120271"/>
            <a:ext cx="8032054" cy="1215755"/>
          </a:xfrm>
          <a:prstGeom prst="hexagon">
            <a:avLst/>
          </a:prstGeom>
          <a:solidFill>
            <a:srgbClr val="00722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IMPORTANT</a:t>
            </a:r>
          </a:p>
        </p:txBody>
      </p:sp>
      <p:pic>
        <p:nvPicPr>
          <p:cNvPr id="11" name="Picture 5" descr="Logo&#10;&#10;Description automatically generated">
            <a:extLst>
              <a:ext uri="{FF2B5EF4-FFF2-40B4-BE49-F238E27FC236}">
                <a16:creationId xmlns:a16="http://schemas.microsoft.com/office/drawing/2014/main" id="{A8A58F69-2196-8024-BE72-5F4C4CFE55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630269" y="5422164"/>
            <a:ext cx="1685691" cy="168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2A0B1A-E7EF-5634-C195-3831AB467AC7}"/>
              </a:ext>
            </a:extLst>
          </p:cNvPr>
          <p:cNvSpPr/>
          <p:nvPr/>
        </p:nvSpPr>
        <p:spPr>
          <a:xfrm>
            <a:off x="161366" y="3307081"/>
            <a:ext cx="10052205" cy="3616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66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1" y="-36885"/>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#2</a:t>
            </a:r>
            <a:endParaRPr lang="en-US" sz="4800" dirty="0">
              <a:ln w="6350">
                <a:solidFill>
                  <a:schemeClr val="tx1"/>
                </a:solidFill>
              </a:ln>
              <a:solidFill>
                <a:srgbClr val="007229"/>
              </a:solidFill>
            </a:endParaRPr>
          </a:p>
        </p:txBody>
      </p:sp>
      <p:sp>
        <p:nvSpPr>
          <p:cNvPr id="4" name="Rectangle 2">
            <a:extLst>
              <a:ext uri="{FF2B5EF4-FFF2-40B4-BE49-F238E27FC236}">
                <a16:creationId xmlns:a16="http://schemas.microsoft.com/office/drawing/2014/main" id="{A22BA363-F376-48BF-8712-8CC44A947358}"/>
              </a:ext>
            </a:extLst>
          </p:cNvPr>
          <p:cNvSpPr>
            <a:spLocks noGrp="1" noChangeArrowheads="1"/>
          </p:cNvSpPr>
          <p:nvPr>
            <p:ph sz="half" idx="1"/>
          </p:nvPr>
        </p:nvSpPr>
        <p:spPr bwMode="auto">
          <a:xfrm>
            <a:off x="661042" y="770915"/>
            <a:ext cx="10869916" cy="587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nSpc>
                <a:spcPct val="107000"/>
              </a:lnSpc>
              <a:spcBef>
                <a:spcPts val="0"/>
              </a:spcBef>
              <a:spcAft>
                <a:spcPts val="0"/>
              </a:spcAft>
              <a:buNone/>
            </a:pPr>
            <a:r>
              <a:rPr lang="en-US" sz="2200" b="1" u="sng" dirty="0">
                <a:latin typeface="Calibri" panose="020F0502020204030204" pitchFamily="34" charset="0"/>
                <a:ea typeface="Calibri" panose="020F0502020204030204" pitchFamily="34" charset="0"/>
                <a:cs typeface="Times New Roman" panose="02020603050405020304" pitchFamily="18" charset="0"/>
              </a:rPr>
              <a:t>WHAT WOULD YOU DO?</a:t>
            </a:r>
            <a:r>
              <a:rPr lang="en-US" sz="2200" b="1" dirty="0">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The coach of a non-interscholastic 7/8 grade team reaches out to a school coach and asks them to come and speak to their team about what the sport had meant to the coach, the benefits of the game, and some Q&amp;A for 10 minutes or so. Here is a bylaw which addresses this type of meeting/function. </a:t>
            </a:r>
          </a:p>
          <a:p>
            <a:pPr marL="0" marR="0" lvl="0" indent="0">
              <a:lnSpc>
                <a:spcPct val="107000"/>
              </a:lnSpc>
              <a:spcBef>
                <a:spcPts val="0"/>
              </a:spcBef>
              <a:spcAft>
                <a:spcPts val="0"/>
              </a:spcAft>
              <a:buNone/>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200" i="1" dirty="0">
                <a:effectLst/>
                <a:latin typeface="Calibri" panose="020F0502020204030204" pitchFamily="34" charset="0"/>
                <a:ea typeface="Calibri" panose="020F0502020204030204" pitchFamily="34" charset="0"/>
                <a:cs typeface="Times New Roman" panose="02020603050405020304" pitchFamily="18" charset="0"/>
              </a:rPr>
              <a:t>4-9-4 #2  Forms of recruiting that are prohibited by this bylaw include but are not limited to:— Meetings with, functions for or marketing to a select athletic group or individual/individuals, i.e., eighth grade team or individual sports participant, </a:t>
            </a:r>
            <a:r>
              <a:rPr lang="en-US" sz="2200" i="1"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for the purpose of influencing enrollment at the high school</a:t>
            </a:r>
            <a:r>
              <a:rPr lang="en-US" sz="2200" i="1"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0"/>
              </a:spcAft>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200" dirty="0">
                <a:effectLst/>
                <a:latin typeface="Calibri" panose="020F0502020204030204" pitchFamily="34" charset="0"/>
                <a:ea typeface="Calibri" panose="020F0502020204030204" pitchFamily="34" charset="0"/>
              </a:rPr>
              <a:t>The </a:t>
            </a:r>
            <a:r>
              <a:rPr lang="en-US" sz="2200" dirty="0">
                <a:latin typeface="Calibri" panose="020F0502020204030204" pitchFamily="34" charset="0"/>
                <a:ea typeface="Calibri" panose="020F0502020204030204" pitchFamily="34" charset="0"/>
              </a:rPr>
              <a:t>highlighted portion</a:t>
            </a:r>
            <a:r>
              <a:rPr lang="en-US" sz="2200" dirty="0">
                <a:effectLst/>
                <a:latin typeface="Calibri" panose="020F0502020204030204" pitchFamily="34" charset="0"/>
                <a:ea typeface="Calibri" panose="020F0502020204030204" pitchFamily="34" charset="0"/>
              </a:rPr>
              <a:t> makes this situation difficult. If </a:t>
            </a:r>
            <a:r>
              <a:rPr lang="en-US" sz="2200" dirty="0">
                <a:latin typeface="Calibri" panose="020F0502020204030204" pitchFamily="34" charset="0"/>
                <a:ea typeface="Calibri" panose="020F0502020204030204" pitchFamily="34" charset="0"/>
              </a:rPr>
              <a:t>a coach</a:t>
            </a:r>
            <a:r>
              <a:rPr lang="en-US" sz="2200" dirty="0">
                <a:effectLst/>
                <a:latin typeface="Calibri" panose="020F0502020204030204" pitchFamily="34" charset="0"/>
                <a:ea typeface="Calibri" panose="020F0502020204030204" pitchFamily="34" charset="0"/>
              </a:rPr>
              <a:t> would attend this event and only talk about “</a:t>
            </a:r>
            <a:r>
              <a:rPr lang="en-US" sz="2200" i="1" dirty="0">
                <a:effectLst/>
                <a:latin typeface="Calibri" panose="020F0502020204030204" pitchFamily="34" charset="0"/>
                <a:ea typeface="Calibri" panose="020F0502020204030204" pitchFamily="34" charset="0"/>
              </a:rPr>
              <a:t>what </a:t>
            </a:r>
            <a:r>
              <a:rPr lang="en-US" sz="2200" i="1" dirty="0">
                <a:latin typeface="Calibri" panose="020F0502020204030204" pitchFamily="34" charset="0"/>
                <a:ea typeface="Calibri" panose="020F0502020204030204" pitchFamily="34" charset="0"/>
              </a:rPr>
              <a:t>the sport </a:t>
            </a:r>
            <a:r>
              <a:rPr lang="en-US" sz="2200" i="1" dirty="0">
                <a:effectLst/>
                <a:latin typeface="Calibri" panose="020F0502020204030204" pitchFamily="34" charset="0"/>
                <a:ea typeface="Calibri" panose="020F0502020204030204" pitchFamily="34" charset="0"/>
              </a:rPr>
              <a:t>has meant to them and some of the benefits of the game</a:t>
            </a:r>
            <a:r>
              <a:rPr lang="en-US" sz="2200" dirty="0">
                <a:effectLst/>
                <a:latin typeface="Calibri" panose="020F0502020204030204" pitchFamily="34" charset="0"/>
                <a:ea typeface="Calibri" panose="020F0502020204030204" pitchFamily="34" charset="0"/>
              </a:rPr>
              <a:t>”, then there would be no technical violation. However, if the speech or presentation would reference anything that could be construed as selling that coach’s program or trying to influence the students’ enrollment at their school, then the OHSAA would have to look into any allegations which came forward. </a:t>
            </a:r>
          </a:p>
        </p:txBody>
      </p:sp>
    </p:spTree>
    <p:extLst>
      <p:ext uri="{BB962C8B-B14F-4D97-AF65-F5344CB8AC3E}">
        <p14:creationId xmlns:p14="http://schemas.microsoft.com/office/powerpoint/2010/main" val="554187732"/>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179616" y="907726"/>
            <a:ext cx="11756570" cy="5669264"/>
          </a:xfrm>
        </p:spPr>
        <p:txBody>
          <a:bodyPr>
            <a:noAutofit/>
          </a:bodyPr>
          <a:lstStyle/>
          <a:p>
            <a:pPr marL="0" marR="0" lvl="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An athlete had their club volleyball teammates ask if they could come to the school’s open gym even though they are not enrolled at the school. Is this allowed? </a:t>
            </a:r>
            <a:r>
              <a:rPr lang="en-US" b="1" dirty="0">
                <a:effectLst/>
                <a:latin typeface="Calibri" panose="020F0502020204030204" pitchFamily="34" charset="0"/>
                <a:ea typeface="Calibri" panose="020F0502020204030204" pitchFamily="34" charset="0"/>
                <a:cs typeface="Times New Roman" panose="02020603050405020304" pitchFamily="18" charset="0"/>
              </a:rPr>
              <a:t>Things to consider:</a:t>
            </a:r>
          </a:p>
          <a:p>
            <a:pPr lvl="1">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Open gyms/fields/nets must consist of </a:t>
            </a:r>
            <a:r>
              <a:rPr lang="en-US" sz="2000" b="1" u="sng" dirty="0">
                <a:latin typeface="Calibri" panose="020F0502020204030204" pitchFamily="34" charset="0"/>
                <a:ea typeface="Calibri" panose="020F0502020204030204" pitchFamily="34" charset="0"/>
                <a:cs typeface="Times New Roman" panose="02020603050405020304" pitchFamily="18" charset="0"/>
              </a:rPr>
              <a:t>only</a:t>
            </a:r>
            <a:r>
              <a:rPr lang="en-US" sz="2000" dirty="0">
                <a:latin typeface="Calibri" panose="020F0502020204030204" pitchFamily="34" charset="0"/>
                <a:ea typeface="Calibri" panose="020F0502020204030204" pitchFamily="34" charset="0"/>
                <a:cs typeface="Times New Roman" panose="02020603050405020304" pitchFamily="18" charset="0"/>
              </a:rPr>
              <a:t> UNSTRUCTURED FREE PLAY. A coach should not be providing instruction or leading the athletes in team play. </a:t>
            </a:r>
          </a:p>
          <a:p>
            <a:pPr lvl="1">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Regarding open gyms…GSR 10.1.4 reads: </a:t>
            </a:r>
            <a:r>
              <a:rPr lang="en-US" sz="2000" i="1" dirty="0">
                <a:latin typeface="Calibri" panose="020F0502020204030204" pitchFamily="34" charset="0"/>
                <a:ea typeface="Calibri" panose="020F0502020204030204" pitchFamily="34" charset="0"/>
                <a:cs typeface="Times New Roman" panose="02020603050405020304" pitchFamily="18" charset="0"/>
              </a:rPr>
              <a:t>No individual invitations, written or oral, are permitted to any student who is not enrolled and in that school district. However, school coaches may send an invitation to other school coaches to invite their students to an open gymnasium or facility.</a:t>
            </a:r>
          </a:p>
          <a:p>
            <a:pPr lvl="1">
              <a:lnSpc>
                <a:spcPct val="107000"/>
              </a:lnSpc>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GSR 10.1.2 reads: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school may designate the sport or sports that will be played during the free play period but may not limit participation to a select group of students from within the school. The school may also designate the grade levels involved and may limit participation to students enrolled in the school.</a:t>
            </a:r>
          </a:p>
          <a:p>
            <a:pPr lvl="1">
              <a:lnSpc>
                <a:spcPct val="107000"/>
              </a:lnSpc>
              <a:spcBef>
                <a:spcPts val="0"/>
              </a:spcBef>
            </a:pPr>
            <a:r>
              <a:rPr lang="en-US" sz="2000" dirty="0">
                <a:effectLst/>
                <a:latin typeface="Calibri" panose="020F0502020204030204" pitchFamily="34" charset="0"/>
                <a:ea typeface="Calibri" panose="020F0502020204030204" pitchFamily="34" charset="0"/>
              </a:rPr>
              <a:t>Open gyms/nets may be open to students from other schools who wish to come participate </a:t>
            </a:r>
            <a:r>
              <a:rPr lang="en-US" sz="2000" dirty="0">
                <a:effectLst/>
                <a:highlight>
                  <a:srgbClr val="007229"/>
                </a:highlight>
                <a:latin typeface="Calibri" panose="020F0502020204030204" pitchFamily="34" charset="0"/>
                <a:ea typeface="Calibri" panose="020F0502020204030204" pitchFamily="34" charset="0"/>
              </a:rPr>
              <a:t>as long as your coach and/or athletes are not individually inviting outside students</a:t>
            </a:r>
            <a:r>
              <a:rPr lang="en-US" sz="2000" dirty="0">
                <a:effectLst/>
                <a:latin typeface="Calibri" panose="020F0502020204030204" pitchFamily="34" charset="0"/>
                <a:ea typeface="Calibri" panose="020F0502020204030204" pitchFamily="34" charset="0"/>
              </a:rPr>
              <a:t>. Additionally, the coach cannot try to influence the student’s enrollment to the school during their attendance at the open gym.</a:t>
            </a:r>
          </a:p>
          <a:p>
            <a:pPr lvl="1">
              <a:lnSpc>
                <a:spcPct val="107000"/>
              </a:lnSpc>
              <a:spcBef>
                <a:spcPts val="0"/>
              </a:spcBef>
            </a:pPr>
            <a:r>
              <a:rPr lang="en-US" sz="2000" dirty="0">
                <a:effectLst/>
                <a:latin typeface="Calibri" panose="020F0502020204030204" pitchFamily="34" charset="0"/>
                <a:ea typeface="Calibri" panose="020F0502020204030204" pitchFamily="34" charset="0"/>
              </a:rPr>
              <a:t>When individual non-enrolled students begin attending open gyms where they are not enrolled, as opposed to outside </a:t>
            </a:r>
            <a:r>
              <a:rPr lang="en-US" sz="2000" dirty="0">
                <a:latin typeface="Calibri" panose="020F0502020204030204" pitchFamily="34" charset="0"/>
                <a:ea typeface="Calibri" panose="020F0502020204030204" pitchFamily="34" charset="0"/>
              </a:rPr>
              <a:t>groups, </a:t>
            </a:r>
            <a:r>
              <a:rPr lang="en-US" sz="2000" dirty="0">
                <a:effectLst/>
                <a:latin typeface="Calibri" panose="020F0502020204030204" pitchFamily="34" charset="0"/>
                <a:ea typeface="Calibri" panose="020F0502020204030204" pitchFamily="34" charset="0"/>
              </a:rPr>
              <a:t>it can lead to allegations of improper contact by that school’s coach with that athlete.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381000" y="193924"/>
            <a:ext cx="11555186" cy="7640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#3</a:t>
            </a:r>
            <a:endParaRPr lang="en-US" sz="4800" dirty="0">
              <a:ln w="6350">
                <a:solidFill>
                  <a:schemeClr val="tx1"/>
                </a:solidFill>
              </a:ln>
              <a:solidFill>
                <a:srgbClr val="007229"/>
              </a:solidFill>
            </a:endParaRPr>
          </a:p>
        </p:txBody>
      </p:sp>
    </p:spTree>
    <p:extLst>
      <p:ext uri="{BB962C8B-B14F-4D97-AF65-F5344CB8AC3E}">
        <p14:creationId xmlns:p14="http://schemas.microsoft.com/office/powerpoint/2010/main" val="972535731"/>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547816" y="1016715"/>
            <a:ext cx="11096366" cy="2880106"/>
          </a:xfrm>
        </p:spPr>
        <p:txBody>
          <a:bodyPr>
            <a:noAutofit/>
          </a:body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After a student-athlete completes his/her shadow day at school in contemplation of enrollment, can student-athletes from a team text the student to try and make him/her feel welcome?</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Yes, once a student visits a school then it is permissible for student-athletes at that school to contact that student.</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 student-athletes should not be texting a student until he/she has submitted his/her application fee to the school. </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Maybe, depending on the nature of the student’s contact.</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449211" y="0"/>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#4</a:t>
            </a:r>
            <a:endParaRPr lang="en-US" sz="4800" dirty="0">
              <a:ln w="6350">
                <a:solidFill>
                  <a:schemeClr val="tx1"/>
                </a:solidFill>
              </a:ln>
              <a:solidFill>
                <a:srgbClr val="007229"/>
              </a:solidFill>
            </a:endParaRPr>
          </a:p>
        </p:txBody>
      </p:sp>
      <p:sp>
        <p:nvSpPr>
          <p:cNvPr id="7" name="TextBox 6">
            <a:extLst>
              <a:ext uri="{FF2B5EF4-FFF2-40B4-BE49-F238E27FC236}">
                <a16:creationId xmlns:a16="http://schemas.microsoft.com/office/drawing/2014/main" id="{E8CA50DA-B9ED-4784-B4EB-53D901255CC5}"/>
              </a:ext>
            </a:extLst>
          </p:cNvPr>
          <p:cNvSpPr txBox="1"/>
          <p:nvPr/>
        </p:nvSpPr>
        <p:spPr>
          <a:xfrm>
            <a:off x="107089" y="4518309"/>
            <a:ext cx="10765296" cy="2053639"/>
          </a:xfrm>
          <a:prstGeom prst="rect">
            <a:avLst/>
          </a:prstGeom>
          <a:noFill/>
        </p:spPr>
        <p:txBody>
          <a:bodyPr wrap="square">
            <a:spAutoFit/>
          </a:bodyPr>
          <a:lstStyle/>
          <a:p>
            <a:pPr lvl="0">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Answer: The answer is C. A coach should never ask the athletes on their team to text a prospective student-athlete. If the student elects to contact the prospective-student on their own, the contact can not be for athletic purposes. Though not all contact is “for athletic purposes,” </a:t>
            </a:r>
            <a:r>
              <a:rPr lang="en-US" sz="2000" b="1" u="sng" dirty="0">
                <a:latin typeface="Calibri" panose="020F0502020204030204" pitchFamily="34" charset="0"/>
                <a:ea typeface="Calibri" panose="020F0502020204030204" pitchFamily="34" charset="0"/>
                <a:cs typeface="Times New Roman" panose="02020603050405020304" pitchFamily="18" charset="0"/>
              </a:rPr>
              <a:t>the OHSAA would STRONGLY DISCOURAGE this type of contact, period</a:t>
            </a:r>
            <a:r>
              <a:rPr lang="en-US" sz="2000" dirty="0">
                <a:latin typeface="Calibri" panose="020F0502020204030204" pitchFamily="34" charset="0"/>
                <a:ea typeface="Calibri" panose="020F0502020204030204" pitchFamily="34" charset="0"/>
                <a:cs typeface="Times New Roman" panose="02020603050405020304" pitchFamily="18" charset="0"/>
              </a:rPr>
              <a:t>. If the text messages are ever discovered and investigated, then it would be up to the Executive Director’s Office to determine if the contact was “permissible” vs. “impermissible.”</a:t>
            </a:r>
          </a:p>
        </p:txBody>
      </p:sp>
      <p:sp>
        <p:nvSpPr>
          <p:cNvPr id="9" name="Arrow: Left 8">
            <a:extLst>
              <a:ext uri="{FF2B5EF4-FFF2-40B4-BE49-F238E27FC236}">
                <a16:creationId xmlns:a16="http://schemas.microsoft.com/office/drawing/2014/main" id="{8E95873A-153E-4DD9-A706-19B893B795ED}"/>
              </a:ext>
            </a:extLst>
          </p:cNvPr>
          <p:cNvSpPr/>
          <p:nvPr/>
        </p:nvSpPr>
        <p:spPr>
          <a:xfrm>
            <a:off x="8452573" y="3645831"/>
            <a:ext cx="865021" cy="784654"/>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descr="Logo&#10;&#10;Description automatically generated">
            <a:extLst>
              <a:ext uri="{FF2B5EF4-FFF2-40B4-BE49-F238E27FC236}">
                <a16:creationId xmlns:a16="http://schemas.microsoft.com/office/drawing/2014/main" id="{CDD85B1C-A1E0-50EF-70CB-DAB9659AB9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22861AD-0F7A-8AAE-588F-2CBA92E61D20}"/>
              </a:ext>
            </a:extLst>
          </p:cNvPr>
          <p:cNvSpPr/>
          <p:nvPr/>
        </p:nvSpPr>
        <p:spPr>
          <a:xfrm>
            <a:off x="547816" y="3815238"/>
            <a:ext cx="7802364" cy="4452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089771"/>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#4 Violation</a:t>
            </a:r>
            <a:endParaRPr lang="en-US" sz="4800" dirty="0">
              <a:ln w="6350">
                <a:solidFill>
                  <a:schemeClr val="tx1"/>
                </a:solidFill>
              </a:ln>
              <a:solidFill>
                <a:srgbClr val="007229"/>
              </a:solidFill>
            </a:endParaRPr>
          </a:p>
        </p:txBody>
      </p:sp>
      <p:pic>
        <p:nvPicPr>
          <p:cNvPr id="10" name="Picture 9" descr="picture.png">
            <a:extLst>
              <a:ext uri="{FF2B5EF4-FFF2-40B4-BE49-F238E27FC236}">
                <a16:creationId xmlns:a16="http://schemas.microsoft.com/office/drawing/2014/main" id="{5ABC279F-0E55-4764-B992-BEC1EEFA9D04}"/>
              </a:ext>
            </a:extLst>
          </p:cNvPr>
          <p:cNvPicPr>
            <a:picLocks noChangeAspect="1"/>
          </p:cNvPicPr>
          <p:nvPr/>
        </p:nvPicPr>
        <p:blipFill>
          <a:blip r:embed="rId2" cstate="print"/>
          <a:stretch>
            <a:fillRect/>
          </a:stretch>
        </p:blipFill>
        <p:spPr>
          <a:xfrm>
            <a:off x="271724" y="1474055"/>
            <a:ext cx="3946182" cy="2959637"/>
          </a:xfrm>
          <a:prstGeom prst="rect">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descr="Businessman hand gesturing stop">
            <a:extLst>
              <a:ext uri="{FF2B5EF4-FFF2-40B4-BE49-F238E27FC236}">
                <a16:creationId xmlns:a16="http://schemas.microsoft.com/office/drawing/2014/main" id="{69F7FBFA-F405-46A6-80E9-5A4E9A20E537}"/>
              </a:ext>
            </a:extLst>
          </p:cNvPr>
          <p:cNvPicPr>
            <a:picLocks noChangeAspect="1"/>
          </p:cNvPicPr>
          <p:nvPr/>
        </p:nvPicPr>
        <p:blipFill>
          <a:blip r:embed="rId3"/>
          <a:stretch>
            <a:fillRect/>
          </a:stretch>
        </p:blipFill>
        <p:spPr>
          <a:xfrm>
            <a:off x="8956638" y="1893850"/>
            <a:ext cx="1515081" cy="4585063"/>
          </a:xfrm>
          <a:prstGeom prst="rect">
            <a:avLst/>
          </a:prstGeom>
        </p:spPr>
      </p:pic>
      <p:sp>
        <p:nvSpPr>
          <p:cNvPr id="15" name="Speech Bubble: Oval 14">
            <a:extLst>
              <a:ext uri="{FF2B5EF4-FFF2-40B4-BE49-F238E27FC236}">
                <a16:creationId xmlns:a16="http://schemas.microsoft.com/office/drawing/2014/main" id="{AB22D548-D6B6-4C4E-964C-A063BF3E7364}"/>
              </a:ext>
            </a:extLst>
          </p:cNvPr>
          <p:cNvSpPr/>
          <p:nvPr/>
        </p:nvSpPr>
        <p:spPr>
          <a:xfrm>
            <a:off x="9945778" y="1074444"/>
            <a:ext cx="1828800" cy="1112108"/>
          </a:xfrm>
          <a:prstGeom prst="wedgeEllipseCallout">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Don’t do this.</a:t>
            </a:r>
          </a:p>
        </p:txBody>
      </p:sp>
      <p:sp>
        <p:nvSpPr>
          <p:cNvPr id="17" name="TextBox 16">
            <a:extLst>
              <a:ext uri="{FF2B5EF4-FFF2-40B4-BE49-F238E27FC236}">
                <a16:creationId xmlns:a16="http://schemas.microsoft.com/office/drawing/2014/main" id="{4A3DABEB-5806-4D7A-8959-040C7EBB0AB8}"/>
              </a:ext>
            </a:extLst>
          </p:cNvPr>
          <p:cNvSpPr txBox="1"/>
          <p:nvPr/>
        </p:nvSpPr>
        <p:spPr>
          <a:xfrm>
            <a:off x="658377" y="4654519"/>
            <a:ext cx="7119058" cy="1569660"/>
          </a:xfrm>
          <a:prstGeom prst="rect">
            <a:avLst/>
          </a:prstGeom>
          <a:noFill/>
        </p:spPr>
        <p:txBody>
          <a:bodyPr wrap="square">
            <a:spAutoFit/>
          </a:bodyPr>
          <a:lstStyle/>
          <a:p>
            <a:pPr algn="ctr"/>
            <a:r>
              <a:rPr lang="en-US" sz="2400" i="1" dirty="0">
                <a:latin typeface="Calibri" panose="020F0502020204030204" pitchFamily="34" charset="0"/>
                <a:ea typeface="Calibri" panose="020F0502020204030204" pitchFamily="34" charset="0"/>
                <a:cs typeface="Times New Roman" panose="02020603050405020304" pitchFamily="18" charset="0"/>
              </a:rPr>
              <a:t>If sent prior to a student’s application fee being submitted, this would be considered the use of influence to secure the enrollment of a prospective student-athlete for athletic purposes.</a:t>
            </a:r>
            <a:endParaRPr lang="en-US" sz="2400" dirty="0"/>
          </a:p>
        </p:txBody>
      </p:sp>
      <p:sp>
        <p:nvSpPr>
          <p:cNvPr id="9" name="TextBox 8">
            <a:extLst>
              <a:ext uri="{FF2B5EF4-FFF2-40B4-BE49-F238E27FC236}">
                <a16:creationId xmlns:a16="http://schemas.microsoft.com/office/drawing/2014/main" id="{E36C44C4-B6A0-4E5C-8747-91EFF117D1AB}"/>
              </a:ext>
            </a:extLst>
          </p:cNvPr>
          <p:cNvSpPr txBox="1"/>
          <p:nvPr/>
        </p:nvSpPr>
        <p:spPr>
          <a:xfrm>
            <a:off x="4301248" y="1367146"/>
            <a:ext cx="4851699" cy="2585323"/>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4) — Any individual associated with a school, including team members, attempting to use electronic communication or a social media platform(s) to communicate with a prospective student-athlete about athletics prior to 1) the student’s application fee being submitted to the school (for tuition-based schools) or 2) the school accepting the student’s application</a:t>
            </a:r>
          </a:p>
          <a:p>
            <a:r>
              <a:rPr lang="en-US" dirty="0">
                <a:latin typeface="Calibri" panose="020F0502020204030204" pitchFamily="34" charset="0"/>
                <a:cs typeface="Calibri" panose="020F0502020204030204" pitchFamily="34" charset="0"/>
              </a:rPr>
              <a:t>for enrollment (for non-tuition-based schools).</a:t>
            </a:r>
          </a:p>
        </p:txBody>
      </p:sp>
      <p:pic>
        <p:nvPicPr>
          <p:cNvPr id="11" name="Picture 5" descr="Logo&#10;&#10;Description automatically generated">
            <a:extLst>
              <a:ext uri="{FF2B5EF4-FFF2-40B4-BE49-F238E27FC236}">
                <a16:creationId xmlns:a16="http://schemas.microsoft.com/office/drawing/2014/main" id="{58ED0CDB-C081-1FD8-BF11-193EF27A028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5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AB69-ADB8-E08C-3904-4271DA81DA57}"/>
              </a:ext>
            </a:extLst>
          </p:cNvPr>
          <p:cNvSpPr>
            <a:spLocks noGrp="1"/>
          </p:cNvSpPr>
          <p:nvPr>
            <p:ph type="title"/>
          </p:nvPr>
        </p:nvSpPr>
        <p:spPr>
          <a:xfrm>
            <a:off x="1447331" y="339222"/>
            <a:ext cx="9293577" cy="1059305"/>
          </a:xfrm>
        </p:spPr>
        <p:txBody>
          <a:bodyPr>
            <a:normAutofit/>
          </a:bodyPr>
          <a:lstStyle/>
          <a:p>
            <a:r>
              <a:rPr lang="en-US" sz="4800" b="1" dirty="0">
                <a:ln w="6350">
                  <a:solidFill>
                    <a:schemeClr val="tx1"/>
                  </a:solidFill>
                </a:ln>
                <a:solidFill>
                  <a:srgbClr val="007229"/>
                </a:solidFill>
              </a:rPr>
              <a:t>Bylaw 4-9-4 #7</a:t>
            </a:r>
            <a:endParaRPr lang="en-US" sz="4800" dirty="0"/>
          </a:p>
        </p:txBody>
      </p:sp>
      <p:sp>
        <p:nvSpPr>
          <p:cNvPr id="3" name="Content Placeholder 2">
            <a:extLst>
              <a:ext uri="{FF2B5EF4-FFF2-40B4-BE49-F238E27FC236}">
                <a16:creationId xmlns:a16="http://schemas.microsoft.com/office/drawing/2014/main" id="{29375AE4-95AA-6882-DFA1-C4880FE121C1}"/>
              </a:ext>
            </a:extLst>
          </p:cNvPr>
          <p:cNvSpPr>
            <a:spLocks noGrp="1"/>
          </p:cNvSpPr>
          <p:nvPr>
            <p:ph sz="half" idx="1"/>
          </p:nvPr>
        </p:nvSpPr>
        <p:spPr>
          <a:xfrm>
            <a:off x="906026" y="1418753"/>
            <a:ext cx="10379947" cy="2691749"/>
          </a:xfrm>
        </p:spPr>
        <p:txBody>
          <a:bodyPr>
            <a:noAutofit/>
          </a:bodyPr>
          <a:lstStyle/>
          <a:p>
            <a:pPr marL="0" indent="0">
              <a:buNone/>
            </a:pPr>
            <a:r>
              <a:rPr lang="en-US" sz="2400" dirty="0">
                <a:latin typeface="Calibri" panose="020F0502020204030204" pitchFamily="34" charset="0"/>
                <a:cs typeface="Calibri" panose="020F0502020204030204" pitchFamily="34" charset="0"/>
              </a:rPr>
              <a:t>Can a non-public high school give away free summer camp registration to a 7-8 grade school for use in its school auction?</a:t>
            </a:r>
          </a:p>
          <a:p>
            <a:pPr marL="457200" indent="-457200">
              <a:buAutoNum type="alphaUcPeriod"/>
            </a:pPr>
            <a:r>
              <a:rPr lang="en-US" sz="2400" dirty="0">
                <a:latin typeface="Calibri" panose="020F0502020204030204" pitchFamily="34" charset="0"/>
                <a:cs typeface="Calibri" panose="020F0502020204030204" pitchFamily="34" charset="0"/>
              </a:rPr>
              <a:t>Yes</a:t>
            </a:r>
          </a:p>
          <a:p>
            <a:pPr marL="457200" indent="-457200">
              <a:buAutoNum type="alphaUcPeriod"/>
            </a:pPr>
            <a:r>
              <a:rPr lang="en-US" sz="2400" dirty="0">
                <a:latin typeface="Calibri" panose="020F0502020204030204" pitchFamily="34" charset="0"/>
                <a:cs typeface="Calibri" panose="020F0502020204030204" pitchFamily="34" charset="0"/>
              </a:rPr>
              <a:t>No</a:t>
            </a:r>
          </a:p>
          <a:p>
            <a:pPr marL="457200" indent="-457200">
              <a:buAutoNum type="alphaUcPeriod"/>
            </a:pPr>
            <a:r>
              <a:rPr lang="en-US" sz="2400" dirty="0">
                <a:latin typeface="Calibri" panose="020F0502020204030204" pitchFamily="34" charset="0"/>
                <a:cs typeface="Calibri" panose="020F0502020204030204" pitchFamily="34" charset="0"/>
              </a:rPr>
              <a:t>It depends on the 7-8 grade school</a:t>
            </a:r>
          </a:p>
        </p:txBody>
      </p:sp>
      <p:pic>
        <p:nvPicPr>
          <p:cNvPr id="5" name="Picture 5" descr="Logo&#10;&#10;Description automatically generated">
            <a:extLst>
              <a:ext uri="{FF2B5EF4-FFF2-40B4-BE49-F238E27FC236}">
                <a16:creationId xmlns:a16="http://schemas.microsoft.com/office/drawing/2014/main" id="{98CD4A22-EC0A-5D33-AB6E-2B126658A9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9989096" y="4981258"/>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Left 5">
            <a:extLst>
              <a:ext uri="{FF2B5EF4-FFF2-40B4-BE49-F238E27FC236}">
                <a16:creationId xmlns:a16="http://schemas.microsoft.com/office/drawing/2014/main" id="{F9888F9D-C2BB-DB66-BE07-7B61608A25F0}"/>
              </a:ext>
            </a:extLst>
          </p:cNvPr>
          <p:cNvSpPr/>
          <p:nvPr/>
        </p:nvSpPr>
        <p:spPr>
          <a:xfrm>
            <a:off x="5993637" y="3499339"/>
            <a:ext cx="708614" cy="651228"/>
          </a:xfrm>
          <a:prstGeom prst="leftArrow">
            <a:avLst/>
          </a:prstGeom>
          <a:solidFill>
            <a:srgbClr val="0072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ECEFC55-F770-366F-8FC9-E2789D89B04E}"/>
              </a:ext>
            </a:extLst>
          </p:cNvPr>
          <p:cNvSpPr/>
          <p:nvPr/>
        </p:nvSpPr>
        <p:spPr>
          <a:xfrm>
            <a:off x="906026" y="3647852"/>
            <a:ext cx="4932066" cy="3617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816310-5F32-4D2A-B674-2983EC40B472}"/>
              </a:ext>
            </a:extLst>
          </p:cNvPr>
          <p:cNvSpPr txBox="1"/>
          <p:nvPr/>
        </p:nvSpPr>
        <p:spPr>
          <a:xfrm>
            <a:off x="906026" y="4398076"/>
            <a:ext cx="8772211" cy="203132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Answer: The answer is C. </a:t>
            </a:r>
            <a:r>
              <a:rPr lang="en-US" dirty="0">
                <a:highlight>
                  <a:srgbClr val="007229"/>
                </a:highlight>
                <a:latin typeface="Calibri" panose="020F0502020204030204" pitchFamily="34" charset="0"/>
                <a:cs typeface="Calibri" panose="020F0502020204030204" pitchFamily="34" charset="0"/>
              </a:rPr>
              <a:t>The only time a high school can give away a free summer camp registration to a 7-8 grade school is when the contact with students in that school is permissible as outlined in one of the exceptions to Bylaw 4-9-2</a:t>
            </a:r>
            <a:r>
              <a:rPr lang="en-US" dirty="0">
                <a:latin typeface="Calibri" panose="020F0502020204030204" pitchFamily="34" charset="0"/>
                <a:cs typeface="Calibri" panose="020F0502020204030204" pitchFamily="34" charset="0"/>
              </a:rPr>
              <a:t>. Otherwise, Bylaw 4-9-4 #7 states that, “</a:t>
            </a:r>
            <a:r>
              <a:rPr lang="en-US" i="1" dirty="0">
                <a:latin typeface="Calibri" panose="020F0502020204030204" pitchFamily="34" charset="0"/>
                <a:cs typeface="Calibri" panose="020F0502020204030204" pitchFamily="34" charset="0"/>
              </a:rPr>
              <a:t>Providing favors or inducements, such as T-shirts or caps, to prospective student-athletes or their parents” is a form of recruiting that is prohibited. Therefore, unless contact with students in the school is permitted, free summer camp registration would be a violation</a:t>
            </a:r>
            <a:endParaRPr lang="en-US"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41F1850B-C76C-44E3-EE41-543C63887A95}"/>
              </a:ext>
            </a:extLst>
          </p:cNvPr>
          <p:cNvGrpSpPr/>
          <p:nvPr/>
        </p:nvGrpSpPr>
        <p:grpSpPr>
          <a:xfrm>
            <a:off x="8063693" y="2080035"/>
            <a:ext cx="3850806" cy="2559618"/>
            <a:chOff x="8063693" y="2080035"/>
            <a:chExt cx="3850806" cy="2559618"/>
          </a:xfrm>
        </p:grpSpPr>
        <p:sp>
          <p:nvSpPr>
            <p:cNvPr id="10" name="Oval 9">
              <a:extLst>
                <a:ext uri="{FF2B5EF4-FFF2-40B4-BE49-F238E27FC236}">
                  <a16:creationId xmlns:a16="http://schemas.microsoft.com/office/drawing/2014/main" id="{D42F80D7-1C83-2B94-8C40-6977BB103E94}"/>
                </a:ext>
              </a:extLst>
            </p:cNvPr>
            <p:cNvSpPr/>
            <p:nvPr/>
          </p:nvSpPr>
          <p:spPr>
            <a:xfrm>
              <a:off x="9436669" y="4231300"/>
              <a:ext cx="409042" cy="401935"/>
            </a:xfrm>
            <a:prstGeom prst="ellipse">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94550524-B49B-505E-D796-1782E84B3A77}"/>
                </a:ext>
              </a:extLst>
            </p:cNvPr>
            <p:cNvSpPr/>
            <p:nvPr/>
          </p:nvSpPr>
          <p:spPr>
            <a:xfrm>
              <a:off x="8063693" y="2080035"/>
              <a:ext cx="3850806" cy="2372071"/>
            </a:xfrm>
            <a:prstGeom prst="cloud">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Remember</a:t>
              </a:r>
            </a:p>
            <a:p>
              <a:pPr marL="342900" indent="-342900" algn="ctr">
                <a:buAutoNum type="arabicPeriod"/>
              </a:pPr>
              <a:r>
                <a:rPr lang="en-US" dirty="0"/>
                <a:t>K-12 Buildings</a:t>
              </a:r>
            </a:p>
            <a:p>
              <a:pPr marL="342900" indent="-342900" algn="ctr">
                <a:buAutoNum type="arabicPeriod"/>
              </a:pPr>
              <a:r>
                <a:rPr lang="en-US" dirty="0"/>
                <a:t>Superintendent submit boundaries to OHSAA</a:t>
              </a:r>
            </a:p>
          </p:txBody>
        </p:sp>
        <p:sp>
          <p:nvSpPr>
            <p:cNvPr id="11" name="Oval 10">
              <a:extLst>
                <a:ext uri="{FF2B5EF4-FFF2-40B4-BE49-F238E27FC236}">
                  <a16:creationId xmlns:a16="http://schemas.microsoft.com/office/drawing/2014/main" id="{1FCB4F6D-5850-C115-F8C4-B41B6F4F0818}"/>
                </a:ext>
              </a:extLst>
            </p:cNvPr>
            <p:cNvSpPr/>
            <p:nvPr/>
          </p:nvSpPr>
          <p:spPr>
            <a:xfrm>
              <a:off x="9396871" y="4398076"/>
              <a:ext cx="220669" cy="241577"/>
            </a:xfrm>
            <a:prstGeom prst="ellipse">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5B5CB4-8530-3C29-2218-2EC4B75CC93F}"/>
                </a:ext>
              </a:extLst>
            </p:cNvPr>
            <p:cNvSpPr/>
            <p:nvPr/>
          </p:nvSpPr>
          <p:spPr>
            <a:xfrm>
              <a:off x="9366051" y="4510734"/>
              <a:ext cx="125672" cy="118906"/>
            </a:xfrm>
            <a:prstGeom prst="ellipse">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2912590"/>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570330" y="1253230"/>
            <a:ext cx="11156231" cy="3291876"/>
          </a:xfrm>
        </p:spPr>
        <p:txBody>
          <a:bodyPr>
            <a:normAutofit/>
          </a:body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Bylaw 4-9-1 indicates that “any attempt to recruit a prospective student-athlete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athletic purposes</a:t>
            </a:r>
            <a:r>
              <a:rPr lang="en-US" sz="2400" dirty="0">
                <a:effectLst/>
                <a:latin typeface="Calibri" panose="020F0502020204030204" pitchFamily="34" charset="0"/>
                <a:ea typeface="Calibri" panose="020F0502020204030204" pitchFamily="34" charset="0"/>
                <a:cs typeface="Times New Roman" panose="02020603050405020304" pitchFamily="18" charset="0"/>
              </a:rPr>
              <a:t> shall be strictly prohibited.” Who is considered a “prospective student-athlete?”</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Any student in grades 9-12</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Any student in grades 7-12</a:t>
            </a:r>
          </a:p>
          <a:p>
            <a:pPr marL="742950" lvl="1" indent="-285750">
              <a:lnSpc>
                <a:spcPct val="107000"/>
              </a:lnSpc>
              <a:spcBef>
                <a:spcPts val="0"/>
              </a:spcBef>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Any student in grades 6-12</a:t>
            </a:r>
          </a:p>
          <a:p>
            <a:pPr marL="742950" marR="0" lvl="1" indent="-28575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Any student in grades 5-12</a:t>
            </a:r>
          </a:p>
          <a:p>
            <a:pPr marL="742950" marR="0" lvl="1" indent="-285750">
              <a:lnSpc>
                <a:spcPct val="107000"/>
              </a:lnSpc>
              <a:spcBef>
                <a:spcPts val="0"/>
              </a:spcBef>
              <a:spcAft>
                <a:spcPts val="80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Any student in grades K-12</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4-9-1 </a:t>
            </a:r>
          </a:p>
          <a:p>
            <a:r>
              <a:rPr lang="en-US" sz="1800" i="1" dirty="0">
                <a:ln w="6350">
                  <a:noFill/>
                </a:ln>
                <a:solidFill>
                  <a:schemeClr val="tx1"/>
                </a:solidFill>
                <a:latin typeface="+mn-lt"/>
                <a:cs typeface="Calibri" panose="020F0502020204030204" pitchFamily="34" charset="0"/>
              </a:rPr>
              <a:t>Definition of Prospective A student athlete</a:t>
            </a:r>
          </a:p>
        </p:txBody>
      </p:sp>
      <p:sp>
        <p:nvSpPr>
          <p:cNvPr id="7" name="TextBox 6">
            <a:extLst>
              <a:ext uri="{FF2B5EF4-FFF2-40B4-BE49-F238E27FC236}">
                <a16:creationId xmlns:a16="http://schemas.microsoft.com/office/drawing/2014/main" id="{E8CA50DA-B9ED-4784-B4EB-53D901255CC5}"/>
              </a:ext>
            </a:extLst>
          </p:cNvPr>
          <p:cNvSpPr txBox="1"/>
          <p:nvPr/>
        </p:nvSpPr>
        <p:spPr>
          <a:xfrm>
            <a:off x="368140" y="4468702"/>
            <a:ext cx="10103193" cy="1724318"/>
          </a:xfrm>
          <a:prstGeom prst="rect">
            <a:avLst/>
          </a:prstGeom>
          <a:noFill/>
        </p:spPr>
        <p:txBody>
          <a:bodyPr wrap="square">
            <a:spAutoFit/>
          </a:bodyPr>
          <a:lstStyle/>
          <a:p>
            <a:pPr marL="457200" marR="0" lvl="1"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answer is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B</a:t>
            </a:r>
            <a:r>
              <a:rPr lang="en-US" sz="2000" dirty="0">
                <a:effectLst/>
                <a:latin typeface="Calibri" panose="020F0502020204030204" pitchFamily="34" charset="0"/>
                <a:ea typeface="Calibri" panose="020F0502020204030204" pitchFamily="34" charset="0"/>
                <a:cs typeface="Times New Roman" panose="02020603050405020304" pitchFamily="18" charset="0"/>
              </a:rPr>
              <a:t>. A student is considered a prospective athlete after enrolling in the seventh grade, or the grade corresponding to the seventh grade for a student from a foreign country, regardless of whether the student is currently enrolled in a public 7th-8th grade school located within a public school district or a non-public school that is part of a non-public system.</a:t>
            </a:r>
          </a:p>
        </p:txBody>
      </p:sp>
      <p:sp>
        <p:nvSpPr>
          <p:cNvPr id="4" name="Arrow: Left 3">
            <a:extLst>
              <a:ext uri="{FF2B5EF4-FFF2-40B4-BE49-F238E27FC236}">
                <a16:creationId xmlns:a16="http://schemas.microsoft.com/office/drawing/2014/main" id="{D38EDB11-5CE9-4689-A375-D19AA56AC958}"/>
              </a:ext>
            </a:extLst>
          </p:cNvPr>
          <p:cNvSpPr/>
          <p:nvPr/>
        </p:nvSpPr>
        <p:spPr>
          <a:xfrm>
            <a:off x="4850028" y="2804983"/>
            <a:ext cx="661085" cy="549877"/>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Logo&#10;&#10;Description automatically generated">
            <a:extLst>
              <a:ext uri="{FF2B5EF4-FFF2-40B4-BE49-F238E27FC236}">
                <a16:creationId xmlns:a16="http://schemas.microsoft.com/office/drawing/2014/main" id="{147298AC-87BF-22B9-0FA5-496587DEBA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4443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AB69-ADB8-E08C-3904-4271DA81DA57}"/>
              </a:ext>
            </a:extLst>
          </p:cNvPr>
          <p:cNvSpPr>
            <a:spLocks noGrp="1"/>
          </p:cNvSpPr>
          <p:nvPr>
            <p:ph type="title"/>
          </p:nvPr>
        </p:nvSpPr>
        <p:spPr>
          <a:xfrm>
            <a:off x="1447331" y="339222"/>
            <a:ext cx="9293577" cy="1059305"/>
          </a:xfrm>
        </p:spPr>
        <p:txBody>
          <a:bodyPr>
            <a:normAutofit/>
          </a:bodyPr>
          <a:lstStyle/>
          <a:p>
            <a:r>
              <a:rPr lang="en-US" sz="4800" b="1" dirty="0">
                <a:ln w="6350">
                  <a:solidFill>
                    <a:schemeClr val="tx1"/>
                  </a:solidFill>
                </a:ln>
                <a:solidFill>
                  <a:srgbClr val="007229"/>
                </a:solidFill>
              </a:rPr>
              <a:t>Bylaw 4-9-4 #7 Exception</a:t>
            </a:r>
            <a:endParaRPr lang="en-US" sz="4800" dirty="0"/>
          </a:p>
        </p:txBody>
      </p:sp>
      <p:sp>
        <p:nvSpPr>
          <p:cNvPr id="3" name="Content Placeholder 2">
            <a:extLst>
              <a:ext uri="{FF2B5EF4-FFF2-40B4-BE49-F238E27FC236}">
                <a16:creationId xmlns:a16="http://schemas.microsoft.com/office/drawing/2014/main" id="{29375AE4-95AA-6882-DFA1-C4880FE121C1}"/>
              </a:ext>
            </a:extLst>
          </p:cNvPr>
          <p:cNvSpPr>
            <a:spLocks noGrp="1"/>
          </p:cNvSpPr>
          <p:nvPr>
            <p:ph sz="half" idx="1"/>
          </p:nvPr>
        </p:nvSpPr>
        <p:spPr>
          <a:xfrm>
            <a:off x="906026" y="1398527"/>
            <a:ext cx="10379947" cy="2882071"/>
          </a:xfrm>
        </p:spPr>
        <p:txBody>
          <a:bodyPr>
            <a:noAutofit/>
          </a:bodyPr>
          <a:lstStyle/>
          <a:p>
            <a:pPr marL="0" indent="0">
              <a:buNone/>
            </a:pPr>
            <a:r>
              <a:rPr lang="en-US" sz="2400" dirty="0">
                <a:latin typeface="Calibri" panose="020F0502020204030204" pitchFamily="34" charset="0"/>
                <a:cs typeface="Calibri" panose="020F0502020204030204" pitchFamily="34" charset="0"/>
              </a:rPr>
              <a:t>A school is not permitted to provide favors or inducements such as T-shirts or caps, to prospective student-athletes or their parents.</a:t>
            </a:r>
          </a:p>
          <a:p>
            <a:pPr marL="0" indent="0">
              <a:buNone/>
            </a:pPr>
            <a:r>
              <a:rPr lang="en-US" sz="2400" dirty="0">
                <a:latin typeface="Calibri" panose="020F0502020204030204" pitchFamily="34" charset="0"/>
                <a:cs typeface="Calibri" panose="020F0502020204030204" pitchFamily="34" charset="0"/>
              </a:rPr>
              <a:t>EXCEPTION: A small token, such as a “goodie bag” containing an item or items, the value of which cannot exceed $25 and which cannot be related to the school’s athletic program, may be given to prospective students who “shadow” or visit a member school in contemplation of enrollment. </a:t>
            </a:r>
          </a:p>
        </p:txBody>
      </p:sp>
      <p:pic>
        <p:nvPicPr>
          <p:cNvPr id="5" name="Picture 5" descr="Logo&#10;&#10;Description automatically generated">
            <a:extLst>
              <a:ext uri="{FF2B5EF4-FFF2-40B4-BE49-F238E27FC236}">
                <a16:creationId xmlns:a16="http://schemas.microsoft.com/office/drawing/2014/main" id="{98CD4A22-EC0A-5D33-AB6E-2B126658A9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9989096" y="4981258"/>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342640"/>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376882" y="1270782"/>
            <a:ext cx="11650864" cy="1752117"/>
          </a:xfrm>
        </p:spPr>
        <p:txBody>
          <a:bodyPr>
            <a:noAutofit/>
          </a:bodyPr>
          <a:lstStyle/>
          <a:p>
            <a:pPr>
              <a:lnSpc>
                <a:spcPct val="107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Forms of recruiting that are prohibited by this bylaw include but are not limited to: </a:t>
            </a:r>
          </a:p>
          <a:p>
            <a:pPr>
              <a:lnSpc>
                <a:spcPct val="107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Providing financial aid or scholarships to a student-athlete on the basis of athletic 	ability/</a:t>
            </a:r>
            <a:r>
              <a:rPr lang="en-US" sz="2400" i="1"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involvement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See Bylaw 4-10 for prohibitions on offering athletic scholarships 	to a student currently enrolled in a school.</a:t>
            </a:r>
          </a:p>
          <a:p>
            <a:pPr>
              <a:lnSpc>
                <a:spcPct val="107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Scholarships should be merit-based (academics) and need-based. Not based on their involvement in athletics!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#8</a:t>
            </a:r>
            <a:endParaRPr lang="en-US" sz="4800" dirty="0">
              <a:ln w="6350">
                <a:solidFill>
                  <a:schemeClr val="tx1"/>
                </a:solidFill>
              </a:ln>
              <a:solidFill>
                <a:srgbClr val="007229"/>
              </a:solidFill>
            </a:endParaRPr>
          </a:p>
        </p:txBody>
      </p:sp>
      <p:pic>
        <p:nvPicPr>
          <p:cNvPr id="5" name="Picture 5" descr="Logo&#10;&#10;Description automatically generated">
            <a:extLst>
              <a:ext uri="{FF2B5EF4-FFF2-40B4-BE49-F238E27FC236}">
                <a16:creationId xmlns:a16="http://schemas.microsoft.com/office/drawing/2014/main" id="{EFC1E58A-0372-25B4-B142-1908E348807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131770"/>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8057477" y="96275"/>
            <a:ext cx="3952909" cy="1059305"/>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3600" b="1" dirty="0">
                <a:ln w="6350">
                  <a:solidFill>
                    <a:schemeClr val="tx1"/>
                  </a:solidFill>
                </a:ln>
              </a:rPr>
              <a:t>Scholarship</a:t>
            </a:r>
          </a:p>
          <a:p>
            <a:r>
              <a:rPr lang="en-US" sz="3600" b="1" dirty="0">
                <a:ln w="6350">
                  <a:solidFill>
                    <a:schemeClr val="tx1"/>
                  </a:solidFill>
                </a:ln>
              </a:rPr>
              <a:t>Violation</a:t>
            </a:r>
            <a:endParaRPr lang="en-US" sz="3600" dirty="0">
              <a:ln w="6350">
                <a:solidFill>
                  <a:schemeClr val="tx1"/>
                </a:solidFill>
              </a:ln>
            </a:endParaRPr>
          </a:p>
        </p:txBody>
      </p:sp>
      <p:pic>
        <p:nvPicPr>
          <p:cNvPr id="14" name="Picture 13" descr="Businessman hand gesturing stop">
            <a:extLst>
              <a:ext uri="{FF2B5EF4-FFF2-40B4-BE49-F238E27FC236}">
                <a16:creationId xmlns:a16="http://schemas.microsoft.com/office/drawing/2014/main" id="{69F7FBFA-F405-46A6-80E9-5A4E9A20E537}"/>
              </a:ext>
            </a:extLst>
          </p:cNvPr>
          <p:cNvPicPr>
            <a:picLocks noChangeAspect="1"/>
          </p:cNvPicPr>
          <p:nvPr/>
        </p:nvPicPr>
        <p:blipFill>
          <a:blip r:embed="rId2"/>
          <a:stretch>
            <a:fillRect/>
          </a:stretch>
        </p:blipFill>
        <p:spPr>
          <a:xfrm>
            <a:off x="8400356" y="1889292"/>
            <a:ext cx="1515081" cy="4585063"/>
          </a:xfrm>
          <a:prstGeom prst="rect">
            <a:avLst/>
          </a:prstGeom>
        </p:spPr>
      </p:pic>
      <p:sp>
        <p:nvSpPr>
          <p:cNvPr id="15" name="Speech Bubble: Oval 14">
            <a:extLst>
              <a:ext uri="{FF2B5EF4-FFF2-40B4-BE49-F238E27FC236}">
                <a16:creationId xmlns:a16="http://schemas.microsoft.com/office/drawing/2014/main" id="{AB22D548-D6B6-4C4E-964C-A063BF3E7364}"/>
              </a:ext>
            </a:extLst>
          </p:cNvPr>
          <p:cNvSpPr/>
          <p:nvPr/>
        </p:nvSpPr>
        <p:spPr>
          <a:xfrm>
            <a:off x="9539116" y="1333238"/>
            <a:ext cx="1828800" cy="1112108"/>
          </a:xfrm>
          <a:prstGeom prst="wedgeEllipseCallout">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Don’t do this.</a:t>
            </a:r>
          </a:p>
        </p:txBody>
      </p:sp>
      <p:pic>
        <p:nvPicPr>
          <p:cNvPr id="4" name="Picture 3">
            <a:extLst>
              <a:ext uri="{FF2B5EF4-FFF2-40B4-BE49-F238E27FC236}">
                <a16:creationId xmlns:a16="http://schemas.microsoft.com/office/drawing/2014/main" id="{8FBC2F1D-299D-4421-B635-E74BD906F7FB}"/>
              </a:ext>
            </a:extLst>
          </p:cNvPr>
          <p:cNvPicPr>
            <a:picLocks noChangeAspect="1"/>
          </p:cNvPicPr>
          <p:nvPr/>
        </p:nvPicPr>
        <p:blipFill rotWithShape="1">
          <a:blip r:embed="rId3"/>
          <a:srcRect l="23022" t="23764" r="32216" b="15530"/>
          <a:stretch/>
        </p:blipFill>
        <p:spPr>
          <a:xfrm>
            <a:off x="181613" y="184674"/>
            <a:ext cx="7961925" cy="6569861"/>
          </a:xfrm>
          <a:prstGeom prst="rect">
            <a:avLst/>
          </a:prstGeom>
        </p:spPr>
      </p:pic>
      <p:pic>
        <p:nvPicPr>
          <p:cNvPr id="7" name="Picture 5" descr="Logo&#10;&#10;Description automatically generated">
            <a:extLst>
              <a:ext uri="{FF2B5EF4-FFF2-40B4-BE49-F238E27FC236}">
                <a16:creationId xmlns:a16="http://schemas.microsoft.com/office/drawing/2014/main" id="{23AF61BF-3035-AC75-D711-C8ABB92819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52621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172996" y="974125"/>
            <a:ext cx="11720382" cy="2880106"/>
          </a:xfrm>
        </p:spPr>
        <p:txBody>
          <a:bodyPr>
            <a:noAutofit/>
          </a:bodyPr>
          <a:lstStyle/>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If a coach leaves a school to pursue a coaching opportunity at another school, Bylaw 4-9-4 #8 indicates that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the coach shall refrain from any communication with any students at his or her former school.</a:t>
            </a:r>
            <a:r>
              <a:rPr lang="en-US" sz="2400" dirty="0">
                <a:effectLst/>
                <a:latin typeface="Calibri" panose="020F0502020204030204" pitchFamily="34" charset="0"/>
                <a:ea typeface="Calibri" panose="020F0502020204030204" pitchFamily="34" charset="0"/>
                <a:cs typeface="Times New Roman" panose="02020603050405020304" pitchFamily="18" charset="0"/>
              </a:rPr>
              <a:t>” Furthermore, if any student-athlete from the coach’s former school transfers to the new school where the coach is now approved as a member of the coaching staff, what happens?</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student-athlete is ineligible for 50% of the maximum allowable regular season contests in any sport in which the student competed during the 12 months     immediately preceding the transfer. </a:t>
            </a:r>
          </a:p>
          <a:p>
            <a:pPr marL="457200" indent="-457200">
              <a:lnSpc>
                <a:spcPct val="107000"/>
              </a:lnSpc>
              <a:spcBef>
                <a:spcPts val="0"/>
              </a:spcBef>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The student-athlete is automatically ineligible for one year unless the new                 school can disprove the presumption of recruiting.</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student-athlete is automatically ineligible for one year.</a:t>
            </a:r>
          </a:p>
          <a:p>
            <a:pPr marL="457200" marR="0" lvl="0" indent="-4572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school where the student transferred is automatically ineligible for the postseason tournament in the sport in which the student followed the coach.</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294751" y="-38050"/>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#10</a:t>
            </a:r>
            <a:endParaRPr lang="en-US" sz="4800" dirty="0">
              <a:ln w="6350">
                <a:solidFill>
                  <a:schemeClr val="tx1"/>
                </a:solidFill>
              </a:ln>
              <a:solidFill>
                <a:srgbClr val="007229"/>
              </a:solidFill>
            </a:endParaRPr>
          </a:p>
        </p:txBody>
      </p:sp>
      <p:sp>
        <p:nvSpPr>
          <p:cNvPr id="9" name="Arrow: Left 8">
            <a:extLst>
              <a:ext uri="{FF2B5EF4-FFF2-40B4-BE49-F238E27FC236}">
                <a16:creationId xmlns:a16="http://schemas.microsoft.com/office/drawing/2014/main" id="{8E95873A-153E-4DD9-A706-19B893B795ED}"/>
              </a:ext>
            </a:extLst>
          </p:cNvPr>
          <p:cNvSpPr/>
          <p:nvPr/>
        </p:nvSpPr>
        <p:spPr>
          <a:xfrm>
            <a:off x="10039688" y="4292656"/>
            <a:ext cx="548640" cy="548640"/>
          </a:xfrm>
          <a:prstGeom prst="leftArrow">
            <a:avLst>
              <a:gd name="adj1" fmla="val 50000"/>
              <a:gd name="adj2" fmla="val 49314"/>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4E2011D-2E4E-50B9-AC68-E4C208C491F2}"/>
              </a:ext>
            </a:extLst>
          </p:cNvPr>
          <p:cNvSpPr/>
          <p:nvPr/>
        </p:nvSpPr>
        <p:spPr>
          <a:xfrm>
            <a:off x="172996" y="4180115"/>
            <a:ext cx="9805017" cy="7737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016945"/>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449211" y="383981"/>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4-9-4 #10</a:t>
            </a:r>
            <a:endParaRPr lang="en-US" sz="4800" dirty="0">
              <a:ln w="6350">
                <a:solidFill>
                  <a:schemeClr val="tx1"/>
                </a:solidFill>
              </a:ln>
              <a:solidFill>
                <a:srgbClr val="007229"/>
              </a:solidFill>
            </a:endParaRPr>
          </a:p>
        </p:txBody>
      </p:sp>
      <p:sp>
        <p:nvSpPr>
          <p:cNvPr id="10" name="TextBox 9">
            <a:extLst>
              <a:ext uri="{FF2B5EF4-FFF2-40B4-BE49-F238E27FC236}">
                <a16:creationId xmlns:a16="http://schemas.microsoft.com/office/drawing/2014/main" id="{2656DB6F-B361-42D2-853B-C27B1C643CC7}"/>
              </a:ext>
            </a:extLst>
          </p:cNvPr>
          <p:cNvSpPr txBox="1"/>
          <p:nvPr/>
        </p:nvSpPr>
        <p:spPr>
          <a:xfrm>
            <a:off x="985906" y="1660535"/>
            <a:ext cx="10220188" cy="3932102"/>
          </a:xfrm>
          <a:prstGeom prst="rect">
            <a:avLst/>
          </a:prstGeom>
          <a:noFill/>
        </p:spPr>
        <p:txBody>
          <a:bodyPr wrap="square">
            <a:spAutoFit/>
          </a:bodyPr>
          <a:lstStyle/>
          <a:p>
            <a:pPr>
              <a:lnSpc>
                <a:spcPct val="107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Answer: The answer is B. The student-athlete is automatically ineligible for one year unless the new school can disprove the presumption of recruiting.</a:t>
            </a:r>
          </a:p>
          <a:p>
            <a:pPr>
              <a:lnSpc>
                <a:spcPct val="107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Though a student may or may not be subject to a transfer consequence at the new school (depending on his/her ability to meet a transfer exception), that consequence is completely independent of the recruiting bylaw. If an athlete follows a coach to a new school, then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said transfer or enrollment shall create a rebuttable presumption of recruiting and render the student ineligible for one year from the date of enrollment unless the recruiting can be rebutted</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5" descr="Logo&#10;&#10;Description automatically generated">
            <a:extLst>
              <a:ext uri="{FF2B5EF4-FFF2-40B4-BE49-F238E27FC236}">
                <a16:creationId xmlns:a16="http://schemas.microsoft.com/office/drawing/2014/main" id="{FBB33D07-959E-D045-D340-755F8A115F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3421"/>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EA72-C3A8-406E-9E1A-9E73A65A28A6}"/>
              </a:ext>
            </a:extLst>
          </p:cNvPr>
          <p:cNvSpPr>
            <a:spLocks noGrp="1"/>
          </p:cNvSpPr>
          <p:nvPr>
            <p:ph type="title"/>
          </p:nvPr>
        </p:nvSpPr>
        <p:spPr>
          <a:xfrm>
            <a:off x="1551992" y="268874"/>
            <a:ext cx="9291215" cy="1049235"/>
          </a:xfrm>
        </p:spPr>
        <p:txBody>
          <a:bodyPr>
            <a:normAutofit/>
          </a:bodyPr>
          <a:lstStyle/>
          <a:p>
            <a:r>
              <a:rPr lang="en-US" sz="4800" b="1" dirty="0">
                <a:ln w="6350">
                  <a:solidFill>
                    <a:schemeClr val="tx1"/>
                  </a:solidFill>
                </a:ln>
                <a:solidFill>
                  <a:srgbClr val="007229"/>
                </a:solidFill>
              </a:rPr>
              <a:t>Bylaw 4-9-7, Penalties</a:t>
            </a:r>
            <a:endParaRPr lang="en-US" sz="4800" dirty="0">
              <a:solidFill>
                <a:srgbClr val="007229"/>
              </a:solidFill>
            </a:endParaRPr>
          </a:p>
        </p:txBody>
      </p:sp>
      <p:sp>
        <p:nvSpPr>
          <p:cNvPr id="3" name="Content Placeholder 2">
            <a:extLst>
              <a:ext uri="{FF2B5EF4-FFF2-40B4-BE49-F238E27FC236}">
                <a16:creationId xmlns:a16="http://schemas.microsoft.com/office/drawing/2014/main" id="{5005552F-E778-450B-AF74-F6EC8195BB90}"/>
              </a:ext>
            </a:extLst>
          </p:cNvPr>
          <p:cNvSpPr>
            <a:spLocks noGrp="1"/>
          </p:cNvSpPr>
          <p:nvPr>
            <p:ph idx="1"/>
          </p:nvPr>
        </p:nvSpPr>
        <p:spPr>
          <a:xfrm>
            <a:off x="1179932" y="1363874"/>
            <a:ext cx="10656468" cy="4700634"/>
          </a:xfrm>
        </p:spPr>
        <p:txBody>
          <a:bodyPr>
            <a:normAutofit/>
          </a:bodyPr>
          <a:lstStyle/>
          <a:p>
            <a:pPr marL="0" indent="0">
              <a:buNone/>
            </a:pPr>
            <a:r>
              <a:rPr lang="en-US" sz="2800" dirty="0">
                <a:latin typeface="Calibri" panose="020F0502020204030204" pitchFamily="34" charset="0"/>
                <a:cs typeface="Calibri" panose="020F0502020204030204" pitchFamily="34" charset="0"/>
              </a:rPr>
              <a:t>Penalties for violations of the Recruiting Bylaw could include:</a:t>
            </a:r>
          </a:p>
          <a:p>
            <a:r>
              <a:rPr lang="en-US" sz="2800" dirty="0">
                <a:latin typeface="Calibri" panose="020F0502020204030204" pitchFamily="34" charset="0"/>
                <a:cs typeface="Calibri" panose="020F0502020204030204" pitchFamily="34" charset="0"/>
              </a:rPr>
              <a:t>A period of ineligibility for the student upon enrollment at the school to which the student was recruited.</a:t>
            </a:r>
          </a:p>
          <a:p>
            <a:r>
              <a:rPr lang="en-US" sz="2800" dirty="0">
                <a:latin typeface="Calibri" panose="020F0502020204030204" pitchFamily="34" charset="0"/>
                <a:cs typeface="Calibri" panose="020F0502020204030204" pitchFamily="34" charset="0"/>
              </a:rPr>
              <a:t>Sanctions placed on the coach who committed the violation, including removal from the OHSAA tournament.</a:t>
            </a:r>
          </a:p>
          <a:p>
            <a:r>
              <a:rPr lang="en-US" sz="2800" dirty="0">
                <a:latin typeface="Calibri" panose="020F0502020204030204" pitchFamily="34" charset="0"/>
                <a:cs typeface="Calibri" panose="020F0502020204030204" pitchFamily="34" charset="0"/>
              </a:rPr>
              <a:t>Sanctions placed on the school to which the student was recruited (through Bylaw 11).</a:t>
            </a:r>
          </a:p>
          <a:p>
            <a:endParaRPr lang="en-US" sz="3200" dirty="0">
              <a:latin typeface="Calibri" panose="020F0502020204030204" pitchFamily="34" charset="0"/>
              <a:cs typeface="Calibri" panose="020F0502020204030204" pitchFamily="34" charset="0"/>
            </a:endParaRPr>
          </a:p>
        </p:txBody>
      </p:sp>
      <p:pic>
        <p:nvPicPr>
          <p:cNvPr id="5" name="Picture 5" descr="Logo&#10;&#10;Description automatically generated">
            <a:extLst>
              <a:ext uri="{FF2B5EF4-FFF2-40B4-BE49-F238E27FC236}">
                <a16:creationId xmlns:a16="http://schemas.microsoft.com/office/drawing/2014/main" id="{A50C9239-E1B3-0A0B-A80D-DA3F6F39D7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812099"/>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EA72-C3A8-406E-9E1A-9E73A65A28A6}"/>
              </a:ext>
            </a:extLst>
          </p:cNvPr>
          <p:cNvSpPr>
            <a:spLocks noGrp="1"/>
          </p:cNvSpPr>
          <p:nvPr>
            <p:ph type="title"/>
          </p:nvPr>
        </p:nvSpPr>
        <p:spPr>
          <a:xfrm>
            <a:off x="1862558" y="98052"/>
            <a:ext cx="9291215" cy="1049235"/>
          </a:xfrm>
        </p:spPr>
        <p:txBody>
          <a:bodyPr>
            <a:normAutofit/>
          </a:bodyPr>
          <a:lstStyle/>
          <a:p>
            <a:r>
              <a:rPr lang="en-US" sz="4800" b="1" dirty="0">
                <a:ln w="6350">
                  <a:solidFill>
                    <a:schemeClr val="tx1"/>
                  </a:solidFill>
                </a:ln>
                <a:solidFill>
                  <a:srgbClr val="007229"/>
                </a:solidFill>
              </a:rPr>
              <a:t>SOME parting thoughts:</a:t>
            </a:r>
            <a:endParaRPr lang="en-US" sz="4800" dirty="0">
              <a:solidFill>
                <a:srgbClr val="007229"/>
              </a:solidFill>
            </a:endParaRPr>
          </a:p>
        </p:txBody>
      </p:sp>
      <p:sp>
        <p:nvSpPr>
          <p:cNvPr id="3" name="Content Placeholder 2">
            <a:extLst>
              <a:ext uri="{FF2B5EF4-FFF2-40B4-BE49-F238E27FC236}">
                <a16:creationId xmlns:a16="http://schemas.microsoft.com/office/drawing/2014/main" id="{5005552F-E778-450B-AF74-F6EC8195BB90}"/>
              </a:ext>
            </a:extLst>
          </p:cNvPr>
          <p:cNvSpPr>
            <a:spLocks noGrp="1"/>
          </p:cNvSpPr>
          <p:nvPr>
            <p:ph idx="1"/>
          </p:nvPr>
        </p:nvSpPr>
        <p:spPr>
          <a:xfrm>
            <a:off x="767766" y="1078683"/>
            <a:ext cx="10656468" cy="4700634"/>
          </a:xfrm>
        </p:spPr>
        <p:txBody>
          <a:bodyPr>
            <a:normAutofit lnSpcReduction="10000"/>
          </a:bodyPr>
          <a:lstStyle/>
          <a:p>
            <a:r>
              <a:rPr lang="en-US" sz="2800" dirty="0">
                <a:latin typeface="Calibri" panose="020F0502020204030204" pitchFamily="34" charset="0"/>
                <a:cs typeface="Calibri" panose="020F0502020204030204" pitchFamily="34" charset="0"/>
              </a:rPr>
              <a:t>The OHSAA is created to serve ALL members and to assist schools in supporting the mission of education-based sports</a:t>
            </a:r>
          </a:p>
          <a:p>
            <a:r>
              <a:rPr lang="en-US" sz="2800" dirty="0">
                <a:latin typeface="Calibri" panose="020F0502020204030204" pitchFamily="34" charset="0"/>
                <a:cs typeface="Calibri" panose="020F0502020204030204" pitchFamily="34" charset="0"/>
              </a:rPr>
              <a:t>Sometimes questions related to Bylaw 4-9 are complicated and require thorough examination </a:t>
            </a:r>
          </a:p>
          <a:p>
            <a:r>
              <a:rPr lang="en-US" sz="2800" dirty="0">
                <a:latin typeface="Calibri" panose="020F0502020204030204" pitchFamily="34" charset="0"/>
                <a:cs typeface="Calibri" panose="020F0502020204030204" pitchFamily="34" charset="0"/>
              </a:rPr>
              <a:t>We will work to provide individuals with a complete answer to any questions as soon a possible</a:t>
            </a:r>
          </a:p>
          <a:p>
            <a:r>
              <a:rPr lang="en-US" sz="2800" dirty="0">
                <a:latin typeface="Calibri" panose="020F0502020204030204" pitchFamily="34" charset="0"/>
                <a:cs typeface="Calibri" panose="020F0502020204030204" pitchFamily="34" charset="0"/>
              </a:rPr>
              <a:t>Additional guidance can be found here: </a:t>
            </a:r>
            <a:r>
              <a:rPr lang="en-US" sz="2800" dirty="0">
                <a:latin typeface="Calibri" panose="020F0502020204030204" pitchFamily="34" charset="0"/>
                <a:cs typeface="Calibri" panose="020F0502020204030204" pitchFamily="34" charset="0"/>
                <a:hlinkClick r:id="rId3"/>
              </a:rPr>
              <a:t>https://ohsaaweb.blob.core.windows.net/files/Eligibility/4-9GuidanceRecruiting.pdf</a:t>
            </a:r>
            <a:r>
              <a:rPr lang="en-US" sz="2800" dirty="0">
                <a:latin typeface="Calibri" panose="020F0502020204030204" pitchFamily="34" charset="0"/>
                <a:cs typeface="Calibri" panose="020F0502020204030204" pitchFamily="34" charset="0"/>
              </a:rPr>
              <a:t> </a:t>
            </a:r>
          </a:p>
        </p:txBody>
      </p:sp>
      <p:pic>
        <p:nvPicPr>
          <p:cNvPr id="6" name="Picture 5" descr="Logo&#10;&#10;Description automatically generated">
            <a:extLst>
              <a:ext uri="{FF2B5EF4-FFF2-40B4-BE49-F238E27FC236}">
                <a16:creationId xmlns:a16="http://schemas.microsoft.com/office/drawing/2014/main" id="{3CD4D8CA-D3F8-3904-C5D3-0072467421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370935"/>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4" name="Straight Connector 23">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2114CCA-CD22-769C-96A5-F44224343396}"/>
              </a:ext>
            </a:extLst>
          </p:cNvPr>
          <p:cNvSpPr>
            <a:spLocks noGrp="1"/>
          </p:cNvSpPr>
          <p:nvPr>
            <p:ph type="ctrTitle"/>
          </p:nvPr>
        </p:nvSpPr>
        <p:spPr>
          <a:xfrm>
            <a:off x="717530" y="261257"/>
            <a:ext cx="10756941" cy="1421675"/>
          </a:xfrm>
        </p:spPr>
        <p:txBody>
          <a:bodyPr vert="horz" lIns="91440" tIns="45720" rIns="91440" bIns="45720" rtlCol="0" anchor="ctr">
            <a:normAutofit/>
          </a:bodyPr>
          <a:lstStyle/>
          <a:p>
            <a:r>
              <a:rPr lang="en-US" sz="4400" b="1" dirty="0">
                <a:ln>
                  <a:solidFill>
                    <a:schemeClr val="tx1"/>
                  </a:solidFill>
                </a:ln>
                <a:solidFill>
                  <a:srgbClr val="007229"/>
                </a:solidFill>
              </a:rPr>
              <a:t>OHSAA Compliance Department</a:t>
            </a:r>
          </a:p>
        </p:txBody>
      </p:sp>
      <p:pic>
        <p:nvPicPr>
          <p:cNvPr id="15" name="Picture 5" descr="Logo&#10;&#10;Description automatically generated">
            <a:extLst>
              <a:ext uri="{FF2B5EF4-FFF2-40B4-BE49-F238E27FC236}">
                <a16:creationId xmlns:a16="http://schemas.microsoft.com/office/drawing/2014/main" id="{269F1C1B-A2AD-6EEC-AC50-5D9569D91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tretch>
            <a:fillRect/>
          </a:stretch>
        </p:blipFill>
        <p:spPr bwMode="auto">
          <a:xfrm>
            <a:off x="189616" y="1204266"/>
            <a:ext cx="4062883" cy="40628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F033BB4-E808-9906-055E-95A6861DE85E}"/>
              </a:ext>
            </a:extLst>
          </p:cNvPr>
          <p:cNvSpPr txBox="1"/>
          <p:nvPr/>
        </p:nvSpPr>
        <p:spPr>
          <a:xfrm>
            <a:off x="4200211" y="2143470"/>
            <a:ext cx="7802173" cy="2184476"/>
          </a:xfrm>
          <a:prstGeom prst="rect">
            <a:avLst/>
          </a:prstGeom>
        </p:spPr>
        <p:txBody>
          <a:bodyPr vert="horz" lIns="91440" tIns="45720" rIns="91440" bIns="45720" rtlCol="0" anchor="t">
            <a:normAutofit fontScale="92500" lnSpcReduction="20000"/>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sz="2400" b="1" dirty="0">
                <a:latin typeface="Calibri" panose="020F0502020204030204" pitchFamily="34" charset="0"/>
                <a:cs typeface="Calibri" panose="020F0502020204030204" pitchFamily="34" charset="0"/>
              </a:rPr>
              <a:t>Ms. Kristin Ronai, Director of Compliance &amp; Legislative Affairs</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b="1" dirty="0">
                <a:latin typeface="Calibri" panose="020F0502020204030204" pitchFamily="34" charset="0"/>
                <a:cs typeface="Calibri" panose="020F0502020204030204" pitchFamily="34" charset="0"/>
              </a:rPr>
              <a:t>Email: </a:t>
            </a:r>
            <a:r>
              <a:rPr lang="en-US" sz="2400" b="1" dirty="0">
                <a:latin typeface="Calibri" panose="020F0502020204030204" pitchFamily="34" charset="0"/>
                <a:cs typeface="Calibri" panose="020F0502020204030204" pitchFamily="34" charset="0"/>
                <a:hlinkClick r:id="rId6"/>
              </a:rPr>
              <a:t>kronai@ohsaa.org</a:t>
            </a:r>
            <a:endParaRPr lang="en-US" sz="2400" b="1" dirty="0">
              <a:latin typeface="Calibri" panose="020F0502020204030204" pitchFamily="34" charset="0"/>
              <a:cs typeface="Calibri" panose="020F0502020204030204" pitchFamily="34" charset="0"/>
            </a:endParaRPr>
          </a:p>
          <a:p>
            <a:pPr marL="285750" indent="-228600" defTabSz="914400">
              <a:lnSpc>
                <a:spcPct val="120000"/>
              </a:lnSpc>
              <a:spcAft>
                <a:spcPts val="600"/>
              </a:spcAft>
              <a:buClr>
                <a:schemeClr val="accent1"/>
              </a:buClr>
              <a:buSzPct val="100000"/>
              <a:buFont typeface="Arial" panose="020B0604020202020204" pitchFamily="34" charset="0"/>
              <a:buChar char="•"/>
            </a:pPr>
            <a:endParaRPr lang="en-US" sz="2400" b="1" dirty="0">
              <a:latin typeface="Calibri" panose="020F0502020204030204" pitchFamily="34" charset="0"/>
              <a:cs typeface="Calibri" panose="020F0502020204030204" pitchFamily="34" charset="0"/>
            </a:endParaRPr>
          </a:p>
          <a:p>
            <a:pPr indent="-228600" defTabSz="914400">
              <a:lnSpc>
                <a:spcPct val="120000"/>
              </a:lnSpc>
              <a:spcAft>
                <a:spcPts val="600"/>
              </a:spcAft>
              <a:buClr>
                <a:schemeClr val="accent1"/>
              </a:buClr>
              <a:buSzPct val="100000"/>
              <a:buFont typeface="Arial" panose="020B0604020202020204" pitchFamily="34" charset="0"/>
              <a:buChar char="•"/>
            </a:pPr>
            <a:r>
              <a:rPr lang="en-US" sz="2400" b="1" dirty="0">
                <a:latin typeface="Calibri" panose="020F0502020204030204" pitchFamily="34" charset="0"/>
                <a:cs typeface="Calibri" panose="020F0502020204030204" pitchFamily="34" charset="0"/>
              </a:rPr>
              <a:t>Mr. Ronald Sayers, Manager of Membership &amp; Compliance</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b="1" dirty="0">
                <a:latin typeface="Calibri" panose="020F0502020204030204" pitchFamily="34" charset="0"/>
                <a:cs typeface="Calibri" panose="020F0502020204030204" pitchFamily="34" charset="0"/>
              </a:rPr>
              <a:t>Email: </a:t>
            </a:r>
            <a:r>
              <a:rPr lang="en-US" sz="2400" b="1" dirty="0">
                <a:latin typeface="Calibri" panose="020F0502020204030204" pitchFamily="34" charset="0"/>
                <a:cs typeface="Calibri" panose="020F0502020204030204" pitchFamily="34" charset="0"/>
                <a:hlinkClick r:id="rId7"/>
              </a:rPr>
              <a:t>rsayers@ohsaa.org</a:t>
            </a:r>
            <a:r>
              <a:rPr lang="en-US" sz="24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5847712"/>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172996" y="1253230"/>
            <a:ext cx="11096366" cy="4566802"/>
          </a:xfrm>
        </p:spPr>
        <p:txBody>
          <a:bodyPr>
            <a:noAutofit/>
          </a:bodyPr>
          <a:lstStyle/>
          <a:p>
            <a:pPr marL="0" marR="0" lvl="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What is the definition of “recruit” as outlined in </a:t>
            </a:r>
          </a:p>
          <a:p>
            <a:pPr marL="0" marR="0" lvl="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Bylaw 4-9-2?</a:t>
            </a:r>
          </a:p>
          <a:p>
            <a:pPr marL="0" marR="0" lvl="0" indent="0">
              <a:lnSpc>
                <a:spcPct val="107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2800" i="1" dirty="0">
                <a:latin typeface="Calibri" panose="020F0502020204030204" pitchFamily="34" charset="0"/>
                <a:ea typeface="Calibri" panose="020F0502020204030204" pitchFamily="34" charset="0"/>
                <a:cs typeface="Times New Roman" panose="02020603050405020304" pitchFamily="18" charset="0"/>
              </a:rPr>
              <a:t>“The term “recruit” shall mean the use of influence by any person connected or not connected with the school to secure the enrollment of a prospective student-athlete for athletic purposes.” </a:t>
            </a:r>
          </a:p>
          <a:p>
            <a:pPr marL="68580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This prohibition of securing the enrollment of a student for athletic purposes applies to all non-school personnel too (i.e. a club coach, a fan in the community, a student from an opposing team etc.). </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37655" y="226257"/>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4-9-2</a:t>
            </a:r>
            <a:endParaRPr lang="en-US" sz="4800" dirty="0">
              <a:ln w="6350">
                <a:solidFill>
                  <a:schemeClr val="tx1"/>
                </a:solidFill>
              </a:ln>
              <a:solidFill>
                <a:srgbClr val="007229"/>
              </a:solidFill>
            </a:endParaRPr>
          </a:p>
        </p:txBody>
      </p:sp>
      <p:pic>
        <p:nvPicPr>
          <p:cNvPr id="5" name="Picture 5" descr="Logo&#10;&#10;Description automatically generated">
            <a:extLst>
              <a:ext uri="{FF2B5EF4-FFF2-40B4-BE49-F238E27FC236}">
                <a16:creationId xmlns:a16="http://schemas.microsoft.com/office/drawing/2014/main" id="{1940F2AF-E3CE-B9A6-26BA-6A9D148645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Advantages of using a dictionary | Langports">
            <a:extLst>
              <a:ext uri="{FF2B5EF4-FFF2-40B4-BE49-F238E27FC236}">
                <a16:creationId xmlns:a16="http://schemas.microsoft.com/office/drawing/2014/main" id="{8BB29962-1F2B-7873-0521-FA9F3584D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9336" y="327943"/>
            <a:ext cx="4075611" cy="20900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876926"/>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7689E0-C1E4-4E4A-9F68-3CF442452292}"/>
              </a:ext>
            </a:extLst>
          </p:cNvPr>
          <p:cNvSpPr txBox="1">
            <a:spLocks/>
          </p:cNvSpPr>
          <p:nvPr/>
        </p:nvSpPr>
        <p:spPr>
          <a:xfrm>
            <a:off x="1449212" y="57908"/>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Bylaw 4-9-2 Violation</a:t>
            </a:r>
            <a:endParaRPr lang="en-US" sz="4800" dirty="0">
              <a:ln w="6350">
                <a:solidFill>
                  <a:schemeClr val="tx1"/>
                </a:solidFill>
              </a:ln>
              <a:solidFill>
                <a:srgbClr val="007229"/>
              </a:solidFill>
            </a:endParaRPr>
          </a:p>
        </p:txBody>
      </p:sp>
      <p:pic>
        <p:nvPicPr>
          <p:cNvPr id="10" name="Content Placeholder 3" descr="example1.png">
            <a:extLst>
              <a:ext uri="{FF2B5EF4-FFF2-40B4-BE49-F238E27FC236}">
                <a16:creationId xmlns:a16="http://schemas.microsoft.com/office/drawing/2014/main" id="{963395D9-1163-480D-B15D-9117C69B1813}"/>
              </a:ext>
            </a:extLst>
          </p:cNvPr>
          <p:cNvPicPr>
            <a:picLocks noChangeAspect="1"/>
          </p:cNvPicPr>
          <p:nvPr/>
        </p:nvPicPr>
        <p:blipFill>
          <a:blip r:embed="rId2" cstate="print"/>
          <a:srcRect r="54936"/>
          <a:stretch>
            <a:fillRect/>
          </a:stretch>
        </p:blipFill>
        <p:spPr>
          <a:xfrm>
            <a:off x="486848" y="1101811"/>
            <a:ext cx="2701308" cy="4432020"/>
          </a:xfrm>
          <a:prstGeom prst="rect">
            <a:avLst/>
          </a:prstGeom>
        </p:spPr>
      </p:pic>
      <p:pic>
        <p:nvPicPr>
          <p:cNvPr id="12" name="Picture 11" descr="example2.png">
            <a:extLst>
              <a:ext uri="{FF2B5EF4-FFF2-40B4-BE49-F238E27FC236}">
                <a16:creationId xmlns:a16="http://schemas.microsoft.com/office/drawing/2014/main" id="{0BC2940A-C42E-4231-8713-EAA133071398}"/>
              </a:ext>
            </a:extLst>
          </p:cNvPr>
          <p:cNvPicPr>
            <a:picLocks noChangeAspect="1"/>
          </p:cNvPicPr>
          <p:nvPr/>
        </p:nvPicPr>
        <p:blipFill>
          <a:blip r:embed="rId3" cstate="print"/>
          <a:srcRect r="51780"/>
          <a:stretch>
            <a:fillRect/>
          </a:stretch>
        </p:blipFill>
        <p:spPr>
          <a:xfrm>
            <a:off x="8603860" y="1101811"/>
            <a:ext cx="2816217" cy="4432020"/>
          </a:xfrm>
          <a:prstGeom prst="rect">
            <a:avLst/>
          </a:prstGeom>
        </p:spPr>
      </p:pic>
      <p:sp>
        <p:nvSpPr>
          <p:cNvPr id="5" name="Rectangle: Rounded Corners 4">
            <a:extLst>
              <a:ext uri="{FF2B5EF4-FFF2-40B4-BE49-F238E27FC236}">
                <a16:creationId xmlns:a16="http://schemas.microsoft.com/office/drawing/2014/main" id="{0B4E200C-4A6E-4396-B6B8-ECB27BAB691F}"/>
              </a:ext>
            </a:extLst>
          </p:cNvPr>
          <p:cNvSpPr/>
          <p:nvPr/>
        </p:nvSpPr>
        <p:spPr>
          <a:xfrm>
            <a:off x="771923" y="2118499"/>
            <a:ext cx="2338733" cy="7722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latin typeface="Calibri" panose="020F0502020204030204" pitchFamily="34" charset="0"/>
                <a:cs typeface="Calibri" panose="020F0502020204030204" pitchFamily="34" charset="0"/>
              </a:rPr>
              <a:t>Lol you put a down payment on a house I can live in bro</a:t>
            </a:r>
          </a:p>
        </p:txBody>
      </p:sp>
      <p:sp>
        <p:nvSpPr>
          <p:cNvPr id="17" name="Rectangle: Rounded Corners 16">
            <a:extLst>
              <a:ext uri="{FF2B5EF4-FFF2-40B4-BE49-F238E27FC236}">
                <a16:creationId xmlns:a16="http://schemas.microsoft.com/office/drawing/2014/main" id="{01F1183B-DA45-4D89-89F9-68F2AFA0B9F6}"/>
              </a:ext>
            </a:extLst>
          </p:cNvPr>
          <p:cNvSpPr/>
          <p:nvPr/>
        </p:nvSpPr>
        <p:spPr>
          <a:xfrm>
            <a:off x="771922" y="4910678"/>
            <a:ext cx="2338733" cy="49324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dirty="0">
                <a:latin typeface="Calibri" panose="020F0502020204030204" pitchFamily="34" charset="0"/>
                <a:cs typeface="Calibri" panose="020F0502020204030204" pitchFamily="34" charset="0"/>
              </a:rPr>
              <a:t>Lol but that wouldn’t work for me I would have to sit</a:t>
            </a:r>
          </a:p>
        </p:txBody>
      </p:sp>
      <p:grpSp>
        <p:nvGrpSpPr>
          <p:cNvPr id="7" name="Group 6">
            <a:extLst>
              <a:ext uri="{FF2B5EF4-FFF2-40B4-BE49-F238E27FC236}">
                <a16:creationId xmlns:a16="http://schemas.microsoft.com/office/drawing/2014/main" id="{E5649BBA-FF0B-4198-BC8F-6C0CB125C181}"/>
              </a:ext>
            </a:extLst>
          </p:cNvPr>
          <p:cNvGrpSpPr/>
          <p:nvPr/>
        </p:nvGrpSpPr>
        <p:grpSpPr>
          <a:xfrm>
            <a:off x="4545354" y="1101811"/>
            <a:ext cx="2701308" cy="4432020"/>
            <a:chOff x="4273211" y="1101811"/>
            <a:chExt cx="3052372" cy="4792362"/>
          </a:xfrm>
        </p:grpSpPr>
        <p:pic>
          <p:nvPicPr>
            <p:cNvPr id="11" name="Content Placeholder 3" descr="example1.png">
              <a:extLst>
                <a:ext uri="{FF2B5EF4-FFF2-40B4-BE49-F238E27FC236}">
                  <a16:creationId xmlns:a16="http://schemas.microsoft.com/office/drawing/2014/main" id="{F81166C2-5F17-4049-B722-9E7A9AB50F77}"/>
                </a:ext>
              </a:extLst>
            </p:cNvPr>
            <p:cNvPicPr>
              <a:picLocks noChangeAspect="1"/>
            </p:cNvPicPr>
            <p:nvPr/>
          </p:nvPicPr>
          <p:blipFill>
            <a:blip r:embed="rId2" cstate="print"/>
            <a:srcRect l="54922"/>
            <a:stretch>
              <a:fillRect/>
            </a:stretch>
          </p:blipFill>
          <p:spPr>
            <a:xfrm>
              <a:off x="4273211" y="1101811"/>
              <a:ext cx="3052372" cy="4792362"/>
            </a:xfrm>
            <a:prstGeom prst="rect">
              <a:avLst/>
            </a:prstGeom>
          </p:spPr>
        </p:pic>
        <p:sp>
          <p:nvSpPr>
            <p:cNvPr id="16" name="Rectangle: Rounded Corners 15">
              <a:extLst>
                <a:ext uri="{FF2B5EF4-FFF2-40B4-BE49-F238E27FC236}">
                  <a16:creationId xmlns:a16="http://schemas.microsoft.com/office/drawing/2014/main" id="{09A0C679-8306-4F58-81EA-860C7A74186D}"/>
                </a:ext>
              </a:extLst>
            </p:cNvPr>
            <p:cNvSpPr/>
            <p:nvPr/>
          </p:nvSpPr>
          <p:spPr>
            <a:xfrm>
              <a:off x="4904681" y="1101811"/>
              <a:ext cx="2420902" cy="109032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dirty="0">
                  <a:latin typeface="Calibri" panose="020F0502020204030204" pitchFamily="34" charset="0"/>
                  <a:cs typeface="Calibri" panose="020F0502020204030204" pitchFamily="34" charset="0"/>
                </a:rPr>
                <a:t>Lol but that wouldn’t work for me I would have to sit half of the season cause I don’t live in district</a:t>
              </a:r>
            </a:p>
          </p:txBody>
        </p:sp>
        <p:sp>
          <p:nvSpPr>
            <p:cNvPr id="18" name="Rectangle: Rounded Corners 17">
              <a:extLst>
                <a:ext uri="{FF2B5EF4-FFF2-40B4-BE49-F238E27FC236}">
                  <a16:creationId xmlns:a16="http://schemas.microsoft.com/office/drawing/2014/main" id="{9D8C9E53-024A-4C98-8471-76B4BABFAF82}"/>
                </a:ext>
              </a:extLst>
            </p:cNvPr>
            <p:cNvSpPr/>
            <p:nvPr/>
          </p:nvSpPr>
          <p:spPr>
            <a:xfrm>
              <a:off x="4888855" y="2971981"/>
              <a:ext cx="2420902" cy="22151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dirty="0">
                  <a:latin typeface="Calibri" panose="020F0502020204030204" pitchFamily="34" charset="0"/>
                  <a:cs typeface="Calibri" panose="020F0502020204030204" pitchFamily="34" charset="0"/>
                </a:rPr>
                <a:t>I know bro but I had my hopes up for this year man we was about to run the ____ and run _______ don’t matter bro if your good the school will find you. I was so ready to be in the backfield with you this season and do out thing</a:t>
              </a:r>
            </a:p>
          </p:txBody>
        </p:sp>
      </p:grpSp>
      <p:sp>
        <p:nvSpPr>
          <p:cNvPr id="21" name="Content Placeholder 2">
            <a:extLst>
              <a:ext uri="{FF2B5EF4-FFF2-40B4-BE49-F238E27FC236}">
                <a16:creationId xmlns:a16="http://schemas.microsoft.com/office/drawing/2014/main" id="{2D98CDB5-E10C-4C53-AF1D-7DEB08E61E9A}"/>
              </a:ext>
            </a:extLst>
          </p:cNvPr>
          <p:cNvSpPr>
            <a:spLocks noGrp="1"/>
          </p:cNvSpPr>
          <p:nvPr>
            <p:ph sz="half" idx="1"/>
          </p:nvPr>
        </p:nvSpPr>
        <p:spPr>
          <a:xfrm>
            <a:off x="108505" y="6082117"/>
            <a:ext cx="11974990" cy="792832"/>
          </a:xfrm>
        </p:spPr>
        <p:txBody>
          <a:bodyPr>
            <a:noAutofit/>
          </a:bodyPr>
          <a:lstStyle/>
          <a:p>
            <a:pPr marL="0" marR="0" lvl="0" indent="0" algn="ctr">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In this instance, the “receiving school” would not have any recruiting penalties, but if these two students transferred and the OHSAA obtained these messages, then both would be ruled ineligible for a period of time. </a:t>
            </a:r>
          </a:p>
        </p:txBody>
      </p:sp>
      <p:cxnSp>
        <p:nvCxnSpPr>
          <p:cNvPr id="3" name="Straight Arrow Connector 2">
            <a:extLst>
              <a:ext uri="{FF2B5EF4-FFF2-40B4-BE49-F238E27FC236}">
                <a16:creationId xmlns:a16="http://schemas.microsoft.com/office/drawing/2014/main" id="{B86C3C8A-B6F0-ECAD-6C80-AE097861D196}"/>
              </a:ext>
            </a:extLst>
          </p:cNvPr>
          <p:cNvCxnSpPr>
            <a:cxnSpLocks/>
          </p:cNvCxnSpPr>
          <p:nvPr/>
        </p:nvCxnSpPr>
        <p:spPr>
          <a:xfrm flipH="1" flipV="1">
            <a:off x="10450285" y="2464455"/>
            <a:ext cx="500743" cy="26383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065148"/>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608387" y="1162795"/>
            <a:ext cx="10975226" cy="4273364"/>
          </a:xfrm>
        </p:spPr>
        <p:txBody>
          <a:bodyPr>
            <a:normAutofit fontScale="92500" lnSpcReduction="20000"/>
          </a:bodyPr>
          <a:lstStyle/>
          <a:p>
            <a:pPr>
              <a:spcBef>
                <a:spcPts val="600"/>
              </a:spcBef>
            </a:pPr>
            <a:r>
              <a:rPr lang="en-US" sz="2800" b="1" dirty="0">
                <a:latin typeface="Calibri" panose="020F0502020204030204" pitchFamily="34" charset="0"/>
                <a:cs typeface="Calibri" panose="020F0502020204030204" pitchFamily="34" charset="0"/>
              </a:rPr>
              <a:t>4-9-1 </a:t>
            </a:r>
            <a:r>
              <a:rPr lang="en-US" sz="2800" dirty="0">
                <a:latin typeface="Calibri" panose="020F0502020204030204" pitchFamily="34" charset="0"/>
                <a:cs typeface="Calibri" panose="020F0502020204030204" pitchFamily="34" charset="0"/>
              </a:rPr>
              <a:t>A student is </a:t>
            </a:r>
            <a:r>
              <a:rPr lang="en-US" sz="2800" dirty="0">
                <a:highlight>
                  <a:srgbClr val="007229"/>
                </a:highlight>
                <a:latin typeface="Calibri" panose="020F0502020204030204" pitchFamily="34" charset="0"/>
                <a:cs typeface="Calibri" panose="020F0502020204030204" pitchFamily="34" charset="0"/>
              </a:rPr>
              <a:t>considered a prospective athlete after enrolling in the seventh grade</a:t>
            </a:r>
            <a:r>
              <a:rPr lang="en-US" sz="2800" dirty="0">
                <a:latin typeface="Calibri" panose="020F0502020204030204" pitchFamily="34" charset="0"/>
                <a:cs typeface="Calibri" panose="020F0502020204030204" pitchFamily="34" charset="0"/>
              </a:rPr>
              <a:t>, or the grade corresponding to the seventh grade for a student from a foreign country, irrespective of whether the student is currently enrolled in a public 7th-8</a:t>
            </a:r>
            <a:r>
              <a:rPr lang="en-US" sz="2800" baseline="30000" dirty="0">
                <a:latin typeface="Calibri" panose="020F0502020204030204" pitchFamily="34" charset="0"/>
                <a:cs typeface="Calibri" panose="020F0502020204030204" pitchFamily="34" charset="0"/>
              </a:rPr>
              <a:t>th</a:t>
            </a:r>
            <a:r>
              <a:rPr lang="en-US" sz="2800" dirty="0">
                <a:latin typeface="Calibri" panose="020F0502020204030204" pitchFamily="34" charset="0"/>
                <a:cs typeface="Calibri" panose="020F0502020204030204" pitchFamily="34" charset="0"/>
              </a:rPr>
              <a:t> grade school located within a public school district or a non-public school that is part of a non-public system. </a:t>
            </a:r>
            <a:r>
              <a:rPr lang="en-US" sz="2800" dirty="0">
                <a:highlight>
                  <a:srgbClr val="007229"/>
                </a:highlight>
                <a:latin typeface="Calibri" panose="020F0502020204030204" pitchFamily="34" charset="0"/>
                <a:cs typeface="Calibri" panose="020F0502020204030204" pitchFamily="34" charset="0"/>
              </a:rPr>
              <a:t>Any attempt to recruit a prospective student-athlete for athletic purposes shall be strictly prohibited.</a:t>
            </a:r>
          </a:p>
          <a:p>
            <a:pPr>
              <a:spcBef>
                <a:spcPts val="600"/>
              </a:spcBef>
            </a:pPr>
            <a:endParaRPr lang="en-US" sz="100" dirty="0">
              <a:latin typeface="Calibri" panose="020F0502020204030204" pitchFamily="34" charset="0"/>
              <a:cs typeface="Calibri" panose="020F0502020204030204" pitchFamily="34" charset="0"/>
            </a:endParaRPr>
          </a:p>
          <a:p>
            <a:pPr>
              <a:spcBef>
                <a:spcPts val="600"/>
              </a:spcBef>
            </a:pPr>
            <a:r>
              <a:rPr lang="en-US" sz="2800" b="1" dirty="0">
                <a:latin typeface="Calibri" panose="020F0502020204030204" pitchFamily="34" charset="0"/>
                <a:cs typeface="Calibri" panose="020F0502020204030204" pitchFamily="34" charset="0"/>
              </a:rPr>
              <a:t>4-9-2 </a:t>
            </a:r>
            <a:r>
              <a:rPr lang="en-US" sz="2800" dirty="0">
                <a:latin typeface="Calibri" panose="020F0502020204030204" pitchFamily="34" charset="0"/>
                <a:cs typeface="Calibri" panose="020F0502020204030204" pitchFamily="34" charset="0"/>
              </a:rPr>
              <a:t>For purposes of this Bylaw Section 9, the term “recruit” shall mean the use of influence </a:t>
            </a:r>
            <a:r>
              <a:rPr lang="en-US" sz="2800" dirty="0">
                <a:highlight>
                  <a:srgbClr val="007229"/>
                </a:highlight>
                <a:latin typeface="Calibri" panose="020F0502020204030204" pitchFamily="34" charset="0"/>
                <a:cs typeface="Calibri" panose="020F0502020204030204" pitchFamily="34" charset="0"/>
              </a:rPr>
              <a:t>by any person connected or not connected with the school to secure the enrollment of a prospective student-athlete for athletic purposes</a:t>
            </a:r>
            <a:r>
              <a:rPr lang="en-US" sz="28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331822" y="193924"/>
            <a:ext cx="9293577" cy="1059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Definitions summary</a:t>
            </a:r>
            <a:endParaRPr lang="en-US" sz="4800" dirty="0">
              <a:ln w="6350">
                <a:solidFill>
                  <a:schemeClr val="tx1"/>
                </a:solidFill>
              </a:ln>
              <a:solidFill>
                <a:srgbClr val="007229"/>
              </a:solidFill>
            </a:endParaRPr>
          </a:p>
        </p:txBody>
      </p:sp>
      <p:pic>
        <p:nvPicPr>
          <p:cNvPr id="5" name="Picture 5" descr="Logo&#10;&#10;Description automatically generated">
            <a:extLst>
              <a:ext uri="{FF2B5EF4-FFF2-40B4-BE49-F238E27FC236}">
                <a16:creationId xmlns:a16="http://schemas.microsoft.com/office/drawing/2014/main" id="{8124F6CA-3438-72C2-A408-C2E0501907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93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517884" y="2206006"/>
            <a:ext cx="11156231" cy="2445988"/>
          </a:xfrm>
        </p:spPr>
        <p:txBody>
          <a:bodyPr>
            <a:norm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There are two </a:t>
            </a:r>
            <a:r>
              <a:rPr lang="en-US" sz="2800" dirty="0">
                <a:latin typeface="Calibri" panose="020F0502020204030204" pitchFamily="34" charset="0"/>
                <a:ea typeface="Calibri" panose="020F0502020204030204" pitchFamily="34" charset="0"/>
                <a:cs typeface="Calibri" panose="020F0502020204030204" pitchFamily="34" charset="0"/>
              </a:rPr>
              <a:t>exceptions (one for public school coaches and one for non-public school coaches) which will allow a high school coach to have athletic related contact with students in grades 7-8 to influence their enrollment at the school and not be in violation of Bylaw 4-9-2.</a:t>
            </a:r>
          </a:p>
        </p:txBody>
      </p:sp>
      <p:sp>
        <p:nvSpPr>
          <p:cNvPr id="6" name="Title 1">
            <a:extLst>
              <a:ext uri="{FF2B5EF4-FFF2-40B4-BE49-F238E27FC236}">
                <a16:creationId xmlns:a16="http://schemas.microsoft.com/office/drawing/2014/main" id="{207689E0-C1E4-4E4A-9F68-3CF442452292}"/>
              </a:ext>
            </a:extLst>
          </p:cNvPr>
          <p:cNvSpPr txBox="1">
            <a:spLocks/>
          </p:cNvSpPr>
          <p:nvPr/>
        </p:nvSpPr>
        <p:spPr>
          <a:xfrm>
            <a:off x="1319465" y="546092"/>
            <a:ext cx="9293577" cy="1059305"/>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sz="4800" b="1" dirty="0">
                <a:ln w="6350">
                  <a:solidFill>
                    <a:schemeClr val="tx1"/>
                  </a:solidFill>
                </a:ln>
                <a:solidFill>
                  <a:srgbClr val="007229"/>
                </a:solidFill>
              </a:rPr>
              <a:t>Recruiting Bylaw 4-9-2 Exception</a:t>
            </a:r>
            <a:endParaRPr lang="en-US" sz="4800" dirty="0">
              <a:ln w="6350">
                <a:solidFill>
                  <a:schemeClr val="tx1"/>
                </a:solidFill>
              </a:ln>
              <a:solidFill>
                <a:srgbClr val="007229"/>
              </a:solidFill>
            </a:endParaRPr>
          </a:p>
        </p:txBody>
      </p:sp>
      <p:pic>
        <p:nvPicPr>
          <p:cNvPr id="5" name="Picture 5" descr="Logo&#10;&#10;Description automatically generated">
            <a:extLst>
              <a:ext uri="{FF2B5EF4-FFF2-40B4-BE49-F238E27FC236}">
                <a16:creationId xmlns:a16="http://schemas.microsoft.com/office/drawing/2014/main" id="{EF2084E5-7D63-A69F-26E9-7356B41BFD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400" y1="53150" x2="64450" y2="49400"/>
                        <a14:foregroundMark x1="64450" y1="49400" x2="84600" y2="53000"/>
                        <a14:foregroundMark x1="84600" y1="53000" x2="87350" y2="54400"/>
                        <a14:foregroundMark x1="82850" y1="61700" x2="74950" y2="42550"/>
                        <a14:foregroundMark x1="74950" y1="42550" x2="76950" y2="48250"/>
                        <a14:foregroundMark x1="84250" y1="46250" x2="84250" y2="46250"/>
                        <a14:foregroundMark x1="59950" y1="44850" x2="59950" y2="44850"/>
                        <a14:foregroundMark x1="69350" y1="56100" x2="68650" y2="41500"/>
                        <a14:foregroundMark x1="68650" y1="41500" x2="68650" y2="41500"/>
                        <a14:foregroundMark x1="47000" y1="55000" x2="56550" y2="54000"/>
                        <a14:foregroundMark x1="48950" y1="40500" x2="45050" y2="46700"/>
                        <a14:foregroundMark x1="55850" y1="41600" x2="47850" y2="41200"/>
                        <a14:foregroundMark x1="32100" y1="47800" x2="40950" y2="46800"/>
                        <a14:foregroundMark x1="32400" y1="46550" x2="31550" y2="40900"/>
                        <a14:foregroundMark x1="39250" y1="46400" x2="39250" y2="40100"/>
                        <a14:foregroundMark x1="16650" y1="60200" x2="18050" y2="47250"/>
                        <a14:foregroundMark x1="23250" y1="57350" x2="23400" y2="41600"/>
                        <a14:foregroundMark x1="23400" y1="41600" x2="23400" y2="41600"/>
                      </a14:backgroundRemoval>
                    </a14:imgEffect>
                  </a14:imgLayer>
                </a14:imgProps>
              </a:ext>
              <a:ext uri="{28A0092B-C50C-407E-A947-70E740481C1C}">
                <a14:useLocalDpi xmlns:a14="http://schemas.microsoft.com/office/drawing/2010/main" val="0"/>
              </a:ext>
            </a:extLst>
          </a:blip>
          <a:srcRect/>
          <a:stretch>
            <a:fillRect/>
          </a:stretch>
        </p:blipFill>
        <p:spPr bwMode="auto">
          <a:xfrm>
            <a:off x="10172255" y="4964150"/>
            <a:ext cx="2143705" cy="21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652920"/>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255233" y="308920"/>
            <a:ext cx="11109454" cy="5207794"/>
          </a:xfrm>
        </p:spPr>
        <p:txBody>
          <a:bodyPr>
            <a:noAutofit/>
          </a:bodyPr>
          <a:lstStyle/>
          <a:p>
            <a:pPr marL="0" marR="0" lvl="0" indent="0" algn="ctr">
              <a:lnSpc>
                <a:spcPct val="107000"/>
              </a:lnSpc>
              <a:spcBef>
                <a:spcPts val="0"/>
              </a:spcBef>
              <a:spcAft>
                <a:spcPts val="80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When are </a:t>
            </a:r>
            <a:r>
              <a:rPr lang="en-US" b="1" u="sng" dirty="0">
                <a:effectLst/>
                <a:latin typeface="Calibri" panose="020F0502020204030204" pitchFamily="34" charset="0"/>
                <a:ea typeface="Calibri" panose="020F0502020204030204" pitchFamily="34" charset="0"/>
                <a:cs typeface="Times New Roman" panose="02020603050405020304" pitchFamily="18" charset="0"/>
              </a:rPr>
              <a:t>public high school coaches</a:t>
            </a:r>
            <a:r>
              <a:rPr lang="en-US" b="1" dirty="0">
                <a:effectLst/>
                <a:latin typeface="Calibri" panose="020F0502020204030204" pitchFamily="34" charset="0"/>
                <a:ea typeface="Calibri" panose="020F0502020204030204" pitchFamily="34" charset="0"/>
                <a:cs typeface="Times New Roman" panose="02020603050405020304" pitchFamily="18" charset="0"/>
              </a:rPr>
              <a:t> allowed to have contact with 7-8 grade students for athletic purposes? (Select all that apply; HINT: 2 correct responses).</a:t>
            </a:r>
          </a:p>
          <a:p>
            <a:pPr marL="342900" marR="0" lvl="0" indent="-342900">
              <a:lnSpc>
                <a:spcPct val="107000"/>
              </a:lnSpc>
              <a:spcBef>
                <a:spcPts val="0"/>
              </a:spcBef>
              <a:spcAft>
                <a:spcPts val="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High School coaches in a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multi-HS district </a:t>
            </a:r>
            <a:r>
              <a:rPr lang="en-US" sz="2200" dirty="0">
                <a:effectLst/>
                <a:latin typeface="Calibri" panose="020F0502020204030204" pitchFamily="34" charset="0"/>
                <a:ea typeface="Calibri" panose="020F0502020204030204" pitchFamily="34" charset="0"/>
                <a:cs typeface="Times New Roman" panose="02020603050405020304" pitchFamily="18" charset="0"/>
              </a:rPr>
              <a:t>coaches can have contact with a 7 8 grade student who resides in that district regardless of what school the student attends (district or non district school).</a:t>
            </a:r>
          </a:p>
          <a:p>
            <a:pPr marL="342900" marR="0" lvl="0" indent="-342900">
              <a:lnSpc>
                <a:spcPct val="107000"/>
              </a:lnSpc>
              <a:spcBef>
                <a:spcPts val="0"/>
              </a:spcBef>
              <a:spcAft>
                <a:spcPts val="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High School coaches in a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multi-HS district </a:t>
            </a:r>
            <a:r>
              <a:rPr lang="en-US" sz="2200" dirty="0">
                <a:effectLst/>
                <a:latin typeface="Calibri" panose="020F0502020204030204" pitchFamily="34" charset="0"/>
                <a:ea typeface="Calibri" panose="020F0502020204030204" pitchFamily="34" charset="0"/>
                <a:cs typeface="Times New Roman" panose="02020603050405020304" pitchFamily="18" charset="0"/>
              </a:rPr>
              <a:t>can have contact with a 7-8 grade student who attends any 7-8 grade school within the district.</a:t>
            </a:r>
          </a:p>
          <a:p>
            <a:pPr marL="342900" marR="0" lvl="0" indent="-342900">
              <a:lnSpc>
                <a:spcPct val="107000"/>
              </a:lnSpc>
              <a:spcBef>
                <a:spcPts val="0"/>
              </a:spcBef>
              <a:spcAft>
                <a:spcPts val="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High school coaches in a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multi-HS district</a:t>
            </a:r>
            <a:r>
              <a:rPr lang="en-US" sz="2200" dirty="0">
                <a:effectLst/>
                <a:latin typeface="Calibri" panose="020F0502020204030204" pitchFamily="34" charset="0"/>
                <a:ea typeface="Calibri" panose="020F0502020204030204" pitchFamily="34" charset="0"/>
                <a:cs typeface="Times New Roman" panose="02020603050405020304" pitchFamily="18" charset="0"/>
              </a:rPr>
              <a:t> can have contact with a 7-8 grade student who attends any 7-8 grade school within the district as long as the student would be assigned to the high school where the coach or school employee works</a:t>
            </a:r>
          </a:p>
          <a:p>
            <a:pPr marL="342900" marR="0" lvl="0" indent="-342900">
              <a:lnSpc>
                <a:spcPct val="107000"/>
              </a:lnSpc>
              <a:spcBef>
                <a:spcPts val="0"/>
              </a:spcBef>
              <a:spcAft>
                <a:spcPts val="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High School coaches in a single HS district can have contact with a 7 8 grade student who resides in that district regardless of what school the student attends (district or non district school).</a:t>
            </a:r>
          </a:p>
          <a:p>
            <a:pPr marL="342900" marR="0" lvl="0" indent="-342900">
              <a:lnSpc>
                <a:spcPct val="107000"/>
              </a:lnSpc>
              <a:spcBef>
                <a:spcPts val="0"/>
              </a:spcBef>
              <a:spcAft>
                <a:spcPts val="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High School coaches in a single HS district can have contact with a 7 8 grade student who attends any 7 8 grade school within the district.</a:t>
            </a:r>
          </a:p>
        </p:txBody>
      </p:sp>
      <p:sp>
        <p:nvSpPr>
          <p:cNvPr id="11" name="TextBox 10">
            <a:extLst>
              <a:ext uri="{FF2B5EF4-FFF2-40B4-BE49-F238E27FC236}">
                <a16:creationId xmlns:a16="http://schemas.microsoft.com/office/drawing/2014/main" id="{0CA40341-570D-45FF-A544-30D929D914C0}"/>
              </a:ext>
            </a:extLst>
          </p:cNvPr>
          <p:cNvSpPr txBox="1"/>
          <p:nvPr/>
        </p:nvSpPr>
        <p:spPr>
          <a:xfrm>
            <a:off x="407776" y="6213621"/>
            <a:ext cx="6592328" cy="470000"/>
          </a:xfrm>
          <a:prstGeom prst="rect">
            <a:avLst/>
          </a:prstGeom>
          <a:noFill/>
        </p:spPr>
        <p:txBody>
          <a:bodyPr wrap="square">
            <a:spAutoFit/>
          </a:bodyPr>
          <a:lstStyle/>
          <a:p>
            <a:pPr marL="68580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Answer: The answers are C and 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CBFF6DB-A3B3-3F37-68B4-1D0DC121A0BF}"/>
              </a:ext>
            </a:extLst>
          </p:cNvPr>
          <p:cNvSpPr/>
          <p:nvPr/>
        </p:nvSpPr>
        <p:spPr>
          <a:xfrm>
            <a:off x="255233" y="5054321"/>
            <a:ext cx="10928582" cy="787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F58F71C7-6BE3-C3B9-5C16-37C9CAF6F675}"/>
              </a:ext>
            </a:extLst>
          </p:cNvPr>
          <p:cNvSpPr/>
          <p:nvPr/>
        </p:nvSpPr>
        <p:spPr>
          <a:xfrm>
            <a:off x="11256453" y="5155524"/>
            <a:ext cx="678963" cy="584985"/>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E04B2B66-31D7-6BC3-A7A4-2174E85B31A2}"/>
              </a:ext>
            </a:extLst>
          </p:cNvPr>
          <p:cNvSpPr/>
          <p:nvPr/>
        </p:nvSpPr>
        <p:spPr>
          <a:xfrm>
            <a:off x="11256453" y="3131140"/>
            <a:ext cx="678963" cy="584985"/>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403404-14A5-F8DF-11F1-0EB737C8B8C3}"/>
              </a:ext>
            </a:extLst>
          </p:cNvPr>
          <p:cNvSpPr/>
          <p:nvPr/>
        </p:nvSpPr>
        <p:spPr>
          <a:xfrm>
            <a:off x="255233" y="2912817"/>
            <a:ext cx="10928582" cy="10216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215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8"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456E2-FB30-4F54-9E21-FA7ABB96A087}"/>
              </a:ext>
            </a:extLst>
          </p:cNvPr>
          <p:cNvSpPr>
            <a:spLocks noGrp="1"/>
          </p:cNvSpPr>
          <p:nvPr>
            <p:ph sz="half" idx="1"/>
          </p:nvPr>
        </p:nvSpPr>
        <p:spPr>
          <a:xfrm>
            <a:off x="255232" y="308920"/>
            <a:ext cx="11156231" cy="6091880"/>
          </a:xfrm>
        </p:spPr>
        <p:txBody>
          <a:bodyPr>
            <a:noAutofit/>
          </a:bodyPr>
          <a:lstStyle/>
          <a:p>
            <a:pPr marL="0" marR="0" lvl="0" indent="0" algn="ctr">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When are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non-public high school coaches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allowed to have contact with 7-8 grade students for athletic purposes? (Select all that apply; HINT: 2 correct responses).</a:t>
            </a:r>
          </a:p>
          <a:p>
            <a:pPr marL="342900" marR="0" lvl="0" indent="-3429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Non-public high school coaches can have contact with any 7-8 grade student currently enrolled in a non-public school of the same type if the </a:t>
            </a:r>
            <a:r>
              <a:rPr lang="en-US" sz="2400"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boundaries of that non-public school system are clearly defined and on file with the OHSAA</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the contact is restricted to students enrolled within that defined boundary.</a:t>
            </a:r>
          </a:p>
          <a:p>
            <a:pPr marL="342900" marR="0" lvl="0" indent="-3429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Non-public high school coaches can have contact with any 7-8 grade student currently enrolled </a:t>
            </a:r>
            <a:r>
              <a:rPr lang="en-US" sz="2400"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in any non-public school of the same type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Non-public high school coaches can have contact with any 7-8 grade student currently enrolled </a:t>
            </a:r>
            <a:r>
              <a:rPr lang="en-US" sz="2400"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in any non-public school (not necessarily of the same type).</a:t>
            </a:r>
          </a:p>
          <a:p>
            <a:pPr marL="342900" marR="0" lvl="0" indent="-342900">
              <a:lnSpc>
                <a:spcPct val="107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Non-public school coaches can have contact with 7-8 grade students if the non-public school is K-12 and </a:t>
            </a:r>
            <a:r>
              <a:rPr lang="en-US" sz="2400" dirty="0">
                <a:effectLst/>
                <a:highlight>
                  <a:srgbClr val="007229"/>
                </a:highlight>
                <a:latin typeface="Calibri" panose="020F0502020204030204" pitchFamily="34" charset="0"/>
                <a:ea typeface="Calibri" panose="020F0502020204030204" pitchFamily="34" charset="0"/>
                <a:cs typeface="Times New Roman" panose="02020603050405020304" pitchFamily="18" charset="0"/>
              </a:rPr>
              <a:t>the 7-8 grade building is located in the same building as the high school</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the 7-8 grade students would be assigned to the high school where the coach or school employee works.</a:t>
            </a:r>
          </a:p>
        </p:txBody>
      </p:sp>
      <p:sp>
        <p:nvSpPr>
          <p:cNvPr id="9" name="Arrow: Left 8">
            <a:extLst>
              <a:ext uri="{FF2B5EF4-FFF2-40B4-BE49-F238E27FC236}">
                <a16:creationId xmlns:a16="http://schemas.microsoft.com/office/drawing/2014/main" id="{8E95873A-153E-4DD9-A706-19B893B795ED}"/>
              </a:ext>
            </a:extLst>
          </p:cNvPr>
          <p:cNvSpPr/>
          <p:nvPr/>
        </p:nvSpPr>
        <p:spPr>
          <a:xfrm>
            <a:off x="11411463" y="4285076"/>
            <a:ext cx="678966" cy="658882"/>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E7A441BE-8F61-4323-95AE-02B2820383A5}"/>
              </a:ext>
            </a:extLst>
          </p:cNvPr>
          <p:cNvSpPr/>
          <p:nvPr/>
        </p:nvSpPr>
        <p:spPr>
          <a:xfrm>
            <a:off x="11411464" y="1100125"/>
            <a:ext cx="678965" cy="658881"/>
          </a:xfrm>
          <a:prstGeom prst="leftArrow">
            <a:avLst/>
          </a:prstGeom>
          <a:solidFill>
            <a:srgbClr val="007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A40341-570D-45FF-A544-30D929D914C0}"/>
              </a:ext>
            </a:extLst>
          </p:cNvPr>
          <p:cNvSpPr txBox="1"/>
          <p:nvPr/>
        </p:nvSpPr>
        <p:spPr>
          <a:xfrm>
            <a:off x="407776" y="6213621"/>
            <a:ext cx="6592328" cy="470000"/>
          </a:xfrm>
          <a:prstGeom prst="rect">
            <a:avLst/>
          </a:prstGeom>
          <a:noFill/>
        </p:spPr>
        <p:txBody>
          <a:bodyPr wrap="square">
            <a:spAutoFit/>
          </a:bodyPr>
          <a:lstStyle/>
          <a:p>
            <a:pPr marL="68580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Answer: The answers are A and D.</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590897C5-C4EA-584C-7A6E-C48DA1E56716}"/>
              </a:ext>
            </a:extLst>
          </p:cNvPr>
          <p:cNvSpPr/>
          <p:nvPr/>
        </p:nvSpPr>
        <p:spPr>
          <a:xfrm>
            <a:off x="255232" y="1256044"/>
            <a:ext cx="11059212" cy="15675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D174B-3DED-D9BE-41D9-FF67D0209A3C}"/>
              </a:ext>
            </a:extLst>
          </p:cNvPr>
          <p:cNvSpPr/>
          <p:nvPr/>
        </p:nvSpPr>
        <p:spPr>
          <a:xfrm>
            <a:off x="255231" y="4363257"/>
            <a:ext cx="11059212" cy="15675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555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2" grpId="0" animBg="1"/>
      <p:bldP spid="7" grpId="0" animBg="1"/>
    </p:bldLst>
  </p:timing>
</p:sld>
</file>

<file path=ppt/theme/theme1.xml><?xml version="1.0" encoding="utf-8"?>
<a:theme xmlns:a="http://schemas.openxmlformats.org/drawingml/2006/main" name="Gallery">
  <a:themeElements>
    <a:clrScheme name="Custom 1">
      <a:dk1>
        <a:sysClr val="windowText" lastClr="000000"/>
      </a:dk1>
      <a:lt1>
        <a:sysClr val="window" lastClr="FFFFFF"/>
      </a:lt1>
      <a:dk2>
        <a:srgbClr val="454545"/>
      </a:dk2>
      <a:lt2>
        <a:srgbClr val="DFD9D5"/>
      </a:lt2>
      <a:accent1>
        <a:srgbClr val="389A6F"/>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2116</TotalTime>
  <Words>5078</Words>
  <Application>Microsoft Office PowerPoint</Application>
  <PresentationFormat>Widescreen</PresentationFormat>
  <Paragraphs>267</Paragraphs>
  <Slides>37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Rockwell</vt:lpstr>
      <vt:lpstr>Gallery</vt:lpstr>
      <vt:lpstr>OHSAA RECRUITING PRESENTATION,  BYLAW 4-9: 2022-23 School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Bylaw 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Bylaw 4-9-4</vt:lpstr>
      <vt:lpstr>PowerPoint Presentation</vt:lpstr>
      <vt:lpstr>PowerPoint Presentation</vt:lpstr>
      <vt:lpstr>PowerPoint Presentation</vt:lpstr>
      <vt:lpstr>PowerPoint Presentation</vt:lpstr>
      <vt:lpstr>PowerPoint Presentation</vt:lpstr>
      <vt:lpstr>PowerPoint Presentation</vt:lpstr>
      <vt:lpstr>Bylaw 4-9-4 #7</vt:lpstr>
      <vt:lpstr>Bylaw 4-9-4 #7 Exception</vt:lpstr>
      <vt:lpstr>PowerPoint Presentation</vt:lpstr>
      <vt:lpstr>PowerPoint Presentation</vt:lpstr>
      <vt:lpstr>PowerPoint Presentation</vt:lpstr>
      <vt:lpstr>PowerPoint Presentation</vt:lpstr>
      <vt:lpstr>Bylaw 4-9-7, Penalties</vt:lpstr>
      <vt:lpstr>SOME parting thoughts:</vt:lpstr>
      <vt:lpstr>OHSAA Compliance Department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OHSAA Recruiting Presentation</dc:title>
  <dc:creator>Kristin Ronai</dc:creator>
  <cp:lastModifiedBy>Kristin Ronai</cp:lastModifiedBy>
  <cp:revision>215</cp:revision>
  <dcterms:created xsi:type="dcterms:W3CDTF">2019-03-30T01:24:30Z</dcterms:created>
  <dcterms:modified xsi:type="dcterms:W3CDTF">2022-07-20T06:39:01Z</dcterms:modified>
</cp:coreProperties>
</file>