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23"/>
  </p:notesMasterIdLst>
  <p:sldIdLst>
    <p:sldId id="256" r:id="rId2"/>
    <p:sldId id="262" r:id="rId3"/>
    <p:sldId id="263" r:id="rId4"/>
    <p:sldId id="275" r:id="rId5"/>
    <p:sldId id="276" r:id="rId6"/>
    <p:sldId id="273" r:id="rId7"/>
    <p:sldId id="272" r:id="rId8"/>
    <p:sldId id="260" r:id="rId9"/>
    <p:sldId id="261" r:id="rId10"/>
    <p:sldId id="257" r:id="rId11"/>
    <p:sldId id="274" r:id="rId12"/>
    <p:sldId id="270" r:id="rId13"/>
    <p:sldId id="265" r:id="rId14"/>
    <p:sldId id="269" r:id="rId15"/>
    <p:sldId id="259" r:id="rId16"/>
    <p:sldId id="266" r:id="rId17"/>
    <p:sldId id="267" r:id="rId18"/>
    <p:sldId id="271" r:id="rId19"/>
    <p:sldId id="258" r:id="rId20"/>
    <p:sldId id="268"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p:restoredTop sz="91567"/>
  </p:normalViewPr>
  <p:slideViewPr>
    <p:cSldViewPr snapToGrid="0">
      <p:cViewPr varScale="1">
        <p:scale>
          <a:sx n="99" d="100"/>
          <a:sy n="99" d="100"/>
        </p:scale>
        <p:origin x="184" y="528"/>
      </p:cViewPr>
      <p:guideLst/>
    </p:cSldViewPr>
  </p:slideViewPr>
  <p:notesTextViewPr>
    <p:cViewPr>
      <p:scale>
        <a:sx n="1" d="1"/>
        <a:sy n="1" d="1"/>
      </p:scale>
      <p:origin x="0" y="0"/>
    </p:cViewPr>
  </p:notesTextViewPr>
  <p:sorterViewPr>
    <p:cViewPr>
      <p:scale>
        <a:sx n="133" d="100"/>
        <a:sy n="1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FD3A9-4EDB-5942-A305-66293FF6A798}" type="datetimeFigureOut">
              <a:rPr lang="en-US" smtClean="0"/>
              <a:t>3/31/26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01C2C-F657-9842-9764-E0D16B3D322D}" type="slidenum">
              <a:rPr lang="en-US" smtClean="0"/>
              <a:t>‹#›</a:t>
            </a:fld>
            <a:endParaRPr lang="en-US"/>
          </a:p>
        </p:txBody>
      </p:sp>
    </p:spTree>
    <p:extLst>
      <p:ext uri="{BB962C8B-B14F-4D97-AF65-F5344CB8AC3E}">
        <p14:creationId xmlns:p14="http://schemas.microsoft.com/office/powerpoint/2010/main" val="39166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APs</a:t>
            </a:r>
          </a:p>
        </p:txBody>
      </p:sp>
      <p:sp>
        <p:nvSpPr>
          <p:cNvPr id="4" name="Slide Number Placeholder 3"/>
          <p:cNvSpPr>
            <a:spLocks noGrp="1"/>
          </p:cNvSpPr>
          <p:nvPr>
            <p:ph type="sldNum" sz="quarter" idx="5"/>
          </p:nvPr>
        </p:nvSpPr>
        <p:spPr/>
        <p:txBody>
          <a:bodyPr/>
          <a:lstStyle/>
          <a:p>
            <a:fld id="{FFD01C2C-F657-9842-9764-E0D16B3D322D}" type="slidenum">
              <a:rPr lang="en-US" smtClean="0"/>
              <a:t>13</a:t>
            </a:fld>
            <a:endParaRPr lang="en-US"/>
          </a:p>
        </p:txBody>
      </p:sp>
    </p:spTree>
    <p:extLst>
      <p:ext uri="{BB962C8B-B14F-4D97-AF65-F5344CB8AC3E}">
        <p14:creationId xmlns:p14="http://schemas.microsoft.com/office/powerpoint/2010/main" val="159160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back to center.  No whistle needed.  No stop clock.</a:t>
            </a:r>
          </a:p>
        </p:txBody>
      </p:sp>
      <p:sp>
        <p:nvSpPr>
          <p:cNvPr id="4" name="Slide Number Placeholder 3"/>
          <p:cNvSpPr>
            <a:spLocks noGrp="1"/>
          </p:cNvSpPr>
          <p:nvPr>
            <p:ph type="sldNum" sz="quarter" idx="5"/>
          </p:nvPr>
        </p:nvSpPr>
        <p:spPr/>
        <p:txBody>
          <a:bodyPr/>
          <a:lstStyle/>
          <a:p>
            <a:fld id="{FFD01C2C-F657-9842-9764-E0D16B3D322D}" type="slidenum">
              <a:rPr lang="en-US" smtClean="0"/>
              <a:t>14</a:t>
            </a:fld>
            <a:endParaRPr lang="en-US"/>
          </a:p>
        </p:txBody>
      </p:sp>
    </p:spTree>
    <p:extLst>
      <p:ext uri="{BB962C8B-B14F-4D97-AF65-F5344CB8AC3E}">
        <p14:creationId xmlns:p14="http://schemas.microsoft.com/office/powerpoint/2010/main" val="287947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Aps and no awarding of the ball.   Don’t forget the TO.</a:t>
            </a:r>
          </a:p>
        </p:txBody>
      </p:sp>
      <p:sp>
        <p:nvSpPr>
          <p:cNvPr id="4" name="Slide Number Placeholder 3"/>
          <p:cNvSpPr>
            <a:spLocks noGrp="1"/>
          </p:cNvSpPr>
          <p:nvPr>
            <p:ph type="sldNum" sz="quarter" idx="5"/>
          </p:nvPr>
        </p:nvSpPr>
        <p:spPr/>
        <p:txBody>
          <a:bodyPr/>
          <a:lstStyle/>
          <a:p>
            <a:fld id="{FFD01C2C-F657-9842-9764-E0D16B3D322D}" type="slidenum">
              <a:rPr lang="en-US" smtClean="0"/>
              <a:t>15</a:t>
            </a:fld>
            <a:endParaRPr lang="en-US"/>
          </a:p>
        </p:txBody>
      </p:sp>
    </p:spTree>
    <p:extLst>
      <p:ext uri="{BB962C8B-B14F-4D97-AF65-F5344CB8AC3E}">
        <p14:creationId xmlns:p14="http://schemas.microsoft.com/office/powerpoint/2010/main" val="13382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is ok</a:t>
            </a:r>
          </a:p>
        </p:txBody>
      </p:sp>
      <p:sp>
        <p:nvSpPr>
          <p:cNvPr id="4" name="Slide Number Placeholder 3"/>
          <p:cNvSpPr>
            <a:spLocks noGrp="1"/>
          </p:cNvSpPr>
          <p:nvPr>
            <p:ph type="sldNum" sz="quarter" idx="5"/>
          </p:nvPr>
        </p:nvSpPr>
        <p:spPr/>
        <p:txBody>
          <a:bodyPr/>
          <a:lstStyle/>
          <a:p>
            <a:fld id="{FFD01C2C-F657-9842-9764-E0D16B3D322D}" type="slidenum">
              <a:rPr lang="en-US" smtClean="0"/>
              <a:t>16</a:t>
            </a:fld>
            <a:endParaRPr lang="en-US"/>
          </a:p>
        </p:txBody>
      </p:sp>
    </p:spTree>
    <p:extLst>
      <p:ext uri="{BB962C8B-B14F-4D97-AF65-F5344CB8AC3E}">
        <p14:creationId xmlns:p14="http://schemas.microsoft.com/office/powerpoint/2010/main" val="64963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8m.  GK does not clear.  Away – not behind</a:t>
            </a:r>
          </a:p>
        </p:txBody>
      </p:sp>
      <p:sp>
        <p:nvSpPr>
          <p:cNvPr id="4" name="Slide Number Placeholder 3"/>
          <p:cNvSpPr>
            <a:spLocks noGrp="1"/>
          </p:cNvSpPr>
          <p:nvPr>
            <p:ph type="sldNum" sz="quarter" idx="5"/>
          </p:nvPr>
        </p:nvSpPr>
        <p:spPr/>
        <p:txBody>
          <a:bodyPr/>
          <a:lstStyle/>
          <a:p>
            <a:fld id="{FFD01C2C-F657-9842-9764-E0D16B3D322D}" type="slidenum">
              <a:rPr lang="en-US" smtClean="0"/>
              <a:t>17</a:t>
            </a:fld>
            <a:endParaRPr lang="en-US"/>
          </a:p>
        </p:txBody>
      </p:sp>
    </p:spTree>
    <p:extLst>
      <p:ext uri="{BB962C8B-B14F-4D97-AF65-F5344CB8AC3E}">
        <p14:creationId xmlns:p14="http://schemas.microsoft.com/office/powerpoint/2010/main" val="85251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GK serves her penalty</a:t>
            </a:r>
          </a:p>
        </p:txBody>
      </p:sp>
      <p:sp>
        <p:nvSpPr>
          <p:cNvPr id="4" name="Slide Number Placeholder 3"/>
          <p:cNvSpPr>
            <a:spLocks noGrp="1"/>
          </p:cNvSpPr>
          <p:nvPr>
            <p:ph type="sldNum" sz="quarter" idx="5"/>
          </p:nvPr>
        </p:nvSpPr>
        <p:spPr/>
        <p:txBody>
          <a:bodyPr/>
          <a:lstStyle/>
          <a:p>
            <a:fld id="{FFD01C2C-F657-9842-9764-E0D16B3D322D}" type="slidenum">
              <a:rPr lang="en-US" smtClean="0"/>
              <a:t>21</a:t>
            </a:fld>
            <a:endParaRPr lang="en-US"/>
          </a:p>
        </p:txBody>
      </p:sp>
    </p:spTree>
    <p:extLst>
      <p:ext uri="{BB962C8B-B14F-4D97-AF65-F5344CB8AC3E}">
        <p14:creationId xmlns:p14="http://schemas.microsoft.com/office/powerpoint/2010/main" val="2673689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2715E6F4-B238-C442-B5CA-D4945AA447FD}" type="datetimeFigureOut">
              <a:rPr lang="en-US" smtClean="0"/>
              <a:t>3/31/26</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C212934-D588-B549-8EFE-6FA987C6B528}" type="slidenum">
              <a:rPr lang="en-US" smtClean="0"/>
              <a:t>‹#›</a:t>
            </a:fld>
            <a:endParaRPr lang="en-US"/>
          </a:p>
        </p:txBody>
      </p:sp>
    </p:spTree>
    <p:extLst>
      <p:ext uri="{BB962C8B-B14F-4D97-AF65-F5344CB8AC3E}">
        <p14:creationId xmlns:p14="http://schemas.microsoft.com/office/powerpoint/2010/main" val="194576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5E6F4-B238-C442-B5CA-D4945AA447FD}"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208174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715E6F4-B238-C442-B5CA-D4945AA447FD}"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56543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715E6F4-B238-C442-B5CA-D4945AA447FD}"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2976347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5E6F4-B238-C442-B5CA-D4945AA447FD}"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885417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15E6F4-B238-C442-B5CA-D4945AA447FD}" type="datetimeFigureOut">
              <a:rPr lang="en-US" smtClean="0"/>
              <a:t>3/31/26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3771300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15E6F4-B238-C442-B5CA-D4945AA447FD}" type="datetimeFigureOut">
              <a:rPr lang="en-US" smtClean="0"/>
              <a:t>3/31/26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273588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5E6F4-B238-C442-B5CA-D4945AA447FD}"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2513019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5E6F4-B238-C442-B5CA-D4945AA447FD}"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335918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5E6F4-B238-C442-B5CA-D4945AA447FD}" type="datetimeFigureOut">
              <a:rPr lang="en-US" smtClean="0"/>
              <a:t>3/31/26</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305357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5E6F4-B238-C442-B5CA-D4945AA447FD}" type="datetimeFigureOut">
              <a:rPr lang="en-US" smtClean="0"/>
              <a:t>3/31/26</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137670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15E6F4-B238-C442-B5CA-D4945AA447FD}"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403415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15E6F4-B238-C442-B5CA-D4945AA447FD}" type="datetimeFigureOut">
              <a:rPr lang="en-US" smtClean="0"/>
              <a:t>3/31/26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386559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15E6F4-B238-C442-B5CA-D4945AA447FD}" type="datetimeFigureOut">
              <a:rPr lang="en-US" smtClean="0"/>
              <a:t>3/31/26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85309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5E6F4-B238-C442-B5CA-D4945AA447FD}" type="datetimeFigureOut">
              <a:rPr lang="en-US" smtClean="0"/>
              <a:t>3/31/26</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407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5E6F4-B238-C442-B5CA-D4945AA447FD}"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14857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5E6F4-B238-C442-B5CA-D4945AA447FD}"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C212934-D588-B549-8EFE-6FA987C6B528}" type="slidenum">
              <a:rPr lang="en-US" smtClean="0"/>
              <a:t>‹#›</a:t>
            </a:fld>
            <a:endParaRPr lang="en-US"/>
          </a:p>
        </p:txBody>
      </p:sp>
    </p:spTree>
    <p:extLst>
      <p:ext uri="{BB962C8B-B14F-4D97-AF65-F5344CB8AC3E}">
        <p14:creationId xmlns:p14="http://schemas.microsoft.com/office/powerpoint/2010/main" val="98512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2715E6F4-B238-C442-B5CA-D4945AA447FD}" type="datetimeFigureOut">
              <a:rPr lang="en-US" smtClean="0"/>
              <a:t>3/31/26</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C212934-D588-B549-8EFE-6FA987C6B528}" type="slidenum">
              <a:rPr lang="en-US" smtClean="0"/>
              <a:t>‹#›</a:t>
            </a:fld>
            <a:endParaRPr lang="en-US"/>
          </a:p>
        </p:txBody>
      </p:sp>
    </p:spTree>
    <p:extLst>
      <p:ext uri="{BB962C8B-B14F-4D97-AF65-F5344CB8AC3E}">
        <p14:creationId xmlns:p14="http://schemas.microsoft.com/office/powerpoint/2010/main" val="15376132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5E8D-549A-AD9B-B724-823410DA3FA2}"/>
              </a:ext>
            </a:extLst>
          </p:cNvPr>
          <p:cNvSpPr>
            <a:spLocks noGrp="1"/>
          </p:cNvSpPr>
          <p:nvPr>
            <p:ph type="ctrTitle"/>
          </p:nvPr>
        </p:nvSpPr>
        <p:spPr/>
        <p:txBody>
          <a:bodyPr/>
          <a:lstStyle/>
          <a:p>
            <a:r>
              <a:rPr lang="en-US" dirty="0"/>
              <a:t>OHSAA Rule Clarifications and Interpretations</a:t>
            </a:r>
          </a:p>
        </p:txBody>
      </p:sp>
      <p:sp>
        <p:nvSpPr>
          <p:cNvPr id="3" name="Subtitle 2">
            <a:extLst>
              <a:ext uri="{FF2B5EF4-FFF2-40B4-BE49-F238E27FC236}">
                <a16:creationId xmlns:a16="http://schemas.microsoft.com/office/drawing/2014/main" id="{843760EE-B410-5742-23BF-32ECF4920B33}"/>
              </a:ext>
            </a:extLst>
          </p:cNvPr>
          <p:cNvSpPr>
            <a:spLocks noGrp="1"/>
          </p:cNvSpPr>
          <p:nvPr>
            <p:ph type="subTitle" idx="1"/>
          </p:nvPr>
        </p:nvSpPr>
        <p:spPr/>
        <p:txBody>
          <a:bodyPr/>
          <a:lstStyle/>
          <a:p>
            <a:r>
              <a:rPr lang="en-US" dirty="0"/>
              <a:t>March 15, 2026</a:t>
            </a:r>
          </a:p>
          <a:p>
            <a:endParaRPr lang="en-US" dirty="0"/>
          </a:p>
        </p:txBody>
      </p:sp>
    </p:spTree>
    <p:extLst>
      <p:ext uri="{BB962C8B-B14F-4D97-AF65-F5344CB8AC3E}">
        <p14:creationId xmlns:p14="http://schemas.microsoft.com/office/powerpoint/2010/main" val="121476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4415-92AF-BD45-9EBC-2615F1C69523}"/>
              </a:ext>
            </a:extLst>
          </p:cNvPr>
          <p:cNvSpPr>
            <a:spLocks noGrp="1"/>
          </p:cNvSpPr>
          <p:nvPr>
            <p:ph type="title"/>
          </p:nvPr>
        </p:nvSpPr>
        <p:spPr/>
        <p:txBody>
          <a:bodyPr/>
          <a:lstStyle/>
          <a:p>
            <a:r>
              <a:rPr lang="en-US" dirty="0"/>
              <a:t>Coach Misconduct</a:t>
            </a:r>
          </a:p>
        </p:txBody>
      </p:sp>
      <p:sp>
        <p:nvSpPr>
          <p:cNvPr id="3" name="Content Placeholder 2">
            <a:extLst>
              <a:ext uri="{FF2B5EF4-FFF2-40B4-BE49-F238E27FC236}">
                <a16:creationId xmlns:a16="http://schemas.microsoft.com/office/drawing/2014/main" id="{DB17DB34-6137-6593-D4CC-BDD106F150E7}"/>
              </a:ext>
            </a:extLst>
          </p:cNvPr>
          <p:cNvSpPr>
            <a:spLocks noGrp="1"/>
          </p:cNvSpPr>
          <p:nvPr>
            <p:ph idx="1"/>
          </p:nvPr>
        </p:nvSpPr>
        <p:spPr/>
        <p:txBody>
          <a:bodyPr/>
          <a:lstStyle/>
          <a:p>
            <a:pPr marL="0"/>
            <a:r>
              <a:rPr lang="en-US" sz="1800" kern="1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P. 71 12-3.  </a:t>
            </a:r>
            <a:endParaRPr lang="en-US"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a Red card is issued to the coach due to the behavior of bench personnel, the head coach and the offender shall be removed from the field...</a:t>
            </a:r>
          </a:p>
          <a:p>
            <a:pPr marL="0" marR="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kern="1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Two yellow cards do not substitute for a Red card.  </a:t>
            </a:r>
            <a:endParaRPr lang="en-US" dirty="0">
              <a:solidFill>
                <a:schemeClr val="accent5"/>
              </a:solidFill>
            </a:endParaRPr>
          </a:p>
        </p:txBody>
      </p:sp>
    </p:spTree>
    <p:extLst>
      <p:ext uri="{BB962C8B-B14F-4D97-AF65-F5344CB8AC3E}">
        <p14:creationId xmlns:p14="http://schemas.microsoft.com/office/powerpoint/2010/main" val="20899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C3EC4-0EA1-FCA0-39B3-638D1885F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69E7B-0597-916C-E49D-5F7FFD5EDC01}"/>
              </a:ext>
            </a:extLst>
          </p:cNvPr>
          <p:cNvSpPr>
            <a:spLocks noGrp="1"/>
          </p:cNvSpPr>
          <p:nvPr>
            <p:ph type="ctrTitle"/>
          </p:nvPr>
        </p:nvSpPr>
        <p:spPr/>
        <p:txBody>
          <a:bodyPr/>
          <a:lstStyle/>
          <a:p>
            <a:r>
              <a:rPr lang="en-US" dirty="0"/>
              <a:t>Test Questions Clarification</a:t>
            </a:r>
          </a:p>
        </p:txBody>
      </p:sp>
      <p:sp>
        <p:nvSpPr>
          <p:cNvPr id="5" name="Subtitle 4">
            <a:extLst>
              <a:ext uri="{FF2B5EF4-FFF2-40B4-BE49-F238E27FC236}">
                <a16:creationId xmlns:a16="http://schemas.microsoft.com/office/drawing/2014/main" id="{EDF51D56-9DF7-8BF5-8C3E-A10D142DD03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6949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235A-C53A-ADDE-AF34-804357463A9A}"/>
              </a:ext>
            </a:extLst>
          </p:cNvPr>
          <p:cNvSpPr>
            <a:spLocks noGrp="1"/>
          </p:cNvSpPr>
          <p:nvPr>
            <p:ph type="title"/>
          </p:nvPr>
        </p:nvSpPr>
        <p:spPr/>
        <p:txBody>
          <a:bodyPr/>
          <a:lstStyle/>
          <a:p>
            <a:r>
              <a:rPr lang="en-US" dirty="0"/>
              <a:t>Offside</a:t>
            </a:r>
          </a:p>
        </p:txBody>
      </p:sp>
      <p:sp>
        <p:nvSpPr>
          <p:cNvPr id="3" name="Content Placeholder 2">
            <a:extLst>
              <a:ext uri="{FF2B5EF4-FFF2-40B4-BE49-F238E27FC236}">
                <a16:creationId xmlns:a16="http://schemas.microsoft.com/office/drawing/2014/main" id="{34B6B46E-2390-7CC2-C9E1-EF1EE35986F1}"/>
              </a:ext>
            </a:extLst>
          </p:cNvPr>
          <p:cNvSpPr>
            <a:spLocks noGrp="1"/>
          </p:cNvSpPr>
          <p:nvPr>
            <p:ph idx="1"/>
          </p:nvPr>
        </p:nvSpPr>
        <p:spPr/>
        <p:txBody>
          <a:bodyPr/>
          <a:lstStyle/>
          <a:p>
            <a:r>
              <a:rPr lang="en-US" sz="1800" kern="0" dirty="0">
                <a:solidFill>
                  <a:srgbClr val="323130"/>
                </a:solidFill>
                <a:effectLst/>
                <a:latin typeface="Segoe UI" panose="020B0502040204020203" pitchFamily="34" charset="0"/>
                <a:ea typeface="Times New Roman" panose="02020603050405020304" pitchFamily="18" charset="0"/>
              </a:rPr>
              <a:t>The Red team is offside in its defensive end of the field when the whistle is blown with eight minutes left in the second quarter. The ball is inside the 8-meter and the opposing team is not on a scoring play. How is play restarted? </a:t>
            </a:r>
            <a:r>
              <a:rPr lang="en-US" dirty="0">
                <a:effectLst/>
              </a:rPr>
              <a:t> </a:t>
            </a:r>
          </a:p>
          <a:p>
            <a:endParaRPr lang="en-US" dirty="0"/>
          </a:p>
          <a:p>
            <a:r>
              <a:rPr lang="en-US" dirty="0">
                <a:solidFill>
                  <a:schemeClr val="accent5"/>
                </a:solidFill>
                <a:effectLst/>
              </a:rPr>
              <a:t>Call time-out.  Place the player with the ball at the center of the 12m fan and direct the closest defender to go behind.  Clear the lane and whistle start.</a:t>
            </a:r>
          </a:p>
          <a:p>
            <a:endParaRPr lang="en-US" dirty="0"/>
          </a:p>
          <a:p>
            <a:endParaRPr lang="en-US" dirty="0"/>
          </a:p>
        </p:txBody>
      </p:sp>
    </p:spTree>
    <p:extLst>
      <p:ext uri="{BB962C8B-B14F-4D97-AF65-F5344CB8AC3E}">
        <p14:creationId xmlns:p14="http://schemas.microsoft.com/office/powerpoint/2010/main" val="28025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5BC25-978F-282A-3889-F1ED92FAE15E}"/>
              </a:ext>
            </a:extLst>
          </p:cNvPr>
          <p:cNvSpPr>
            <a:spLocks noGrp="1"/>
          </p:cNvSpPr>
          <p:nvPr>
            <p:ph type="title"/>
          </p:nvPr>
        </p:nvSpPr>
        <p:spPr/>
        <p:txBody>
          <a:bodyPr/>
          <a:lstStyle/>
          <a:p>
            <a:r>
              <a:rPr lang="en-US" dirty="0"/>
              <a:t>Draw</a:t>
            </a:r>
          </a:p>
        </p:txBody>
      </p:sp>
      <p:sp>
        <p:nvSpPr>
          <p:cNvPr id="3" name="Content Placeholder 2">
            <a:extLst>
              <a:ext uri="{FF2B5EF4-FFF2-40B4-BE49-F238E27FC236}">
                <a16:creationId xmlns:a16="http://schemas.microsoft.com/office/drawing/2014/main" id="{E0EB2837-4EA5-B8D0-433E-75A1FE6F7ED2}"/>
              </a:ext>
            </a:extLst>
          </p:cNvPr>
          <p:cNvSpPr>
            <a:spLocks noGrp="1"/>
          </p:cNvSpPr>
          <p:nvPr>
            <p:ph idx="1"/>
          </p:nvPr>
        </p:nvSpPr>
        <p:spPr/>
        <p:txBody>
          <a:bodyPr/>
          <a:lstStyle/>
          <a:p>
            <a:r>
              <a:rPr lang="en-US" sz="1800" kern="0" dirty="0">
                <a:solidFill>
                  <a:srgbClr val="323130"/>
                </a:solidFill>
                <a:effectLst/>
                <a:latin typeface="Segoe UI" panose="020B0502040204020203" pitchFamily="34" charset="0"/>
                <a:ea typeface="Times New Roman" panose="02020603050405020304" pitchFamily="18" charset="0"/>
              </a:rPr>
              <a:t>If both players draw illegally or it cannot be determined why the draw was illegal, the official will: </a:t>
            </a:r>
            <a:r>
              <a:rPr lang="en-US" dirty="0">
                <a:effectLst/>
              </a:rPr>
              <a:t> </a:t>
            </a:r>
          </a:p>
          <a:p>
            <a:endParaRPr lang="en-US" dirty="0"/>
          </a:p>
          <a:p>
            <a:r>
              <a:rPr lang="en-US" sz="1800" kern="0" dirty="0">
                <a:solidFill>
                  <a:schemeClr val="accent5"/>
                </a:solidFill>
                <a:effectLst/>
                <a:latin typeface="Times New Roman" panose="02020603050405020304" pitchFamily="18" charset="0"/>
                <a:ea typeface="Times New Roman" panose="02020603050405020304" pitchFamily="18" charset="0"/>
              </a:rPr>
              <a:t>Call a time-out and a re-draw will occur at the center line.</a:t>
            </a:r>
            <a:r>
              <a:rPr lang="en-US" dirty="0">
                <a:solidFill>
                  <a:schemeClr val="accent5"/>
                </a:solidFill>
                <a:effectLst/>
              </a:rPr>
              <a:t> </a:t>
            </a:r>
          </a:p>
          <a:p>
            <a:endParaRPr lang="en-US" dirty="0"/>
          </a:p>
        </p:txBody>
      </p:sp>
    </p:spTree>
    <p:extLst>
      <p:ext uri="{BB962C8B-B14F-4D97-AF65-F5344CB8AC3E}">
        <p14:creationId xmlns:p14="http://schemas.microsoft.com/office/powerpoint/2010/main" val="703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5765-4EEC-CB08-6445-05FD76679060}"/>
              </a:ext>
            </a:extLst>
          </p:cNvPr>
          <p:cNvSpPr>
            <a:spLocks noGrp="1"/>
          </p:cNvSpPr>
          <p:nvPr>
            <p:ph type="title"/>
          </p:nvPr>
        </p:nvSpPr>
        <p:spPr/>
        <p:txBody>
          <a:bodyPr/>
          <a:lstStyle/>
          <a:p>
            <a:r>
              <a:rPr lang="en-US" dirty="0"/>
              <a:t>Draw</a:t>
            </a:r>
          </a:p>
        </p:txBody>
      </p:sp>
      <p:sp>
        <p:nvSpPr>
          <p:cNvPr id="3" name="Content Placeholder 2">
            <a:extLst>
              <a:ext uri="{FF2B5EF4-FFF2-40B4-BE49-F238E27FC236}">
                <a16:creationId xmlns:a16="http://schemas.microsoft.com/office/drawing/2014/main" id="{B2AA0B46-DDCD-C956-C0C7-3774C0FA7629}"/>
              </a:ext>
            </a:extLst>
          </p:cNvPr>
          <p:cNvSpPr>
            <a:spLocks noGrp="1"/>
          </p:cNvSpPr>
          <p:nvPr>
            <p:ph idx="1"/>
          </p:nvPr>
        </p:nvSpPr>
        <p:spPr/>
        <p:txBody>
          <a:bodyPr/>
          <a:lstStyle/>
          <a:p>
            <a:r>
              <a:rPr lang="en-US" sz="1800" kern="0" dirty="0">
                <a:solidFill>
                  <a:srgbClr val="323130"/>
                </a:solidFill>
                <a:effectLst/>
                <a:latin typeface="Segoe UI" panose="020B0502040204020203" pitchFamily="34" charset="0"/>
                <a:ea typeface="Times New Roman" panose="02020603050405020304" pitchFamily="18" charset="0"/>
              </a:rPr>
              <a:t>During the draw, Blue No. 16 does not draw up when the whistle is blown and the ball shoots out and lands 2 yards from the restraining line. The official immediately blows the whistle and shows direction for White team possession. How is play restarted? </a:t>
            </a:r>
            <a:r>
              <a:rPr lang="en-US" dirty="0">
                <a:effectLst/>
              </a:rPr>
              <a:t> </a:t>
            </a:r>
          </a:p>
          <a:p>
            <a:endParaRPr lang="en-US" dirty="0"/>
          </a:p>
          <a:p>
            <a:r>
              <a:rPr lang="en-US" sz="1800" kern="0" dirty="0">
                <a:solidFill>
                  <a:schemeClr val="accent5"/>
                </a:solidFill>
                <a:effectLst/>
                <a:latin typeface="Times New Roman" panose="02020603050405020304" pitchFamily="18" charset="0"/>
                <a:ea typeface="Times New Roman" panose="02020603050405020304" pitchFamily="18" charset="0"/>
              </a:rPr>
              <a:t>Allow </a:t>
            </a:r>
            <a:r>
              <a:rPr lang="en-US" sz="1800" b="1" u="sng" kern="0" dirty="0">
                <a:solidFill>
                  <a:schemeClr val="accent5"/>
                </a:solidFill>
                <a:effectLst/>
                <a:latin typeface="Times New Roman" panose="02020603050405020304" pitchFamily="18" charset="0"/>
                <a:ea typeface="Times New Roman" panose="02020603050405020304" pitchFamily="18" charset="0"/>
              </a:rPr>
              <a:t>any player </a:t>
            </a:r>
            <a:r>
              <a:rPr lang="en-US" sz="1800" kern="0" dirty="0">
                <a:solidFill>
                  <a:schemeClr val="accent5"/>
                </a:solidFill>
                <a:effectLst/>
                <a:latin typeface="Times New Roman" panose="02020603050405020304" pitchFamily="18" charset="0"/>
                <a:ea typeface="Times New Roman" panose="02020603050405020304" pitchFamily="18" charset="0"/>
              </a:rPr>
              <a:t>from the White team to self-start play from the </a:t>
            </a:r>
            <a:r>
              <a:rPr lang="en-US" sz="1800" b="1" u="sng" kern="0" dirty="0">
                <a:solidFill>
                  <a:schemeClr val="accent5"/>
                </a:solidFill>
                <a:effectLst/>
                <a:latin typeface="Times New Roman" panose="02020603050405020304" pitchFamily="18" charset="0"/>
                <a:ea typeface="Times New Roman" panose="02020603050405020304" pitchFamily="18" charset="0"/>
              </a:rPr>
              <a:t>spot of the ball</a:t>
            </a:r>
            <a:r>
              <a:rPr lang="en-US" sz="1800" kern="0" dirty="0">
                <a:solidFill>
                  <a:schemeClr val="accent5"/>
                </a:solidFill>
                <a:effectLst/>
                <a:latin typeface="Times New Roman" panose="02020603050405020304" pitchFamily="18" charset="0"/>
                <a:ea typeface="Times New Roman" panose="02020603050405020304" pitchFamily="18" charset="0"/>
              </a:rPr>
              <a:t>.</a:t>
            </a:r>
            <a:r>
              <a:rPr lang="en-US" dirty="0">
                <a:solidFill>
                  <a:schemeClr val="accent5"/>
                </a:solidFill>
                <a:effectLst/>
              </a:rPr>
              <a:t> </a:t>
            </a:r>
          </a:p>
          <a:p>
            <a:endParaRPr lang="en-US" dirty="0"/>
          </a:p>
        </p:txBody>
      </p:sp>
    </p:spTree>
    <p:extLst>
      <p:ext uri="{BB962C8B-B14F-4D97-AF65-F5344CB8AC3E}">
        <p14:creationId xmlns:p14="http://schemas.microsoft.com/office/powerpoint/2010/main" val="40003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0197-9CBD-C646-7F2E-0DA13D9814B9}"/>
              </a:ext>
            </a:extLst>
          </p:cNvPr>
          <p:cNvSpPr>
            <a:spLocks noGrp="1"/>
          </p:cNvSpPr>
          <p:nvPr>
            <p:ph type="title"/>
          </p:nvPr>
        </p:nvSpPr>
        <p:spPr/>
        <p:txBody>
          <a:bodyPr/>
          <a:lstStyle/>
          <a:p>
            <a:r>
              <a:rPr lang="en-US" dirty="0"/>
              <a:t>Draw</a:t>
            </a:r>
          </a:p>
        </p:txBody>
      </p:sp>
      <p:sp>
        <p:nvSpPr>
          <p:cNvPr id="3" name="Content Placeholder 2">
            <a:extLst>
              <a:ext uri="{FF2B5EF4-FFF2-40B4-BE49-F238E27FC236}">
                <a16:creationId xmlns:a16="http://schemas.microsoft.com/office/drawing/2014/main" id="{6C0743D5-3838-860D-CDD7-98379595FFEB}"/>
              </a:ext>
            </a:extLst>
          </p:cNvPr>
          <p:cNvSpPr>
            <a:spLocks noGrp="1"/>
          </p:cNvSpPr>
          <p:nvPr>
            <p:ph idx="1"/>
          </p:nvPr>
        </p:nvSpPr>
        <p:spPr>
          <a:xfrm>
            <a:off x="1154954" y="2603500"/>
            <a:ext cx="9314263" cy="3416300"/>
          </a:xfrm>
        </p:spPr>
        <p:txBody>
          <a:bodyPr/>
          <a:lstStyle/>
          <a:p>
            <a:pPr marL="0" marR="0" latinLnBrk="1"/>
            <a:r>
              <a:rPr lang="en-US" sz="1800" kern="0" dirty="0">
                <a:solidFill>
                  <a:srgbClr val="323130"/>
                </a:solidFill>
                <a:effectLst/>
                <a:latin typeface="Segoe UI" panose="020B0502040204020203" pitchFamily="34" charset="0"/>
                <a:ea typeface="Times New Roman" panose="02020603050405020304" pitchFamily="18" charset="0"/>
                <a:cs typeface="Times New Roman" panose="02020603050405020304" pitchFamily="18" charset="0"/>
              </a:rPr>
              <a:t>If the ball goes directly out of bounds from a legal draw without anyone touching it. </a:t>
            </a:r>
          </a:p>
          <a:p>
            <a:pPr marL="0" marR="0" indent="0" latinLnBrk="1">
              <a:buNone/>
            </a:pPr>
            <a:r>
              <a:rPr lang="en-US" sz="1800" kern="0" dirty="0">
                <a:solidFill>
                  <a:srgbClr val="323130"/>
                </a:solidFill>
                <a:effectLst/>
                <a:latin typeface="Segoe UI" panose="020B0502040204020203" pitchFamily="34" charset="0"/>
                <a:ea typeface="Times New Roman" panose="02020603050405020304" pitchFamily="18" charset="0"/>
              </a:rPr>
              <a:t>How is play restarted? </a:t>
            </a:r>
            <a:r>
              <a:rPr lang="en-US" dirty="0">
                <a:effectLst/>
              </a:rPr>
              <a:t> </a:t>
            </a:r>
          </a:p>
          <a:p>
            <a:endParaRPr lang="en-US" dirty="0"/>
          </a:p>
          <a:p>
            <a:r>
              <a:rPr lang="en-US" sz="1800" kern="0" dirty="0">
                <a:solidFill>
                  <a:schemeClr val="accent5"/>
                </a:solidFill>
                <a:effectLst/>
                <a:latin typeface="Times New Roman" panose="02020603050405020304" pitchFamily="18" charset="0"/>
                <a:ea typeface="Times New Roman" panose="02020603050405020304" pitchFamily="18" charset="0"/>
              </a:rPr>
              <a:t>Call timeout and bring the ball back to the center and administer a redraw.</a:t>
            </a:r>
            <a:r>
              <a:rPr lang="en-US" dirty="0">
                <a:solidFill>
                  <a:schemeClr val="accent5"/>
                </a:solidFill>
                <a:effectLst/>
              </a:rPr>
              <a:t> </a:t>
            </a:r>
            <a:endParaRPr lang="en-US" dirty="0">
              <a:solidFill>
                <a:schemeClr val="accent5"/>
              </a:solidFill>
            </a:endParaRPr>
          </a:p>
        </p:txBody>
      </p:sp>
    </p:spTree>
    <p:extLst>
      <p:ext uri="{BB962C8B-B14F-4D97-AF65-F5344CB8AC3E}">
        <p14:creationId xmlns:p14="http://schemas.microsoft.com/office/powerpoint/2010/main" val="178881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E4C-D32C-574A-BE42-EDDAE9871B9B}"/>
              </a:ext>
            </a:extLst>
          </p:cNvPr>
          <p:cNvSpPr>
            <a:spLocks noGrp="1"/>
          </p:cNvSpPr>
          <p:nvPr>
            <p:ph type="title"/>
          </p:nvPr>
        </p:nvSpPr>
        <p:spPr/>
        <p:txBody>
          <a:bodyPr/>
          <a:lstStyle/>
          <a:p>
            <a:r>
              <a:rPr lang="en-US" dirty="0"/>
              <a:t>Eye Shade</a:t>
            </a:r>
          </a:p>
        </p:txBody>
      </p:sp>
      <p:sp>
        <p:nvSpPr>
          <p:cNvPr id="3" name="Content Placeholder 2">
            <a:extLst>
              <a:ext uri="{FF2B5EF4-FFF2-40B4-BE49-F238E27FC236}">
                <a16:creationId xmlns:a16="http://schemas.microsoft.com/office/drawing/2014/main" id="{552CD68A-8207-7DC0-C26C-B72EE8989DB4}"/>
              </a:ext>
            </a:extLst>
          </p:cNvPr>
          <p:cNvSpPr>
            <a:spLocks noGrp="1"/>
          </p:cNvSpPr>
          <p:nvPr>
            <p:ph idx="1"/>
          </p:nvPr>
        </p:nvSpPr>
        <p:spPr/>
        <p:txBody>
          <a:bodyPr/>
          <a:lstStyle/>
          <a:p>
            <a:r>
              <a:rPr lang="en-US" sz="1800" kern="0" dirty="0">
                <a:solidFill>
                  <a:srgbClr val="323130"/>
                </a:solidFill>
                <a:effectLst/>
                <a:latin typeface="Segoe UI" panose="020B0502040204020203" pitchFamily="34" charset="0"/>
                <a:ea typeface="Times New Roman" panose="02020603050405020304" pitchFamily="18" charset="0"/>
              </a:rPr>
              <a:t>A player is wearing red eye shade in one solid stroke horizontally across the top of their cheekbone. The official sees the eye shade just before the draw administration to start the game. What should the official do? </a:t>
            </a:r>
            <a:r>
              <a:rPr lang="en-US" dirty="0">
                <a:effectLst/>
              </a:rPr>
              <a:t> </a:t>
            </a:r>
          </a:p>
          <a:p>
            <a:endParaRPr lang="en-US" dirty="0"/>
          </a:p>
          <a:p>
            <a:r>
              <a:rPr lang="en-US" sz="1800" kern="0" dirty="0">
                <a:solidFill>
                  <a:schemeClr val="accent5"/>
                </a:solidFill>
                <a:effectLst/>
                <a:latin typeface="Times New Roman" panose="02020603050405020304" pitchFamily="18" charset="0"/>
                <a:ea typeface="Times New Roman" panose="02020603050405020304" pitchFamily="18" charset="0"/>
              </a:rPr>
              <a:t>Proceed with draw administration to start the game as the eye shade is worn properly on the cheekbone.</a:t>
            </a:r>
            <a:r>
              <a:rPr lang="en-US" dirty="0">
                <a:solidFill>
                  <a:schemeClr val="accent5"/>
                </a:solidFill>
                <a:effectLst/>
              </a:rPr>
              <a:t> </a:t>
            </a:r>
            <a:endParaRPr lang="en-US" dirty="0">
              <a:solidFill>
                <a:schemeClr val="accent5"/>
              </a:solidFill>
            </a:endParaRPr>
          </a:p>
        </p:txBody>
      </p:sp>
    </p:spTree>
    <p:extLst>
      <p:ext uri="{BB962C8B-B14F-4D97-AF65-F5344CB8AC3E}">
        <p14:creationId xmlns:p14="http://schemas.microsoft.com/office/powerpoint/2010/main" val="19627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0F9A-4F89-D404-DD1F-3388F72B2C95}"/>
              </a:ext>
            </a:extLst>
          </p:cNvPr>
          <p:cNvSpPr>
            <a:spLocks noGrp="1"/>
          </p:cNvSpPr>
          <p:nvPr>
            <p:ph type="title"/>
          </p:nvPr>
        </p:nvSpPr>
        <p:spPr/>
        <p:txBody>
          <a:bodyPr/>
          <a:lstStyle/>
          <a:p>
            <a:r>
              <a:rPr lang="en-US" dirty="0"/>
              <a:t>Goal Circle Violation</a:t>
            </a:r>
          </a:p>
        </p:txBody>
      </p:sp>
      <p:sp>
        <p:nvSpPr>
          <p:cNvPr id="3" name="Content Placeholder 2">
            <a:extLst>
              <a:ext uri="{FF2B5EF4-FFF2-40B4-BE49-F238E27FC236}">
                <a16:creationId xmlns:a16="http://schemas.microsoft.com/office/drawing/2014/main" id="{A557DB24-7566-94F6-86F4-84741D1A9080}"/>
              </a:ext>
            </a:extLst>
          </p:cNvPr>
          <p:cNvSpPr>
            <a:spLocks noGrp="1"/>
          </p:cNvSpPr>
          <p:nvPr>
            <p:ph idx="1"/>
          </p:nvPr>
        </p:nvSpPr>
        <p:spPr/>
        <p:txBody>
          <a:bodyPr/>
          <a:lstStyle/>
          <a:p>
            <a:r>
              <a:rPr lang="en-US" sz="1800" kern="0" dirty="0">
                <a:solidFill>
                  <a:srgbClr val="323130"/>
                </a:solidFill>
                <a:effectLst/>
                <a:latin typeface="Segoe UI" panose="020B0502040204020203" pitchFamily="34" charset="0"/>
                <a:ea typeface="Times New Roman" panose="02020603050405020304" pitchFamily="18" charset="0"/>
                <a:cs typeface="Times New Roman" panose="02020603050405020304" pitchFamily="18" charset="0"/>
              </a:rPr>
              <a:t>The Red team goalkeeper sets the ball on the ground and does not exit the goal circle when Red No. 4 runs in to play the ball. What is the set up? </a:t>
            </a:r>
          </a:p>
          <a:p>
            <a:pPr marL="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0" dirty="0">
                <a:solidFill>
                  <a:schemeClr val="accent5"/>
                </a:solidFill>
                <a:effectLst/>
                <a:latin typeface="Times New Roman" panose="02020603050405020304" pitchFamily="18" charset="0"/>
                <a:ea typeface="Times New Roman" panose="02020603050405020304" pitchFamily="18" charset="0"/>
              </a:rPr>
              <a:t>Give the ball to the nearest opponent on the closest dot, Red No. 4 moves 4 meters </a:t>
            </a:r>
            <a:r>
              <a:rPr lang="en-US" sz="1800" b="1" u="sng" kern="0" dirty="0">
                <a:solidFill>
                  <a:schemeClr val="accent5"/>
                </a:solidFill>
                <a:effectLst/>
                <a:latin typeface="Times New Roman" panose="02020603050405020304" pitchFamily="18" charset="0"/>
                <a:ea typeface="Times New Roman" panose="02020603050405020304" pitchFamily="18" charset="0"/>
              </a:rPr>
              <a:t>away.</a:t>
            </a:r>
            <a:r>
              <a:rPr lang="en-US" dirty="0">
                <a:solidFill>
                  <a:schemeClr val="accent5"/>
                </a:solidFill>
                <a:effectLst/>
              </a:rPr>
              <a:t> </a:t>
            </a:r>
            <a:endParaRPr lang="en-US" dirty="0">
              <a:solidFill>
                <a:schemeClr val="accent5"/>
              </a:solidFill>
            </a:endParaRPr>
          </a:p>
        </p:txBody>
      </p:sp>
    </p:spTree>
    <p:extLst>
      <p:ext uri="{BB962C8B-B14F-4D97-AF65-F5344CB8AC3E}">
        <p14:creationId xmlns:p14="http://schemas.microsoft.com/office/powerpoint/2010/main" val="39114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DB8D-0A4B-4212-D157-7F674B764EB2}"/>
              </a:ext>
            </a:extLst>
          </p:cNvPr>
          <p:cNvSpPr>
            <a:spLocks noGrp="1"/>
          </p:cNvSpPr>
          <p:nvPr>
            <p:ph type="title"/>
          </p:nvPr>
        </p:nvSpPr>
        <p:spPr/>
        <p:txBody>
          <a:bodyPr/>
          <a:lstStyle/>
          <a:p>
            <a:r>
              <a:rPr lang="en-US" dirty="0"/>
              <a:t>Timing</a:t>
            </a:r>
          </a:p>
        </p:txBody>
      </p:sp>
      <p:sp>
        <p:nvSpPr>
          <p:cNvPr id="3" name="Content Placeholder 2">
            <a:extLst>
              <a:ext uri="{FF2B5EF4-FFF2-40B4-BE49-F238E27FC236}">
                <a16:creationId xmlns:a16="http://schemas.microsoft.com/office/drawing/2014/main" id="{3776E94B-18F1-D5E2-8FFA-B844434EFD57}"/>
              </a:ext>
            </a:extLst>
          </p:cNvPr>
          <p:cNvSpPr>
            <a:spLocks noGrp="1"/>
          </p:cNvSpPr>
          <p:nvPr>
            <p:ph idx="1"/>
          </p:nvPr>
        </p:nvSpPr>
        <p:spPr/>
        <p:txBody>
          <a:bodyPr/>
          <a:lstStyle/>
          <a:p>
            <a:r>
              <a:rPr lang="en-US" sz="1800" kern="0" dirty="0">
                <a:solidFill>
                  <a:srgbClr val="323130"/>
                </a:solidFill>
                <a:effectLst/>
                <a:latin typeface="Segoe UI" panose="020B0502040204020203" pitchFamily="34" charset="0"/>
                <a:ea typeface="Times New Roman" panose="02020603050405020304" pitchFamily="18" charset="0"/>
              </a:rPr>
              <a:t>The score is 14-2 and there is under a minute left in the fourth quarter. The official has their flag raised on the scoring play for a defensive major foul. When the whistle is blown and the players are clearing for an 8-meter free position, time expires on the game clock to end the game. What should the officials do? </a:t>
            </a:r>
            <a:r>
              <a:rPr lang="en-US" dirty="0">
                <a:effectLst/>
              </a:rPr>
              <a:t> </a:t>
            </a:r>
          </a:p>
          <a:p>
            <a:endParaRPr lang="en-US" dirty="0"/>
          </a:p>
          <a:p>
            <a:r>
              <a:rPr lang="en-US" dirty="0">
                <a:solidFill>
                  <a:schemeClr val="accent5"/>
                </a:solidFill>
                <a:effectLst/>
              </a:rPr>
              <a:t>Instruct the players that the game has ended and no free position will be administered.</a:t>
            </a:r>
          </a:p>
          <a:p>
            <a:endParaRPr lang="en-US" dirty="0"/>
          </a:p>
          <a:p>
            <a:endParaRPr lang="en-US" dirty="0"/>
          </a:p>
        </p:txBody>
      </p:sp>
    </p:spTree>
    <p:extLst>
      <p:ext uri="{BB962C8B-B14F-4D97-AF65-F5344CB8AC3E}">
        <p14:creationId xmlns:p14="http://schemas.microsoft.com/office/powerpoint/2010/main" val="26815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FF5A-D002-3AC3-7FC1-8AE7A43B26AF}"/>
              </a:ext>
            </a:extLst>
          </p:cNvPr>
          <p:cNvSpPr>
            <a:spLocks noGrp="1"/>
          </p:cNvSpPr>
          <p:nvPr>
            <p:ph type="title"/>
          </p:nvPr>
        </p:nvSpPr>
        <p:spPr/>
        <p:txBody>
          <a:bodyPr/>
          <a:lstStyle/>
          <a:p>
            <a:r>
              <a:rPr lang="en-US" dirty="0"/>
              <a:t>Timing</a:t>
            </a:r>
          </a:p>
        </p:txBody>
      </p:sp>
      <p:sp>
        <p:nvSpPr>
          <p:cNvPr id="3" name="Content Placeholder 2">
            <a:extLst>
              <a:ext uri="{FF2B5EF4-FFF2-40B4-BE49-F238E27FC236}">
                <a16:creationId xmlns:a16="http://schemas.microsoft.com/office/drawing/2014/main" id="{F0DAC9C4-1830-2A99-0F16-3B3CA47FAEBD}"/>
              </a:ext>
            </a:extLst>
          </p:cNvPr>
          <p:cNvSpPr>
            <a:spLocks noGrp="1"/>
          </p:cNvSpPr>
          <p:nvPr>
            <p:ph idx="1"/>
          </p:nvPr>
        </p:nvSpPr>
        <p:spPr>
          <a:xfrm>
            <a:off x="1154954" y="2603500"/>
            <a:ext cx="9420281" cy="3416300"/>
          </a:xfrm>
        </p:spPr>
        <p:txBody>
          <a:bodyPr/>
          <a:lstStyle/>
          <a:p>
            <a:pPr marL="0" marR="0" latinLnBrk="1"/>
            <a:r>
              <a:rPr lang="en-US" sz="1800" kern="0" dirty="0">
                <a:solidFill>
                  <a:srgbClr val="323130"/>
                </a:solidFill>
                <a:effectLst/>
                <a:latin typeface="Segoe UI" panose="020B0502040204020203" pitchFamily="34" charset="0"/>
                <a:ea typeface="Times New Roman" panose="02020603050405020304" pitchFamily="18" charset="0"/>
                <a:cs typeface="Times New Roman" panose="02020603050405020304" pitchFamily="18" charset="0"/>
              </a:rPr>
              <a:t>The score is 12-1 with 5 minutes left in the fourth quarter. The clock shall be stopped for which of the following: </a:t>
            </a:r>
          </a:p>
          <a:p>
            <a:pPr marL="0" marR="0" latinLnBrk="1"/>
            <a:endParaRPr lang="en-US" kern="0" dirty="0">
              <a:solidFill>
                <a:srgbClr val="323130"/>
              </a:solidFill>
              <a:latin typeface="Segoe UI" panose="020B0502040204020203" pitchFamily="34" charset="0"/>
              <a:ea typeface="Calibri" panose="020F0502020204030204" pitchFamily="34" charset="0"/>
              <a:cs typeface="Times New Roman" panose="02020603050405020304" pitchFamily="18" charset="0"/>
            </a:endParaRPr>
          </a:p>
          <a:p>
            <a:pPr marL="0" marR="0" latinLnBrk="1"/>
            <a:endParaRPr lang="en-US" sz="1800" kern="0" dirty="0">
              <a:solidFill>
                <a:srgbClr val="323130"/>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indent="0" latinLnBrk="1">
              <a:buNone/>
            </a:pPr>
            <a:endParaRPr lang="en-US" sz="1800" kern="0" dirty="0">
              <a:solidFill>
                <a:srgbClr val="323130"/>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latinLnBrk="1"/>
            <a:r>
              <a:rPr lang="en-US"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There are only 3 events that require a timeout regardless of score – </a:t>
            </a:r>
            <a:r>
              <a:rPr lang="en-US" sz="1800" u="sng"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Card, Injury or stick check</a:t>
            </a:r>
          </a:p>
          <a:p>
            <a:endParaRPr lang="en-US" dirty="0"/>
          </a:p>
        </p:txBody>
      </p:sp>
    </p:spTree>
    <p:extLst>
      <p:ext uri="{BB962C8B-B14F-4D97-AF65-F5344CB8AC3E}">
        <p14:creationId xmlns:p14="http://schemas.microsoft.com/office/powerpoint/2010/main" val="164549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44D9-6E9B-C0D4-9734-FE48390D378E}"/>
              </a:ext>
            </a:extLst>
          </p:cNvPr>
          <p:cNvSpPr>
            <a:spLocks noGrp="1"/>
          </p:cNvSpPr>
          <p:nvPr>
            <p:ph type="title"/>
          </p:nvPr>
        </p:nvSpPr>
        <p:spPr/>
        <p:txBody>
          <a:bodyPr/>
          <a:lstStyle/>
          <a:p>
            <a:r>
              <a:rPr lang="en-US" dirty="0"/>
              <a:t>Timing</a:t>
            </a:r>
          </a:p>
        </p:txBody>
      </p:sp>
      <p:sp>
        <p:nvSpPr>
          <p:cNvPr id="3" name="Content Placeholder 2">
            <a:extLst>
              <a:ext uri="{FF2B5EF4-FFF2-40B4-BE49-F238E27FC236}">
                <a16:creationId xmlns:a16="http://schemas.microsoft.com/office/drawing/2014/main" id="{6932C633-E1C9-486F-DB80-82315F9F7F44}"/>
              </a:ext>
            </a:extLst>
          </p:cNvPr>
          <p:cNvSpPr>
            <a:spLocks noGrp="1"/>
          </p:cNvSpPr>
          <p:nvPr>
            <p:ph idx="1"/>
          </p:nvPr>
        </p:nvSpPr>
        <p:spPr>
          <a:xfrm>
            <a:off x="1154954" y="2352449"/>
            <a:ext cx="8825659" cy="2565842"/>
          </a:xfrm>
        </p:spPr>
        <p:txBody>
          <a:bodyPr/>
          <a:lstStyle/>
          <a:p>
            <a:pPr marL="0" marR="0" fontAlgn="base"/>
            <a:r>
              <a:rPr lang="en-US" sz="18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I wanted to clarify on the timing for games this year for girls lacrosse. The rule book says the clock will stop during the last minute of every quarter for fouls in the CSA which is what I thought it was. The OHSAA regulation sheet for 2025-2026 states only in the 2nd and 4th quarters. Can you clarify which will be used so we can train appropriately? Thanks!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r>
              <a:rPr lang="en-US" sz="18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4" name="Picture 13">
            <a:extLst>
              <a:ext uri="{FF2B5EF4-FFF2-40B4-BE49-F238E27FC236}">
                <a16:creationId xmlns:a16="http://schemas.microsoft.com/office/drawing/2014/main" id="{B5185A5D-1F51-6C09-EFF7-58331CD89D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8401" y="3867155"/>
            <a:ext cx="6929738" cy="1441208"/>
          </a:xfrm>
          <a:prstGeom prst="rect">
            <a:avLst/>
          </a:prstGeom>
          <a:noFill/>
          <a:ln>
            <a:noFill/>
          </a:ln>
        </p:spPr>
      </p:pic>
      <p:sp>
        <p:nvSpPr>
          <p:cNvPr id="15" name="TextBox 14">
            <a:extLst>
              <a:ext uri="{FF2B5EF4-FFF2-40B4-BE49-F238E27FC236}">
                <a16:creationId xmlns:a16="http://schemas.microsoft.com/office/drawing/2014/main" id="{3BAD871A-0F7D-ADA8-1D72-8196310B96C7}"/>
              </a:ext>
            </a:extLst>
          </p:cNvPr>
          <p:cNvSpPr txBox="1"/>
          <p:nvPr/>
        </p:nvSpPr>
        <p:spPr>
          <a:xfrm>
            <a:off x="1347528" y="5308363"/>
            <a:ext cx="9068680" cy="1754326"/>
          </a:xfrm>
          <a:prstGeom prst="rect">
            <a:avLst/>
          </a:prstGeom>
          <a:noFill/>
        </p:spPr>
        <p:txBody>
          <a:bodyPr wrap="square" rtlCol="0">
            <a:spAutoFit/>
          </a:bodyPr>
          <a:lstStyle/>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The OHSAA regulation sheet above is incorrect.  I have brought it to OHSAA.  It should have been fixed.</a:t>
            </a:r>
            <a:endParaRPr lang="en-US"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r>
              <a:rPr lang="en-US" sz="1800" b="1" i="1" u="sng"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Correct timing = stop clock on fouls in CSA in last min of each quarter unless 10-goal differential.</a:t>
            </a:r>
            <a:endParaRPr lang="en-US" sz="1800" b="1" i="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06712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F5BA-A338-957A-8E0C-FDB4E63315F1}"/>
              </a:ext>
            </a:extLst>
          </p:cNvPr>
          <p:cNvSpPr>
            <a:spLocks noGrp="1"/>
          </p:cNvSpPr>
          <p:nvPr>
            <p:ph type="title"/>
          </p:nvPr>
        </p:nvSpPr>
        <p:spPr/>
        <p:txBody>
          <a:bodyPr/>
          <a:lstStyle/>
          <a:p>
            <a:r>
              <a:rPr lang="en-US" dirty="0"/>
              <a:t>Timeout in the Goal Circle</a:t>
            </a:r>
          </a:p>
        </p:txBody>
      </p:sp>
      <p:sp>
        <p:nvSpPr>
          <p:cNvPr id="3" name="Content Placeholder 2">
            <a:extLst>
              <a:ext uri="{FF2B5EF4-FFF2-40B4-BE49-F238E27FC236}">
                <a16:creationId xmlns:a16="http://schemas.microsoft.com/office/drawing/2014/main" id="{38B9370F-53F5-4D31-AED1-F17C3C202BC7}"/>
              </a:ext>
            </a:extLst>
          </p:cNvPr>
          <p:cNvSpPr>
            <a:spLocks noGrp="1"/>
          </p:cNvSpPr>
          <p:nvPr>
            <p:ph idx="1"/>
          </p:nvPr>
        </p:nvSpPr>
        <p:spPr/>
        <p:txBody>
          <a:bodyPr/>
          <a:lstStyle/>
          <a:p>
            <a:r>
              <a:rPr lang="en-US" sz="1800" kern="0" dirty="0">
                <a:solidFill>
                  <a:srgbClr val="323130"/>
                </a:solidFill>
                <a:effectLst/>
                <a:latin typeface="Segoe UI" panose="020B0502040204020203" pitchFamily="34" charset="0"/>
                <a:ea typeface="Times New Roman" panose="02020603050405020304" pitchFamily="18" charset="0"/>
                <a:cs typeface="Times New Roman" panose="02020603050405020304" pitchFamily="18" charset="0"/>
              </a:rPr>
              <a:t>A possession time-out is called while the Red team's goalkeeper has possession of the ball inside the goal circle and no foul has been called. Where will the restart take place? </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0" dirty="0">
                <a:solidFill>
                  <a:schemeClr val="accent5"/>
                </a:solidFill>
                <a:effectLst/>
                <a:latin typeface="Times New Roman" panose="02020603050405020304" pitchFamily="18" charset="0"/>
                <a:ea typeface="Times New Roman" panose="02020603050405020304" pitchFamily="18" charset="0"/>
              </a:rPr>
              <a:t>With a Red team player </a:t>
            </a:r>
            <a:r>
              <a:rPr lang="en-US" sz="1800" b="1" u="sng" kern="0" dirty="0">
                <a:solidFill>
                  <a:schemeClr val="accent5"/>
                </a:solidFill>
                <a:effectLst/>
                <a:latin typeface="Times New Roman" panose="02020603050405020304" pitchFamily="18" charset="0"/>
                <a:ea typeface="Times New Roman" panose="02020603050405020304" pitchFamily="18" charset="0"/>
              </a:rPr>
              <a:t>on the closest dot</a:t>
            </a:r>
            <a:r>
              <a:rPr lang="en-US" sz="1800" kern="0" dirty="0">
                <a:solidFill>
                  <a:schemeClr val="accent5"/>
                </a:solidFill>
                <a:effectLst/>
                <a:latin typeface="Times New Roman" panose="02020603050405020304" pitchFamily="18" charset="0"/>
                <a:ea typeface="Times New Roman" panose="02020603050405020304" pitchFamily="18" charset="0"/>
              </a:rPr>
              <a:t>.</a:t>
            </a:r>
            <a:r>
              <a:rPr lang="en-US" dirty="0">
                <a:solidFill>
                  <a:schemeClr val="accent5"/>
                </a:solidFill>
                <a:effectLst/>
              </a:rPr>
              <a:t> </a:t>
            </a:r>
          </a:p>
          <a:p>
            <a:endParaRPr lang="en-US" dirty="0"/>
          </a:p>
        </p:txBody>
      </p:sp>
    </p:spTree>
    <p:extLst>
      <p:ext uri="{BB962C8B-B14F-4D97-AF65-F5344CB8AC3E}">
        <p14:creationId xmlns:p14="http://schemas.microsoft.com/office/powerpoint/2010/main" val="406748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C3AE-14C2-8C7B-148D-2E144A132272}"/>
              </a:ext>
            </a:extLst>
          </p:cNvPr>
          <p:cNvSpPr>
            <a:spLocks noGrp="1"/>
          </p:cNvSpPr>
          <p:nvPr>
            <p:ph type="title"/>
          </p:nvPr>
        </p:nvSpPr>
        <p:spPr/>
        <p:txBody>
          <a:bodyPr/>
          <a:lstStyle/>
          <a:p>
            <a:r>
              <a:rPr lang="en-US" dirty="0"/>
              <a:t>Flag</a:t>
            </a:r>
          </a:p>
        </p:txBody>
      </p:sp>
      <p:sp>
        <p:nvSpPr>
          <p:cNvPr id="3" name="Content Placeholder 2">
            <a:extLst>
              <a:ext uri="{FF2B5EF4-FFF2-40B4-BE49-F238E27FC236}">
                <a16:creationId xmlns:a16="http://schemas.microsoft.com/office/drawing/2014/main" id="{FA5CCC01-45A0-CD9E-A8EC-2A54EC52BDE1}"/>
              </a:ext>
            </a:extLst>
          </p:cNvPr>
          <p:cNvSpPr>
            <a:spLocks noGrp="1"/>
          </p:cNvSpPr>
          <p:nvPr>
            <p:ph idx="1"/>
          </p:nvPr>
        </p:nvSpPr>
        <p:spPr>
          <a:xfrm>
            <a:off x="675862" y="2603500"/>
            <a:ext cx="9304752" cy="3416300"/>
          </a:xfrm>
        </p:spPr>
        <p:txBody>
          <a:bodyPr/>
          <a:lstStyle/>
          <a:p>
            <a:r>
              <a:rPr lang="en-US" sz="1800" kern="0" dirty="0">
                <a:solidFill>
                  <a:srgbClr val="323130"/>
                </a:solidFill>
                <a:effectLst/>
                <a:latin typeface="Segoe UI" panose="020B0502040204020203" pitchFamily="34" charset="0"/>
                <a:ea typeface="Times New Roman" panose="02020603050405020304" pitchFamily="18" charset="0"/>
              </a:rPr>
              <a:t>On a held whistle when the flag is raised and the goalkeeper commits the next foul ending the scoring play, what happens next?</a:t>
            </a:r>
            <a:r>
              <a:rPr lang="en-US" dirty="0">
                <a:effectLst/>
              </a:rPr>
              <a:t> </a:t>
            </a:r>
          </a:p>
          <a:p>
            <a:endParaRPr lang="en-US" dirty="0"/>
          </a:p>
          <a:p>
            <a:r>
              <a:rPr lang="en-US" sz="1800" kern="0" dirty="0">
                <a:solidFill>
                  <a:schemeClr val="accent5"/>
                </a:solidFill>
                <a:effectLst/>
                <a:latin typeface="Times New Roman" panose="02020603050405020304" pitchFamily="18" charset="0"/>
                <a:ea typeface="Times New Roman" panose="02020603050405020304" pitchFamily="18" charset="0"/>
              </a:rPr>
              <a:t>Administer free position on the closest 8-meter hash, penalty zone is cleared, and the goalkeeper is placed 4 meters behind.</a:t>
            </a:r>
            <a:r>
              <a:rPr lang="en-US" dirty="0">
                <a:solidFill>
                  <a:schemeClr val="accent5"/>
                </a:solidFill>
                <a:effectLst/>
              </a:rPr>
              <a:t> </a:t>
            </a:r>
            <a:endParaRPr lang="en-US" dirty="0">
              <a:solidFill>
                <a:schemeClr val="accent5"/>
              </a:solidFill>
            </a:endParaRPr>
          </a:p>
        </p:txBody>
      </p:sp>
    </p:spTree>
    <p:extLst>
      <p:ext uri="{BB962C8B-B14F-4D97-AF65-F5344CB8AC3E}">
        <p14:creationId xmlns:p14="http://schemas.microsoft.com/office/powerpoint/2010/main" val="34082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9765-9264-3E56-751D-FEE895C8FE2A}"/>
              </a:ext>
            </a:extLst>
          </p:cNvPr>
          <p:cNvSpPr>
            <a:spLocks noGrp="1"/>
          </p:cNvSpPr>
          <p:nvPr>
            <p:ph type="title"/>
          </p:nvPr>
        </p:nvSpPr>
        <p:spPr/>
        <p:txBody>
          <a:bodyPr/>
          <a:lstStyle/>
          <a:p>
            <a:r>
              <a:rPr lang="en-US" dirty="0"/>
              <a:t>Boundary Restart</a:t>
            </a:r>
          </a:p>
        </p:txBody>
      </p:sp>
      <p:sp>
        <p:nvSpPr>
          <p:cNvPr id="3" name="Content Placeholder 2">
            <a:extLst>
              <a:ext uri="{FF2B5EF4-FFF2-40B4-BE49-F238E27FC236}">
                <a16:creationId xmlns:a16="http://schemas.microsoft.com/office/drawing/2014/main" id="{E2EC3C36-9799-9C10-AB6E-989F398130C4}"/>
              </a:ext>
            </a:extLst>
          </p:cNvPr>
          <p:cNvSpPr>
            <a:spLocks noGrp="1"/>
          </p:cNvSpPr>
          <p:nvPr>
            <p:ph idx="1"/>
          </p:nvPr>
        </p:nvSpPr>
        <p:spPr/>
        <p:txBody>
          <a:bodyPr/>
          <a:lstStyle/>
          <a:p>
            <a:pPr marL="0" marR="0" fontAlgn="base"/>
            <a:r>
              <a:rPr lang="en-US" sz="18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As we have done the past few years, are we still requiring all boundary ball restarts to take place with the player starting out of bounds, even though there is a section of the rule book that states if they are within 2m of the boundary they can pick it up and go?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endParaRPr lang="en-US" sz="1800" kern="0" dirty="0">
              <a:solidFill>
                <a:srgbClr val="D883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Due to all of </a:t>
            </a:r>
            <a:r>
              <a:rPr lang="en-US" sz="1800" kern="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the rule </a:t>
            </a:r>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changes that encourage the flow of the game, it only makes sense to allow the situation as described in </a:t>
            </a:r>
            <a:r>
              <a:rPr lang="en-US" sz="1800" i="1"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6.3.1 SITUATION D, p. 47.  </a:t>
            </a:r>
            <a:endParaRPr lang="en-US"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58423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450DA-2B6A-B938-FF41-47C0C992B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572E2-C1AD-6FAD-EB1E-E9797FB95BFD}"/>
              </a:ext>
            </a:extLst>
          </p:cNvPr>
          <p:cNvSpPr>
            <a:spLocks noGrp="1"/>
          </p:cNvSpPr>
          <p:nvPr>
            <p:ph type="title"/>
          </p:nvPr>
        </p:nvSpPr>
        <p:spPr/>
        <p:txBody>
          <a:bodyPr/>
          <a:lstStyle/>
          <a:p>
            <a:r>
              <a:rPr lang="en-US" dirty="0"/>
              <a:t>Class 1 upgrade</a:t>
            </a:r>
          </a:p>
        </p:txBody>
      </p:sp>
      <p:pic>
        <p:nvPicPr>
          <p:cNvPr id="5" name="Content Placeholder 4">
            <a:extLst>
              <a:ext uri="{FF2B5EF4-FFF2-40B4-BE49-F238E27FC236}">
                <a16:creationId xmlns:a16="http://schemas.microsoft.com/office/drawing/2014/main" id="{E5FCBDEE-3CED-899D-798C-21B3ABB8FCF8}"/>
              </a:ext>
            </a:extLst>
          </p:cNvPr>
          <p:cNvPicPr>
            <a:picLocks noGrp="1" noChangeAspect="1"/>
          </p:cNvPicPr>
          <p:nvPr>
            <p:ph idx="1"/>
          </p:nvPr>
        </p:nvPicPr>
        <p:blipFill>
          <a:blip r:embed="rId2"/>
          <a:stretch>
            <a:fillRect/>
          </a:stretch>
        </p:blipFill>
        <p:spPr>
          <a:xfrm>
            <a:off x="3696874" y="1986223"/>
            <a:ext cx="3668202" cy="4747085"/>
          </a:xfrm>
        </p:spPr>
      </p:pic>
    </p:spTree>
    <p:extLst>
      <p:ext uri="{BB962C8B-B14F-4D97-AF65-F5344CB8AC3E}">
        <p14:creationId xmlns:p14="http://schemas.microsoft.com/office/powerpoint/2010/main" val="412946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33997-0F5C-A27C-7BC6-E36EFFC87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87D39-FAE7-CAED-FDEE-17F34FF4CF98}"/>
              </a:ext>
            </a:extLst>
          </p:cNvPr>
          <p:cNvSpPr>
            <a:spLocks noGrp="1"/>
          </p:cNvSpPr>
          <p:nvPr>
            <p:ph type="title"/>
          </p:nvPr>
        </p:nvSpPr>
        <p:spPr/>
        <p:txBody>
          <a:bodyPr/>
          <a:lstStyle/>
          <a:p>
            <a:r>
              <a:rPr lang="en-US" dirty="0"/>
              <a:t>Class 1 upgrade</a:t>
            </a:r>
          </a:p>
        </p:txBody>
      </p:sp>
      <p:pic>
        <p:nvPicPr>
          <p:cNvPr id="7" name="Content Placeholder 6">
            <a:extLst>
              <a:ext uri="{FF2B5EF4-FFF2-40B4-BE49-F238E27FC236}">
                <a16:creationId xmlns:a16="http://schemas.microsoft.com/office/drawing/2014/main" id="{CF97B8EE-C65F-D40E-C8FB-63C3910E1E44}"/>
              </a:ext>
            </a:extLst>
          </p:cNvPr>
          <p:cNvPicPr>
            <a:picLocks noGrp="1" noChangeAspect="1"/>
          </p:cNvPicPr>
          <p:nvPr>
            <p:ph idx="1"/>
          </p:nvPr>
        </p:nvPicPr>
        <p:blipFill>
          <a:blip r:embed="rId2"/>
          <a:stretch>
            <a:fillRect/>
          </a:stretch>
        </p:blipFill>
        <p:spPr>
          <a:xfrm>
            <a:off x="4794344" y="2603500"/>
            <a:ext cx="1547625" cy="3416300"/>
          </a:xfrm>
        </p:spPr>
      </p:pic>
    </p:spTree>
    <p:extLst>
      <p:ext uri="{BB962C8B-B14F-4D97-AF65-F5344CB8AC3E}">
        <p14:creationId xmlns:p14="http://schemas.microsoft.com/office/powerpoint/2010/main" val="261335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96A05-12E9-17F8-648B-EC16B3056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7D48D-0C11-0FB9-7152-C53BD6C6474F}"/>
              </a:ext>
            </a:extLst>
          </p:cNvPr>
          <p:cNvSpPr>
            <a:spLocks noGrp="1"/>
          </p:cNvSpPr>
          <p:nvPr>
            <p:ph type="ctrTitle"/>
          </p:nvPr>
        </p:nvSpPr>
        <p:spPr/>
        <p:txBody>
          <a:bodyPr/>
          <a:lstStyle/>
          <a:p>
            <a:r>
              <a:rPr lang="en-US" dirty="0"/>
              <a:t>Early Entry v Offside</a:t>
            </a:r>
          </a:p>
        </p:txBody>
      </p:sp>
      <p:sp>
        <p:nvSpPr>
          <p:cNvPr id="5" name="Subtitle 4">
            <a:extLst>
              <a:ext uri="{FF2B5EF4-FFF2-40B4-BE49-F238E27FC236}">
                <a16:creationId xmlns:a16="http://schemas.microsoft.com/office/drawing/2014/main" id="{00E6B343-3F4B-FFC4-C9B0-DAF25CACCA6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5076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6AECB-44F3-ABBD-FCE4-3F4411A61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218BC-E48B-F133-EE6E-C486622BDDA9}"/>
              </a:ext>
            </a:extLst>
          </p:cNvPr>
          <p:cNvSpPr>
            <a:spLocks noGrp="1"/>
          </p:cNvSpPr>
          <p:nvPr>
            <p:ph type="title"/>
          </p:nvPr>
        </p:nvSpPr>
        <p:spPr>
          <a:xfrm>
            <a:off x="1154954" y="793365"/>
            <a:ext cx="8825659" cy="706964"/>
          </a:xfrm>
        </p:spPr>
        <p:txBody>
          <a:bodyPr/>
          <a:lstStyle/>
          <a:p>
            <a:r>
              <a:rPr lang="en-US" dirty="0"/>
              <a:t>Early Entry</a:t>
            </a:r>
          </a:p>
        </p:txBody>
      </p:sp>
      <p:pic>
        <p:nvPicPr>
          <p:cNvPr id="7" name="Google Shape;582;p47">
            <a:extLst>
              <a:ext uri="{FF2B5EF4-FFF2-40B4-BE49-F238E27FC236}">
                <a16:creationId xmlns:a16="http://schemas.microsoft.com/office/drawing/2014/main" id="{525BFE56-E008-4D58-6AB3-9DD754630F66}"/>
              </a:ext>
            </a:extLst>
          </p:cNvPr>
          <p:cNvPicPr preferRelativeResize="0"/>
          <p:nvPr/>
        </p:nvPicPr>
        <p:blipFill rotWithShape="1">
          <a:blip r:embed="rId2">
            <a:alphaModFix/>
          </a:blip>
          <a:srcRect/>
          <a:stretch/>
        </p:blipFill>
        <p:spPr>
          <a:xfrm rot="5400000">
            <a:off x="4577691" y="613921"/>
            <a:ext cx="3036619" cy="7101626"/>
          </a:xfrm>
          <a:prstGeom prst="rect">
            <a:avLst/>
          </a:prstGeom>
          <a:noFill/>
          <a:ln>
            <a:noFill/>
          </a:ln>
        </p:spPr>
      </p:pic>
      <p:cxnSp>
        <p:nvCxnSpPr>
          <p:cNvPr id="9" name="Straight Arrow Connector 8">
            <a:extLst>
              <a:ext uri="{FF2B5EF4-FFF2-40B4-BE49-F238E27FC236}">
                <a16:creationId xmlns:a16="http://schemas.microsoft.com/office/drawing/2014/main" id="{A141C577-1A4D-7402-0BDD-E0BB427E98D7}"/>
              </a:ext>
            </a:extLst>
          </p:cNvPr>
          <p:cNvCxnSpPr/>
          <p:nvPr/>
        </p:nvCxnSpPr>
        <p:spPr>
          <a:xfrm flipH="1">
            <a:off x="6259672" y="3823297"/>
            <a:ext cx="850006" cy="32197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F16642B-8889-774E-F0FA-0C5738A2886B}"/>
              </a:ext>
            </a:extLst>
          </p:cNvPr>
          <p:cNvCxnSpPr/>
          <p:nvPr/>
        </p:nvCxnSpPr>
        <p:spPr>
          <a:xfrm flipH="1">
            <a:off x="7109678" y="4447055"/>
            <a:ext cx="850006" cy="32197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A352D62-0CD6-CCB1-ECD1-27513325B854}"/>
              </a:ext>
            </a:extLst>
          </p:cNvPr>
          <p:cNvCxnSpPr>
            <a:cxnSpLocks/>
          </p:cNvCxnSpPr>
          <p:nvPr/>
        </p:nvCxnSpPr>
        <p:spPr>
          <a:xfrm flipV="1">
            <a:off x="4189571" y="4760469"/>
            <a:ext cx="892752" cy="28428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43E1445-2F24-3733-349A-2679B73366A3}"/>
              </a:ext>
            </a:extLst>
          </p:cNvPr>
          <p:cNvCxnSpPr>
            <a:cxnSpLocks/>
          </p:cNvCxnSpPr>
          <p:nvPr/>
        </p:nvCxnSpPr>
        <p:spPr>
          <a:xfrm>
            <a:off x="5121407" y="3931118"/>
            <a:ext cx="892752" cy="15574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EA7841-D35E-C5CA-8276-00D9F179DC61}"/>
              </a:ext>
            </a:extLst>
          </p:cNvPr>
          <p:cNvCxnSpPr>
            <a:cxnSpLocks/>
          </p:cNvCxnSpPr>
          <p:nvPr/>
        </p:nvCxnSpPr>
        <p:spPr>
          <a:xfrm>
            <a:off x="5649166" y="2533026"/>
            <a:ext cx="364993" cy="82835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00FF6BD-3778-5A3D-6D45-FB0FE545BED0}"/>
              </a:ext>
            </a:extLst>
          </p:cNvPr>
          <p:cNvSpPr txBox="1"/>
          <p:nvPr/>
        </p:nvSpPr>
        <p:spPr>
          <a:xfrm>
            <a:off x="4219976" y="5815652"/>
            <a:ext cx="5265727" cy="1200329"/>
          </a:xfrm>
          <a:prstGeom prst="rect">
            <a:avLst/>
          </a:prstGeom>
          <a:noFill/>
        </p:spPr>
        <p:txBody>
          <a:bodyPr wrap="square" rtlCol="0">
            <a:spAutoFit/>
          </a:bodyPr>
          <a:lstStyle/>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Spot of Ball</a:t>
            </a:r>
            <a:endParaRPr lang="en-US"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Offender 4m towards own goal</a:t>
            </a:r>
          </a:p>
          <a:p>
            <a:pPr marL="0" marR="0" fontAlgn="base"/>
            <a:r>
              <a:rPr lang="en-US" kern="0" dirty="0">
                <a:solidFill>
                  <a:schemeClr val="accent5"/>
                </a:solidFill>
                <a:latin typeface="Calibri" panose="020F0502020204030204" pitchFamily="34" charset="0"/>
                <a:ea typeface="Calibri" panose="020F0502020204030204" pitchFamily="34" charset="0"/>
                <a:cs typeface="Calibri" panose="020F0502020204030204" pitchFamily="34" charset="0"/>
              </a:rPr>
              <a:t>Self-start</a:t>
            </a:r>
            <a:endParaRPr lang="en-US"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043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7943-67FE-39E2-D785-668A13ECF63B}"/>
              </a:ext>
            </a:extLst>
          </p:cNvPr>
          <p:cNvSpPr>
            <a:spLocks noGrp="1"/>
          </p:cNvSpPr>
          <p:nvPr>
            <p:ph type="title"/>
          </p:nvPr>
        </p:nvSpPr>
        <p:spPr/>
        <p:txBody>
          <a:bodyPr/>
          <a:lstStyle/>
          <a:p>
            <a:r>
              <a:rPr lang="en-US" dirty="0"/>
              <a:t>Offside</a:t>
            </a:r>
          </a:p>
        </p:txBody>
      </p:sp>
      <p:pic>
        <p:nvPicPr>
          <p:cNvPr id="7" name="Google Shape;582;p47">
            <a:extLst>
              <a:ext uri="{FF2B5EF4-FFF2-40B4-BE49-F238E27FC236}">
                <a16:creationId xmlns:a16="http://schemas.microsoft.com/office/drawing/2014/main" id="{B69D3CDA-778A-7BC6-2F84-75FBE6563F37}"/>
              </a:ext>
            </a:extLst>
          </p:cNvPr>
          <p:cNvPicPr preferRelativeResize="0"/>
          <p:nvPr/>
        </p:nvPicPr>
        <p:blipFill rotWithShape="1">
          <a:blip r:embed="rId2">
            <a:alphaModFix/>
          </a:blip>
          <a:srcRect/>
          <a:stretch/>
        </p:blipFill>
        <p:spPr>
          <a:xfrm rot="5400000">
            <a:off x="4509904" y="188552"/>
            <a:ext cx="2759531" cy="7187860"/>
          </a:xfrm>
          <a:prstGeom prst="rect">
            <a:avLst/>
          </a:prstGeom>
          <a:noFill/>
          <a:ln>
            <a:noFill/>
          </a:ln>
        </p:spPr>
      </p:pic>
      <p:cxnSp>
        <p:nvCxnSpPr>
          <p:cNvPr id="10" name="Straight Arrow Connector 9">
            <a:extLst>
              <a:ext uri="{FF2B5EF4-FFF2-40B4-BE49-F238E27FC236}">
                <a16:creationId xmlns:a16="http://schemas.microsoft.com/office/drawing/2014/main" id="{D6C7C027-350C-9491-EA44-41AF727B0BEC}"/>
              </a:ext>
            </a:extLst>
          </p:cNvPr>
          <p:cNvCxnSpPr/>
          <p:nvPr/>
        </p:nvCxnSpPr>
        <p:spPr>
          <a:xfrm flipH="1">
            <a:off x="4271401" y="3928166"/>
            <a:ext cx="850006" cy="35416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686877B-BF6E-0648-9C23-F91268D546A1}"/>
              </a:ext>
            </a:extLst>
          </p:cNvPr>
          <p:cNvCxnSpPr>
            <a:cxnSpLocks/>
          </p:cNvCxnSpPr>
          <p:nvPr/>
        </p:nvCxnSpPr>
        <p:spPr>
          <a:xfrm flipV="1">
            <a:off x="6989659" y="3345435"/>
            <a:ext cx="892752" cy="31271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19BFD59-8AF3-E4BF-CF9A-182F5F0E3A0D}"/>
              </a:ext>
            </a:extLst>
          </p:cNvPr>
          <p:cNvSpPr txBox="1"/>
          <p:nvPr/>
        </p:nvSpPr>
        <p:spPr>
          <a:xfrm>
            <a:off x="2524033" y="5366303"/>
            <a:ext cx="2983515" cy="1200329"/>
          </a:xfrm>
          <a:prstGeom prst="rect">
            <a:avLst/>
          </a:prstGeom>
          <a:noFill/>
        </p:spPr>
        <p:txBody>
          <a:bodyPr wrap="square" rtlCol="0">
            <a:spAutoFit/>
          </a:bodyPr>
          <a:lstStyle/>
          <a:p>
            <a:pPr marL="0" marR="0" fontAlgn="base"/>
            <a:r>
              <a:rPr lang="en-US" sz="1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OFFSIDE - Defense</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Below GLE = Dot</a:t>
            </a: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Outside CSA = Spot</a:t>
            </a: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Inside CSA/above GLE = 12m</a:t>
            </a:r>
            <a:endParaRPr lang="en-US" dirty="0">
              <a:solidFill>
                <a:schemeClr val="accent5"/>
              </a:solidFill>
            </a:endParaRPr>
          </a:p>
        </p:txBody>
      </p:sp>
      <p:sp>
        <p:nvSpPr>
          <p:cNvPr id="21" name="TextBox 20">
            <a:extLst>
              <a:ext uri="{FF2B5EF4-FFF2-40B4-BE49-F238E27FC236}">
                <a16:creationId xmlns:a16="http://schemas.microsoft.com/office/drawing/2014/main" id="{D21C55AF-9E18-7624-1D1A-63C8B1AFFAB2}"/>
              </a:ext>
            </a:extLst>
          </p:cNvPr>
          <p:cNvSpPr txBox="1"/>
          <p:nvPr/>
        </p:nvSpPr>
        <p:spPr>
          <a:xfrm>
            <a:off x="237582" y="2433610"/>
            <a:ext cx="1741689" cy="3970318"/>
          </a:xfrm>
          <a:prstGeom prst="rect">
            <a:avLst/>
          </a:prstGeom>
          <a:noFill/>
        </p:spPr>
        <p:txBody>
          <a:bodyPr wrap="square" rtlCol="0">
            <a:spAutoFit/>
          </a:bodyPr>
          <a:lstStyle/>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b="1" i="1" u="sng"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CALL TIMEOUT</a:t>
            </a:r>
          </a:p>
          <a:p>
            <a:pPr marL="0" marR="0" fontAlgn="base"/>
            <a:endPar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endParaRP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•Enforced at spot of the ball below the RL</a:t>
            </a:r>
          </a:p>
          <a:p>
            <a:pPr marL="0" marR="0" fontAlgn="base"/>
            <a:endParaRPr lang="en-US" kern="0" dirty="0">
              <a:solidFill>
                <a:schemeClr val="accent5"/>
              </a:solidFill>
              <a:latin typeface="Calibri" panose="020F0502020204030204" pitchFamily="34" charset="0"/>
              <a:ea typeface="Times New Roman" panose="02020603050405020304" pitchFamily="18" charset="0"/>
              <a:cs typeface="Calibri" panose="020F0502020204030204" pitchFamily="34" charset="0"/>
            </a:endParaRP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•Correct the offside</a:t>
            </a:r>
          </a:p>
          <a:p>
            <a:pPr marL="0" marR="0" fontAlgn="base"/>
            <a:endParaRPr lang="en-US" kern="0" dirty="0">
              <a:solidFill>
                <a:schemeClr val="accent5"/>
              </a:solidFill>
              <a:latin typeface="Calibri" panose="020F0502020204030204" pitchFamily="34" charset="0"/>
              <a:ea typeface="Times New Roman" panose="02020603050405020304" pitchFamily="18" charset="0"/>
              <a:cs typeface="Calibri" panose="020F0502020204030204" pitchFamily="34" charset="0"/>
            </a:endParaRP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*Offender behind</a:t>
            </a:r>
          </a:p>
          <a:p>
            <a:pPr marL="0" marR="0" fontAlgn="base"/>
            <a:endParaRPr lang="en-US" kern="0" dirty="0">
              <a:solidFill>
                <a:schemeClr val="accent5"/>
              </a:solidFill>
              <a:latin typeface="Calibri" panose="020F0502020204030204" pitchFamily="34" charset="0"/>
              <a:ea typeface="Times New Roman" panose="02020603050405020304" pitchFamily="18" charset="0"/>
              <a:cs typeface="Calibri" panose="020F0502020204030204" pitchFamily="34" charset="0"/>
            </a:endParaRPr>
          </a:p>
          <a:p>
            <a:pPr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kern="0" dirty="0">
                <a:solidFill>
                  <a:schemeClr val="accent5"/>
                </a:solidFill>
                <a:latin typeface="Calibri" panose="020F0502020204030204" pitchFamily="34" charset="0"/>
                <a:ea typeface="Times New Roman" panose="02020603050405020304" pitchFamily="18" charset="0"/>
                <a:cs typeface="Calibri" panose="020F0502020204030204" pitchFamily="34" charset="0"/>
              </a:rPr>
              <a:t>Whistle Start</a:t>
            </a:r>
            <a:endPar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endParaRPr>
          </a:p>
          <a:p>
            <a:pPr marL="0" marR="0" fontAlgn="base"/>
            <a:endPar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2" name="TextBox 21">
            <a:extLst>
              <a:ext uri="{FF2B5EF4-FFF2-40B4-BE49-F238E27FC236}">
                <a16:creationId xmlns:a16="http://schemas.microsoft.com/office/drawing/2014/main" id="{A034021C-80CF-7350-45E3-202828ACE035}"/>
              </a:ext>
            </a:extLst>
          </p:cNvPr>
          <p:cNvSpPr txBox="1"/>
          <p:nvPr/>
        </p:nvSpPr>
        <p:spPr>
          <a:xfrm>
            <a:off x="5491725" y="5366303"/>
            <a:ext cx="2983515" cy="1477328"/>
          </a:xfrm>
          <a:prstGeom prst="rect">
            <a:avLst/>
          </a:prstGeom>
          <a:noFill/>
        </p:spPr>
        <p:txBody>
          <a:bodyPr wrap="square" rtlCol="0">
            <a:spAutoFit/>
          </a:bodyPr>
          <a:lstStyle/>
          <a:p>
            <a:pPr marL="0" marR="0" fontAlgn="base"/>
            <a:r>
              <a:rPr lang="en-US" sz="1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OFFSIDE - Offense</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Closest defense gets ball</a:t>
            </a: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spot at least 8m from GC</a:t>
            </a:r>
          </a:p>
          <a:p>
            <a:pPr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In CSA - Below GLE = Dot</a:t>
            </a:r>
          </a:p>
          <a:p>
            <a:pPr marL="0" marR="0" fontAlgn="base"/>
            <a:endParaRPr lang="en-US" dirty="0">
              <a:solidFill>
                <a:schemeClr val="accent5"/>
              </a:solidFill>
            </a:endParaRPr>
          </a:p>
        </p:txBody>
      </p:sp>
      <p:sp>
        <p:nvSpPr>
          <p:cNvPr id="23" name="TextBox 22">
            <a:extLst>
              <a:ext uri="{FF2B5EF4-FFF2-40B4-BE49-F238E27FC236}">
                <a16:creationId xmlns:a16="http://schemas.microsoft.com/office/drawing/2014/main" id="{38D35616-C7DA-CBCF-87AB-E9D15521D1D9}"/>
              </a:ext>
            </a:extLst>
          </p:cNvPr>
          <p:cNvSpPr txBox="1"/>
          <p:nvPr/>
        </p:nvSpPr>
        <p:spPr>
          <a:xfrm>
            <a:off x="8459417" y="5366303"/>
            <a:ext cx="3392950" cy="923330"/>
          </a:xfrm>
          <a:prstGeom prst="rect">
            <a:avLst/>
          </a:prstGeom>
          <a:noFill/>
        </p:spPr>
        <p:txBody>
          <a:bodyPr wrap="square" rtlCol="0">
            <a:spAutoFit/>
          </a:bodyPr>
          <a:lstStyle/>
          <a:p>
            <a:pPr marL="0" marR="0" fontAlgn="base"/>
            <a:r>
              <a:rPr lang="en-US" sz="1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OFFSIDE - Both</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r>
              <a:rPr lang="en-US" sz="18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Alternate Possession at spot </a:t>
            </a:r>
            <a:endParaRPr lang="en-US" kern="0" dirty="0">
              <a:solidFill>
                <a:schemeClr val="accent5"/>
              </a:solidFill>
              <a:latin typeface="Calibri" panose="020F0502020204030204" pitchFamily="34" charset="0"/>
              <a:ea typeface="Times New Roman" panose="02020603050405020304" pitchFamily="18" charset="0"/>
              <a:cs typeface="Calibri" panose="020F0502020204030204" pitchFamily="34" charset="0"/>
            </a:endParaRPr>
          </a:p>
          <a:p>
            <a:pPr marL="0" marR="0" fontAlgn="base"/>
            <a:r>
              <a:rPr lang="en-US" kern="0" dirty="0">
                <a:solidFill>
                  <a:schemeClr val="accent5"/>
                </a:solidFill>
                <a:latin typeface="Calibri" panose="020F0502020204030204" pitchFamily="34" charset="0"/>
                <a:cs typeface="Calibri" panose="020F0502020204030204" pitchFamily="34" charset="0"/>
              </a:rPr>
              <a:t>In CSA - Dot</a:t>
            </a:r>
            <a:endParaRPr lang="en-US" dirty="0">
              <a:solidFill>
                <a:schemeClr val="accent5"/>
              </a:solidFill>
            </a:endParaRPr>
          </a:p>
        </p:txBody>
      </p:sp>
    </p:spTree>
    <p:extLst>
      <p:ext uri="{BB962C8B-B14F-4D97-AF65-F5344CB8AC3E}">
        <p14:creationId xmlns:p14="http://schemas.microsoft.com/office/powerpoint/2010/main" val="265137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A378-250D-7724-EFBD-F4A89416C915}"/>
              </a:ext>
            </a:extLst>
          </p:cNvPr>
          <p:cNvSpPr>
            <a:spLocks noGrp="1"/>
          </p:cNvSpPr>
          <p:nvPr>
            <p:ph type="title"/>
          </p:nvPr>
        </p:nvSpPr>
        <p:spPr/>
        <p:txBody>
          <a:bodyPr/>
          <a:lstStyle/>
          <a:p>
            <a:r>
              <a:rPr lang="en-US" dirty="0"/>
              <a:t>Three Seconds</a:t>
            </a:r>
          </a:p>
        </p:txBody>
      </p:sp>
      <p:sp>
        <p:nvSpPr>
          <p:cNvPr id="3" name="Content Placeholder 2">
            <a:extLst>
              <a:ext uri="{FF2B5EF4-FFF2-40B4-BE49-F238E27FC236}">
                <a16:creationId xmlns:a16="http://schemas.microsoft.com/office/drawing/2014/main" id="{E318A85E-1225-670E-D0FF-EFF23981AAC8}"/>
              </a:ext>
            </a:extLst>
          </p:cNvPr>
          <p:cNvSpPr>
            <a:spLocks noGrp="1"/>
          </p:cNvSpPr>
          <p:nvPr>
            <p:ph idx="1"/>
          </p:nvPr>
        </p:nvSpPr>
        <p:spPr/>
        <p:txBody>
          <a:bodyPr/>
          <a:lstStyle/>
          <a:p>
            <a:pPr marL="0" marR="0" indent="0" fontAlgn="base">
              <a:buNone/>
            </a:pPr>
            <a:r>
              <a:rPr lang="en-US" sz="1800" kern="0" dirty="0">
                <a:solidFill>
                  <a:srgbClr val="D883F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buNone/>
            </a:pPr>
            <a:r>
              <a:rPr lang="en-US" sz="1800" kern="0" dirty="0">
                <a:solidFill>
                  <a:srgbClr val="D883FF"/>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Enforced at spot of the ball </a:t>
            </a:r>
          </a:p>
          <a:p>
            <a:pPr marL="0" marR="0" indent="0" fontAlgn="base">
              <a:buNone/>
            </a:pPr>
            <a:endParaRPr lang="en-US" sz="24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endParaRPr>
          </a:p>
          <a:p>
            <a:pPr marL="2857500" lvl="7" indent="0" fontAlgn="base">
              <a:buNone/>
            </a:pPr>
            <a:r>
              <a:rPr lang="en-US" sz="24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Below GLE = Dot 		</a:t>
            </a:r>
            <a:endParaRPr lang="en-US" sz="24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buNone/>
            </a:pPr>
            <a:r>
              <a:rPr lang="en-US" sz="24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Outside CSA/above GLE = 12m</a:t>
            </a:r>
            <a:endParaRPr lang="en-US" sz="24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buNone/>
            </a:pPr>
            <a:r>
              <a:rPr lang="en-US" sz="24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Between 8/12m = 12m</a:t>
            </a:r>
            <a:endParaRPr lang="en-US" sz="24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buNone/>
            </a:pPr>
            <a:r>
              <a:rPr lang="en-US" sz="2400" kern="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In Arc = 8m</a:t>
            </a:r>
            <a:endParaRPr lang="en-US" sz="24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98670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{77A8F6A8-588F-CC4D-BB23-2F0611ADAA10}tf10001076</Template>
  <TotalTime>289</TotalTime>
  <Words>1056</Words>
  <Application>Microsoft Macintosh PowerPoint</Application>
  <PresentationFormat>Widescreen</PresentationFormat>
  <Paragraphs>111</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Century Gothic</vt:lpstr>
      <vt:lpstr>Segoe UI</vt:lpstr>
      <vt:lpstr>Times New Roman</vt:lpstr>
      <vt:lpstr>Wingdings 3</vt:lpstr>
      <vt:lpstr>Ion Boardroom</vt:lpstr>
      <vt:lpstr>OHSAA Rule Clarifications and Interpretations</vt:lpstr>
      <vt:lpstr>Timing</vt:lpstr>
      <vt:lpstr>Boundary Restart</vt:lpstr>
      <vt:lpstr>Class 1 upgrade</vt:lpstr>
      <vt:lpstr>Class 1 upgrade</vt:lpstr>
      <vt:lpstr>Early Entry v Offside</vt:lpstr>
      <vt:lpstr>Early Entry</vt:lpstr>
      <vt:lpstr>Offside</vt:lpstr>
      <vt:lpstr>Three Seconds</vt:lpstr>
      <vt:lpstr>Coach Misconduct</vt:lpstr>
      <vt:lpstr>Test Questions Clarification</vt:lpstr>
      <vt:lpstr>Offside</vt:lpstr>
      <vt:lpstr>Draw</vt:lpstr>
      <vt:lpstr>Draw</vt:lpstr>
      <vt:lpstr>Draw</vt:lpstr>
      <vt:lpstr>Eye Shade</vt:lpstr>
      <vt:lpstr>Goal Circle Violation</vt:lpstr>
      <vt:lpstr>Timing</vt:lpstr>
      <vt:lpstr>Timing</vt:lpstr>
      <vt:lpstr>Timeout in the Goal Circle</vt:lpstr>
      <vt:lpstr>Flag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Fickert, Cole</dc:creator>
  <cp:lastModifiedBy>Fickert, Cole</cp:lastModifiedBy>
  <cp:revision>32</cp:revision>
  <dcterms:created xsi:type="dcterms:W3CDTF">2026-03-15T20:21:16Z</dcterms:created>
  <dcterms:modified xsi:type="dcterms:W3CDTF">2026-03-31T16:44:00Z</dcterms:modified>
</cp:coreProperties>
</file>