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7"/>
  </p:notesMasterIdLst>
  <p:sldIdLst>
    <p:sldId id="256" r:id="rId2"/>
    <p:sldId id="262" r:id="rId3"/>
    <p:sldId id="263" r:id="rId4"/>
    <p:sldId id="275" r:id="rId5"/>
    <p:sldId id="27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8"/>
    <p:restoredTop sz="91567"/>
  </p:normalViewPr>
  <p:slideViewPr>
    <p:cSldViewPr snapToGrid="0">
      <p:cViewPr varScale="1">
        <p:scale>
          <a:sx n="99" d="100"/>
          <a:sy n="99" d="100"/>
        </p:scale>
        <p:origin x="184" y="528"/>
      </p:cViewPr>
      <p:guideLst/>
    </p:cSldViewPr>
  </p:slideViewPr>
  <p:notesTextViewPr>
    <p:cViewPr>
      <p:scale>
        <a:sx n="1" d="1"/>
        <a:sy n="1" d="1"/>
      </p:scale>
      <p:origin x="0" y="0"/>
    </p:cViewPr>
  </p:notesTextViewPr>
  <p:sorterViewPr>
    <p:cViewPr>
      <p:scale>
        <a:sx n="133" d="100"/>
        <a:sy n="1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FD3A9-4EDB-5942-A305-66293FF6A798}" type="datetimeFigureOut">
              <a:rPr lang="en-US" smtClean="0"/>
              <a:t>3/29/26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01C2C-F657-9842-9764-E0D16B3D322D}" type="slidenum">
              <a:rPr lang="en-US" smtClean="0"/>
              <a:t>‹#›</a:t>
            </a:fld>
            <a:endParaRPr lang="en-US"/>
          </a:p>
        </p:txBody>
      </p:sp>
    </p:spTree>
    <p:extLst>
      <p:ext uri="{BB962C8B-B14F-4D97-AF65-F5344CB8AC3E}">
        <p14:creationId xmlns:p14="http://schemas.microsoft.com/office/powerpoint/2010/main" val="39166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715E6F4-B238-C442-B5CA-D4945AA447FD}" type="datetimeFigureOut">
              <a:rPr lang="en-US" smtClean="0"/>
              <a:t>3/29/26</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96587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5E6F4-B238-C442-B5CA-D4945AA447FD}" type="datetimeFigureOut">
              <a:rPr lang="en-US" smtClean="0"/>
              <a:t>3/29/26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6156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15E6F4-B238-C442-B5CA-D4945AA447FD}" type="datetimeFigureOut">
              <a:rPr lang="en-US" smtClean="0"/>
              <a:t>3/29/26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259497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15E6F4-B238-C442-B5CA-D4945AA447FD}" type="datetimeFigureOut">
              <a:rPr lang="en-US" smtClean="0"/>
              <a:t>3/29/26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352335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5E6F4-B238-C442-B5CA-D4945AA447FD}" type="datetimeFigureOut">
              <a:rPr lang="en-US" smtClean="0"/>
              <a:t>3/29/26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304328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15E6F4-B238-C442-B5CA-D4945AA447FD}" type="datetimeFigureOut">
              <a:rPr lang="en-US" smtClean="0"/>
              <a:t>3/29/26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72386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15E6F4-B238-C442-B5CA-D4945AA447FD}" type="datetimeFigureOut">
              <a:rPr lang="en-US" smtClean="0"/>
              <a:t>3/29/26</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76803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715E6F4-B238-C442-B5CA-D4945AA447FD}" type="datetimeFigureOut">
              <a:rPr lang="en-US" smtClean="0"/>
              <a:t>3/29/26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3190764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715E6F4-B238-C442-B5CA-D4945AA447FD}" type="datetimeFigureOut">
              <a:rPr lang="en-US" smtClean="0"/>
              <a:t>3/29/26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237357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5E6F4-B238-C442-B5CA-D4945AA447FD}" type="datetimeFigureOut">
              <a:rPr lang="en-US" smtClean="0"/>
              <a:t>3/29/26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423949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5E6F4-B238-C442-B5CA-D4945AA447FD}" type="datetimeFigureOut">
              <a:rPr lang="en-US" smtClean="0"/>
              <a:t>3/29/26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228736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15E6F4-B238-C442-B5CA-D4945AA447FD}" type="datetimeFigureOut">
              <a:rPr lang="en-US" smtClean="0"/>
              <a:t>3/29/26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363455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15E6F4-B238-C442-B5CA-D4945AA447FD}" type="datetimeFigureOut">
              <a:rPr lang="en-US" smtClean="0"/>
              <a:t>3/29/26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67396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15E6F4-B238-C442-B5CA-D4945AA447FD}" type="datetimeFigureOut">
              <a:rPr lang="en-US" smtClean="0"/>
              <a:t>3/29/26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29486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5E6F4-B238-C442-B5CA-D4945AA447FD}" type="datetimeFigureOut">
              <a:rPr lang="en-US" smtClean="0"/>
              <a:t>3/29/26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50781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5E6F4-B238-C442-B5CA-D4945AA447FD}" type="datetimeFigureOut">
              <a:rPr lang="en-US" smtClean="0"/>
              <a:t>3/29/26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26800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5E6F4-B238-C442-B5CA-D4945AA447FD}" type="datetimeFigureOut">
              <a:rPr lang="en-US" smtClean="0"/>
              <a:t>3/29/26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287322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715E6F4-B238-C442-B5CA-D4945AA447FD}" type="datetimeFigureOut">
              <a:rPr lang="en-US" smtClean="0"/>
              <a:t>3/29/26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C212934-D588-B549-8EFE-6FA987C6B528}" type="slidenum">
              <a:rPr lang="en-US" smtClean="0"/>
              <a:t>‹#›</a:t>
            </a:fld>
            <a:endParaRPr lang="en-US"/>
          </a:p>
        </p:txBody>
      </p:sp>
    </p:spTree>
    <p:extLst>
      <p:ext uri="{BB962C8B-B14F-4D97-AF65-F5344CB8AC3E}">
        <p14:creationId xmlns:p14="http://schemas.microsoft.com/office/powerpoint/2010/main" val="758452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lfickert@ohsa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5E8D-549A-AD9B-B724-823410DA3FA2}"/>
              </a:ext>
            </a:extLst>
          </p:cNvPr>
          <p:cNvSpPr>
            <a:spLocks noGrp="1"/>
          </p:cNvSpPr>
          <p:nvPr>
            <p:ph type="ctrTitle"/>
          </p:nvPr>
        </p:nvSpPr>
        <p:spPr>
          <a:xfrm>
            <a:off x="1154955" y="1945185"/>
            <a:ext cx="8825658" cy="2677648"/>
          </a:xfrm>
        </p:spPr>
        <p:txBody>
          <a:bodyPr/>
          <a:lstStyle/>
          <a:p>
            <a:pPr algn="ctr"/>
            <a:r>
              <a:rPr lang="en-US" dirty="0"/>
              <a:t>OHSAA Deadlines, Reminders and Other Information</a:t>
            </a:r>
          </a:p>
        </p:txBody>
      </p:sp>
      <p:sp>
        <p:nvSpPr>
          <p:cNvPr id="3" name="Subtitle 2">
            <a:extLst>
              <a:ext uri="{FF2B5EF4-FFF2-40B4-BE49-F238E27FC236}">
                <a16:creationId xmlns:a16="http://schemas.microsoft.com/office/drawing/2014/main" id="{843760EE-B410-5742-23BF-32ECF4920B33}"/>
              </a:ext>
            </a:extLst>
          </p:cNvPr>
          <p:cNvSpPr>
            <a:spLocks noGrp="1"/>
          </p:cNvSpPr>
          <p:nvPr>
            <p:ph type="subTitle" idx="1"/>
          </p:nvPr>
        </p:nvSpPr>
        <p:spPr/>
        <p:txBody>
          <a:bodyPr/>
          <a:lstStyle/>
          <a:p>
            <a:r>
              <a:rPr lang="en-US" dirty="0"/>
              <a:t>March 29, 2026</a:t>
            </a:r>
          </a:p>
          <a:p>
            <a:endParaRPr lang="en-US" dirty="0"/>
          </a:p>
        </p:txBody>
      </p:sp>
    </p:spTree>
    <p:extLst>
      <p:ext uri="{BB962C8B-B14F-4D97-AF65-F5344CB8AC3E}">
        <p14:creationId xmlns:p14="http://schemas.microsoft.com/office/powerpoint/2010/main" val="121476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44D9-6E9B-C0D4-9734-FE48390D378E}"/>
              </a:ext>
            </a:extLst>
          </p:cNvPr>
          <p:cNvSpPr>
            <a:spLocks noGrp="1"/>
          </p:cNvSpPr>
          <p:nvPr>
            <p:ph type="title"/>
          </p:nvPr>
        </p:nvSpPr>
        <p:spPr/>
        <p:txBody>
          <a:bodyPr/>
          <a:lstStyle/>
          <a:p>
            <a:r>
              <a:rPr lang="en-US" dirty="0"/>
              <a:t>Guardian Cap</a:t>
            </a:r>
          </a:p>
        </p:txBody>
      </p:sp>
      <p:pic>
        <p:nvPicPr>
          <p:cNvPr id="1026" name="Picture 2">
            <a:extLst>
              <a:ext uri="{FF2B5EF4-FFF2-40B4-BE49-F238E27FC236}">
                <a16:creationId xmlns:a16="http://schemas.microsoft.com/office/drawing/2014/main" id="{03EBF2C8-CA8F-3F5D-CBAC-AAB7B43D7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152" y="2730324"/>
            <a:ext cx="4694354" cy="46943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932C633-E1C9-486F-DB80-82315F9F7F44}"/>
              </a:ext>
            </a:extLst>
          </p:cNvPr>
          <p:cNvSpPr>
            <a:spLocks noGrp="1"/>
          </p:cNvSpPr>
          <p:nvPr>
            <p:ph idx="1"/>
          </p:nvPr>
        </p:nvSpPr>
        <p:spPr>
          <a:xfrm>
            <a:off x="1154954" y="2944877"/>
            <a:ext cx="8825659" cy="2565842"/>
          </a:xfrm>
        </p:spPr>
        <p:txBody>
          <a:bodyPr/>
          <a:lstStyle/>
          <a:p>
            <a:pPr marL="0" marR="0" algn="ctr" fontAlgn="base"/>
            <a:r>
              <a:rPr lang="en-US" sz="2000" kern="0" dirty="0">
                <a:solidFill>
                  <a:srgbClr val="242424"/>
                </a:solidFill>
                <a:latin typeface="Calibri" panose="020F0502020204030204" pitchFamily="34" charset="0"/>
                <a:ea typeface="Calibri" panose="020F0502020204030204" pitchFamily="34" charset="0"/>
                <a:cs typeface="Calibri" panose="020F0502020204030204" pitchFamily="34" charset="0"/>
              </a:rPr>
              <a:t>NFHS is permitting the Guardian Cap for goalkeepers only.</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0671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9765-9264-3E56-751D-FEE895C8FE2A}"/>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E2EC3C36-9799-9C10-AB6E-989F398130C4}"/>
              </a:ext>
            </a:extLst>
          </p:cNvPr>
          <p:cNvSpPr>
            <a:spLocks noGrp="1"/>
          </p:cNvSpPr>
          <p:nvPr>
            <p:ph idx="1"/>
          </p:nvPr>
        </p:nvSpPr>
        <p:spPr>
          <a:xfrm>
            <a:off x="1154954" y="2745169"/>
            <a:ext cx="9264054" cy="3416300"/>
          </a:xfrm>
        </p:spPr>
        <p:txBody>
          <a:bodyPr>
            <a:normAutofit fontScale="92500" lnSpcReduction="10000"/>
          </a:bodyPr>
          <a:lstStyle/>
          <a:p>
            <a:pPr marL="0" marR="0" fontAlgn="base"/>
            <a:r>
              <a:rPr lang="en-US" sz="2200" kern="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There </a:t>
            </a:r>
            <a:r>
              <a:rPr lang="en-US" sz="2200" kern="0" dirty="0">
                <a:solidFill>
                  <a:srgbClr val="242424"/>
                </a:solidFill>
                <a:latin typeface="Calibri" panose="020F0502020204030204" pitchFamily="34" charset="0"/>
                <a:ea typeface="Times New Roman" panose="02020603050405020304" pitchFamily="18" charset="0"/>
                <a:cs typeface="Calibri" panose="020F0502020204030204" pitchFamily="34" charset="0"/>
              </a:rPr>
              <a:t>will not be a presentation next week due to Easter.</a:t>
            </a:r>
            <a:endParaRPr lang="en-US" sz="2200" kern="100" dirty="0">
              <a:effectLst/>
              <a:latin typeface="Calibri" panose="020F0502020204030204" pitchFamily="34" charset="0"/>
              <a:ea typeface="Calibri" panose="020F0502020204030204" pitchFamily="34" charset="0"/>
              <a:cs typeface="Calibri" panose="020F0502020204030204" pitchFamily="34" charset="0"/>
            </a:endParaRPr>
          </a:p>
          <a:p>
            <a:pPr marL="0" marR="0" fontAlgn="base"/>
            <a:endParaRPr lang="en-US" sz="2200" kern="0" dirty="0">
              <a:solidFill>
                <a:srgbClr val="D883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r>
              <a:rPr lang="en-US" sz="2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next presentation will be April 8 @ 7:30.  It will be a </a:t>
            </a:r>
            <a:r>
              <a:rPr lang="en-US" sz="2200" u="sng"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replay</a:t>
            </a:r>
            <a:r>
              <a:rPr lang="en-US" sz="2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of the first webinar about the draw.  All are welcome to join but meeting credit will be given only to those officials who were not able to attend the original presentation on March 15</a:t>
            </a:r>
            <a:r>
              <a:rPr lang="en-US" sz="2200" kern="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a:r>
            <a:r>
              <a:rPr lang="en-US" sz="2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indent="0" fontAlgn="base">
              <a:buNone/>
            </a:pPr>
            <a:endParaRPr lang="en-US" sz="2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r>
              <a:rPr lang="en-US" sz="2200" kern="0" dirty="0">
                <a:solidFill>
                  <a:schemeClr val="tx1"/>
                </a:solidFill>
                <a:latin typeface="Calibri" panose="020F0502020204030204" pitchFamily="34" charset="0"/>
                <a:ea typeface="Calibri" panose="020F0502020204030204" pitchFamily="34" charset="0"/>
                <a:cs typeface="Calibri" panose="020F0502020204030204" pitchFamily="34" charset="0"/>
              </a:rPr>
              <a:t>The last presentation will be on April 12</a:t>
            </a:r>
            <a:r>
              <a:rPr lang="en-US" sz="2200" kern="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th</a:t>
            </a:r>
            <a:r>
              <a:rPr lang="en-US" sz="2200" kern="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marR="0" indent="0" fontAlgn="base">
              <a:buNone/>
            </a:pPr>
            <a:endParaRPr lang="en-US" sz="22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fontAlgn="base"/>
            <a:r>
              <a:rPr lang="en-US" sz="22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Links to both presentations will be sent out closer to each date.</a:t>
            </a:r>
            <a:endPar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423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450DA-2B6A-B938-FF41-47C0C992B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572E2-C1AD-6FAD-EB1E-E9797FB95BFD}"/>
              </a:ext>
            </a:extLst>
          </p:cNvPr>
          <p:cNvSpPr>
            <a:spLocks noGrp="1"/>
          </p:cNvSpPr>
          <p:nvPr>
            <p:ph type="title"/>
          </p:nvPr>
        </p:nvSpPr>
        <p:spPr/>
        <p:txBody>
          <a:bodyPr/>
          <a:lstStyle/>
          <a:p>
            <a:r>
              <a:rPr lang="en-US" dirty="0"/>
              <a:t>Deadline Reminders</a:t>
            </a:r>
          </a:p>
        </p:txBody>
      </p:sp>
      <p:sp>
        <p:nvSpPr>
          <p:cNvPr id="4" name="Content Placeholder 3">
            <a:extLst>
              <a:ext uri="{FF2B5EF4-FFF2-40B4-BE49-F238E27FC236}">
                <a16:creationId xmlns:a16="http://schemas.microsoft.com/office/drawing/2014/main" id="{5763DD1D-FB76-98CA-F18E-1C658DBB63B5}"/>
              </a:ext>
            </a:extLst>
          </p:cNvPr>
          <p:cNvSpPr>
            <a:spLocks noGrp="1"/>
          </p:cNvSpPr>
          <p:nvPr>
            <p:ph idx="1"/>
          </p:nvPr>
        </p:nvSpPr>
        <p:spPr>
          <a:xfrm>
            <a:off x="1154954" y="2848201"/>
            <a:ext cx="8825659" cy="3416300"/>
          </a:xfrm>
        </p:spPr>
        <p:txBody>
          <a:bodyPr/>
          <a:lstStyle/>
          <a:p>
            <a:r>
              <a:rPr lang="en-US" sz="2000" dirty="0">
                <a:latin typeface="Calibri" panose="020F0502020204030204" pitchFamily="34" charset="0"/>
                <a:ea typeface="Segoe UI Symbol" panose="020B0502040204020203" pitchFamily="34" charset="0"/>
                <a:cs typeface="Calibri" panose="020F0502020204030204" pitchFamily="34" charset="0"/>
              </a:rPr>
              <a:t>SRI closes -  April 14 @ 11:59pm</a:t>
            </a:r>
          </a:p>
          <a:p>
            <a:pPr marL="0" indent="0">
              <a:buNone/>
            </a:pPr>
            <a:endParaRPr lang="en-US" sz="2000" b="1" dirty="0">
              <a:latin typeface="Calibri" panose="020F0502020204030204" pitchFamily="34" charset="0"/>
              <a:ea typeface="Segoe UI Symbol" panose="020B0502040204020203" pitchFamily="34" charset="0"/>
              <a:cs typeface="Calibri" panose="020F0502020204030204" pitchFamily="34" charset="0"/>
            </a:endParaRPr>
          </a:p>
          <a:p>
            <a:r>
              <a:rPr lang="en-US" sz="2000" dirty="0">
                <a:latin typeface="Calibri" panose="020F0502020204030204" pitchFamily="34" charset="0"/>
                <a:ea typeface="Segoe UI Symbol" panose="020B0502040204020203" pitchFamily="34" charset="0"/>
                <a:cs typeface="Calibri" panose="020F0502020204030204" pitchFamily="34" charset="0"/>
              </a:rPr>
              <a:t>Test completion date - April 26 @11:59pm</a:t>
            </a:r>
          </a:p>
          <a:p>
            <a:pPr lvl="1"/>
            <a:r>
              <a:rPr lang="en-US" sz="2000" dirty="0">
                <a:latin typeface="Calibri" panose="020F0502020204030204" pitchFamily="34" charset="0"/>
                <a:ea typeface="Segoe UI Symbol" panose="020B0502040204020203" pitchFamily="34" charset="0"/>
                <a:cs typeface="Calibri" panose="020F0502020204030204" pitchFamily="34" charset="0"/>
              </a:rPr>
              <a:t>OHSAA link was sent to all.  Let me know if you need it.</a:t>
            </a:r>
          </a:p>
          <a:p>
            <a:pPr lvl="1"/>
            <a:r>
              <a:rPr lang="en-US" sz="2000" dirty="0">
                <a:latin typeface="Calibri" panose="020F0502020204030204" pitchFamily="34" charset="0"/>
                <a:ea typeface="Segoe UI Symbol" panose="020B0502040204020203" pitchFamily="34" charset="0"/>
                <a:cs typeface="Calibri" panose="020F0502020204030204" pitchFamily="34" charset="0"/>
              </a:rPr>
              <a:t>USAL test results need to be sent to me:  </a:t>
            </a:r>
            <a:r>
              <a:rPr lang="en-US" sz="2000" dirty="0">
                <a:latin typeface="Calibri" panose="020F0502020204030204" pitchFamily="34" charset="0"/>
                <a:ea typeface="Segoe UI Symbol" panose="020B0502040204020203" pitchFamily="34" charset="0"/>
                <a:cs typeface="Calibri" panose="020F0502020204030204" pitchFamily="34" charset="0"/>
                <a:hlinkClick r:id="rId2"/>
              </a:rPr>
              <a:t>lfickert@ohsaa.org</a:t>
            </a:r>
            <a:endParaRPr lang="en-US" sz="2000" dirty="0">
              <a:latin typeface="Calibri" panose="020F0502020204030204" pitchFamily="34" charset="0"/>
              <a:ea typeface="Segoe UI Symbol" panose="020B0502040204020203" pitchFamily="34" charset="0"/>
              <a:cs typeface="Calibri" panose="020F0502020204030204" pitchFamily="34" charset="0"/>
            </a:endParaRPr>
          </a:p>
          <a:p>
            <a:pPr marL="457200" lvl="1" indent="0">
              <a:buNone/>
            </a:pPr>
            <a:endParaRPr lang="en-US" sz="2000" dirty="0">
              <a:latin typeface="Calibri" panose="020F0502020204030204" pitchFamily="34" charset="0"/>
              <a:ea typeface="Segoe UI Symbol" panose="020B0502040204020203" pitchFamily="34" charset="0"/>
              <a:cs typeface="Calibri" panose="020F0502020204030204" pitchFamily="34" charset="0"/>
            </a:endParaRPr>
          </a:p>
          <a:p>
            <a:r>
              <a:rPr lang="en-US" sz="2000" dirty="0">
                <a:latin typeface="Calibri" panose="020F0502020204030204" pitchFamily="34" charset="0"/>
                <a:ea typeface="Segoe UI Symbol" panose="020B0502040204020203" pitchFamily="34" charset="0"/>
                <a:cs typeface="Calibri" panose="020F0502020204030204" pitchFamily="34" charset="0"/>
              </a:rPr>
              <a:t>Local meeting completion by May 1</a:t>
            </a:r>
          </a:p>
          <a:p>
            <a:endParaRPr lang="en-US" dirty="0"/>
          </a:p>
        </p:txBody>
      </p:sp>
    </p:spTree>
    <p:extLst>
      <p:ext uri="{BB962C8B-B14F-4D97-AF65-F5344CB8AC3E}">
        <p14:creationId xmlns:p14="http://schemas.microsoft.com/office/powerpoint/2010/main" val="412946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96A05-12E9-17F8-648B-EC16B3056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7D48D-0C11-0FB9-7152-C53BD6C6474F}"/>
              </a:ext>
            </a:extLst>
          </p:cNvPr>
          <p:cNvSpPr>
            <a:spLocks noGrp="1"/>
          </p:cNvSpPr>
          <p:nvPr>
            <p:ph type="ctrTitle"/>
          </p:nvPr>
        </p:nvSpPr>
        <p:spPr/>
        <p:txBody>
          <a:bodyPr/>
          <a:lstStyle/>
          <a:p>
            <a:r>
              <a:rPr lang="en-US" dirty="0"/>
              <a:t>Questions?  Concerns?</a:t>
            </a:r>
          </a:p>
        </p:txBody>
      </p:sp>
    </p:spTree>
    <p:extLst>
      <p:ext uri="{BB962C8B-B14F-4D97-AF65-F5344CB8AC3E}">
        <p14:creationId xmlns:p14="http://schemas.microsoft.com/office/powerpoint/2010/main" val="450766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{77A8F6A8-588F-CC4D-BB23-2F0611ADAA10}tf10001076</Template>
  <TotalTime>1096</TotalTime>
  <Words>167</Words>
  <Application>Microsoft Macintosh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Ion Boardroom</vt:lpstr>
      <vt:lpstr>OHSAA Deadlines, Reminders and Other Information</vt:lpstr>
      <vt:lpstr>Guardian Cap</vt:lpstr>
      <vt:lpstr>Upcoming Webinars</vt:lpstr>
      <vt:lpstr>Deadline Reminders</vt:lpstr>
      <vt:lpstr>Questions?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Fickert, Cole</dc:creator>
  <cp:lastModifiedBy>Fickert, Cole</cp:lastModifiedBy>
  <cp:revision>37</cp:revision>
  <dcterms:created xsi:type="dcterms:W3CDTF">2026-03-15T20:21:16Z</dcterms:created>
  <dcterms:modified xsi:type="dcterms:W3CDTF">2026-03-30T00:42:16Z</dcterms:modified>
</cp:coreProperties>
</file>