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8" r:id="rId1"/>
  </p:sldMasterIdLst>
  <p:notesMasterIdLst>
    <p:notesMasterId r:id="rId11"/>
  </p:notesMasterIdLst>
  <p:sldIdLst>
    <p:sldId id="256" r:id="rId2"/>
    <p:sldId id="263" r:id="rId3"/>
    <p:sldId id="279" r:id="rId4"/>
    <p:sldId id="278" r:id="rId5"/>
    <p:sldId id="274" r:id="rId6"/>
    <p:sldId id="275" r:id="rId7"/>
    <p:sldId id="280" r:id="rId8"/>
    <p:sldId id="276" r:id="rId9"/>
    <p:sldId id="27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48"/>
    <p:restoredTop sz="91837"/>
  </p:normalViewPr>
  <p:slideViewPr>
    <p:cSldViewPr snapToGrid="0">
      <p:cViewPr varScale="1">
        <p:scale>
          <a:sx n="112" d="100"/>
          <a:sy n="112" d="100"/>
        </p:scale>
        <p:origin x="20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3" d="100"/>
        <a:sy n="13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1FD3A9-4EDB-5942-A305-66293FF6A798}" type="datetimeFigureOut">
              <a:rPr lang="en-US" smtClean="0"/>
              <a:t>4/12/26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D01C2C-F657-9842-9764-E0D16B3D3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66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2715E6F4-B238-C442-B5CA-D4945AA447FD}" type="datetimeFigureOut">
              <a:rPr lang="en-US" smtClean="0"/>
              <a:t>4/12/26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5C212934-D588-B549-8EFE-6FA987C6B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008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E6F4-B238-C442-B5CA-D4945AA447FD}" type="datetimeFigureOut">
              <a:rPr lang="en-US" smtClean="0"/>
              <a:t>4/12/26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2934-D588-B549-8EFE-6FA987C6B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59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E6F4-B238-C442-B5CA-D4945AA447FD}" type="datetimeFigureOut">
              <a:rPr lang="en-US" smtClean="0"/>
              <a:t>4/12/26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2934-D588-B549-8EFE-6FA987C6B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6136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E6F4-B238-C442-B5CA-D4945AA447FD}" type="datetimeFigureOut">
              <a:rPr lang="en-US" smtClean="0"/>
              <a:t>4/12/26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2934-D588-B549-8EFE-6FA987C6B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968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E6F4-B238-C442-B5CA-D4945AA447FD}" type="datetimeFigureOut">
              <a:rPr lang="en-US" smtClean="0"/>
              <a:t>4/12/26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2934-D588-B549-8EFE-6FA987C6B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4038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E6F4-B238-C442-B5CA-D4945AA447FD}" type="datetimeFigureOut">
              <a:rPr lang="en-US" smtClean="0"/>
              <a:t>4/12/26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2934-D588-B549-8EFE-6FA987C6B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684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E6F4-B238-C442-B5CA-D4945AA447FD}" type="datetimeFigureOut">
              <a:rPr lang="en-US" smtClean="0"/>
              <a:t>4/12/26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2934-D588-B549-8EFE-6FA987C6B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2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E6F4-B238-C442-B5CA-D4945AA447FD}" type="datetimeFigureOut">
              <a:rPr lang="en-US" smtClean="0"/>
              <a:t>4/12/26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2934-D588-B549-8EFE-6FA987C6B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9409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E6F4-B238-C442-B5CA-D4945AA447FD}" type="datetimeFigureOut">
              <a:rPr lang="en-US" smtClean="0"/>
              <a:t>4/12/26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2934-D588-B549-8EFE-6FA987C6B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6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E6F4-B238-C442-B5CA-D4945AA447FD}" type="datetimeFigureOut">
              <a:rPr lang="en-US" smtClean="0"/>
              <a:t>4/12/26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2934-D588-B549-8EFE-6FA987C6B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18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E6F4-B238-C442-B5CA-D4945AA447FD}" type="datetimeFigureOut">
              <a:rPr lang="en-US" smtClean="0"/>
              <a:t>4/12/26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2934-D588-B549-8EFE-6FA987C6B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06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E6F4-B238-C442-B5CA-D4945AA447FD}" type="datetimeFigureOut">
              <a:rPr lang="en-US" smtClean="0"/>
              <a:t>4/12/26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2934-D588-B549-8EFE-6FA987C6B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200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E6F4-B238-C442-B5CA-D4945AA447FD}" type="datetimeFigureOut">
              <a:rPr lang="en-US" smtClean="0"/>
              <a:t>4/12/26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2934-D588-B549-8EFE-6FA987C6B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049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E6F4-B238-C442-B5CA-D4945AA447FD}" type="datetimeFigureOut">
              <a:rPr lang="en-US" smtClean="0"/>
              <a:t>4/12/26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2934-D588-B549-8EFE-6FA987C6B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061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E6F4-B238-C442-B5CA-D4945AA447FD}" type="datetimeFigureOut">
              <a:rPr lang="en-US" smtClean="0"/>
              <a:t>4/12/26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2934-D588-B549-8EFE-6FA987C6B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135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E6F4-B238-C442-B5CA-D4945AA447FD}" type="datetimeFigureOut">
              <a:rPr lang="en-US" smtClean="0"/>
              <a:t>4/12/26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2934-D588-B549-8EFE-6FA987C6B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705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5E6F4-B238-C442-B5CA-D4945AA447FD}" type="datetimeFigureOut">
              <a:rPr lang="en-US" smtClean="0"/>
              <a:t>4/12/26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12934-D588-B549-8EFE-6FA987C6B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509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715E6F4-B238-C442-B5CA-D4945AA447FD}" type="datetimeFigureOut">
              <a:rPr lang="en-US" smtClean="0"/>
              <a:t>4/12/26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5C212934-D588-B549-8EFE-6FA987C6B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46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lfickert@ohsaa.or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lfickert@ohsaa.or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mailto:srrandal@gmail.com" TargetMode="External"/><Relationship Id="rId3" Type="http://schemas.openxmlformats.org/officeDocument/2006/relationships/hyperlink" Target="mailto:knott98@gmail.com" TargetMode="External"/><Relationship Id="rId7" Type="http://schemas.openxmlformats.org/officeDocument/2006/relationships/hyperlink" Target="mailto:gostkar@yahoo.com" TargetMode="External"/><Relationship Id="rId2" Type="http://schemas.openxmlformats.org/officeDocument/2006/relationships/hyperlink" Target="mailto:sara.rutschilling@icloud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golfmurph@gmail.com" TargetMode="External"/><Relationship Id="rId11" Type="http://schemas.openxmlformats.org/officeDocument/2006/relationships/hyperlink" Target="mailto:jwerbrich@gmail.com" TargetMode="External"/><Relationship Id="rId5" Type="http://schemas.openxmlformats.org/officeDocument/2006/relationships/hyperlink" Target="mailto:amykomisareklong@gmail.com" TargetMode="External"/><Relationship Id="rId10" Type="http://schemas.openxmlformats.org/officeDocument/2006/relationships/hyperlink" Target="mailto:elainelui@gmail.com" TargetMode="External"/><Relationship Id="rId4" Type="http://schemas.openxmlformats.org/officeDocument/2006/relationships/hyperlink" Target="mailto:buckeyestripes@yahoo.com" TargetMode="External"/><Relationship Id="rId9" Type="http://schemas.openxmlformats.org/officeDocument/2006/relationships/hyperlink" Target="mailto:drobertlax@gmail.com%3e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95E8D-549A-AD9B-B724-823410DA3F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945185"/>
            <a:ext cx="8825658" cy="2677648"/>
          </a:xfrm>
        </p:spPr>
        <p:txBody>
          <a:bodyPr/>
          <a:lstStyle/>
          <a:p>
            <a:pPr algn="ctr"/>
            <a:r>
              <a:rPr lang="en-US" dirty="0"/>
              <a:t>OHSAA Deadlines, Reminders and Other Information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3760EE-B410-5742-23BF-32ECF4920B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April 12,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768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69765-9264-3E56-751D-FEE895C8F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Penalty Administration for a Flag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C3C36-9799-9C10-AB6E-989F39813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7595" y="2410316"/>
            <a:ext cx="9264054" cy="3951845"/>
          </a:xfrm>
        </p:spPr>
        <p:txBody>
          <a:bodyPr>
            <a:normAutofit/>
          </a:bodyPr>
          <a:lstStyle/>
          <a:p>
            <a:pPr marL="0" marR="0" indent="0" fontAlgn="base">
              <a:buNone/>
            </a:pPr>
            <a:r>
              <a:rPr lang="en-US" sz="2800" kern="0" dirty="0">
                <a:solidFill>
                  <a:schemeClr val="tx1"/>
                </a:solidFill>
                <a:effectLst/>
                <a:highlight>
                  <a:srgbClr val="C0C0C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 happens when……?</a:t>
            </a:r>
          </a:p>
          <a:p>
            <a:pPr marL="400050" lvl="1" fontAlgn="base"/>
            <a:endParaRPr lang="en-US" sz="2000" kern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fontAlgn="base"/>
            <a:r>
              <a:rPr lang="en-US" sz="2000" kern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Attacker shoots and misses – Flag away. Play on.</a:t>
            </a:r>
          </a:p>
          <a:p>
            <a:pPr marL="400050" lvl="1" fontAlgn="base"/>
            <a:endParaRPr lang="en-US" sz="2000" kern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fontAlgn="base"/>
            <a:r>
              <a:rPr lang="en-US" sz="2000" kern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Attacker scores – Goal counts.  Draw at the center.</a:t>
            </a:r>
          </a:p>
          <a:p>
            <a:pPr marL="114300" lvl="1" indent="0" fontAlgn="base">
              <a:buNone/>
            </a:pPr>
            <a:endParaRPr lang="en-US" sz="2000" kern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fontAlgn="base"/>
            <a:r>
              <a:rPr lang="en-US" sz="2000" kern="0" dirty="0">
                <a:solidFill>
                  <a:schemeClr val="tx1"/>
                </a:solidFill>
                <a:latin typeface="Calibri" panose="020F0502020204030204" pitchFamily="34" charset="0"/>
                <a:ea typeface="Segoe UI Symbol" panose="020B0502040204020203" pitchFamily="34" charset="0"/>
                <a:cs typeface="Calibri" panose="020F0502020204030204" pitchFamily="34" charset="0"/>
              </a:rPr>
              <a:t>Attack foul – Alternate possession- </a:t>
            </a:r>
            <a:r>
              <a:rPr lang="en-US" sz="2000" u="sng" kern="0" dirty="0">
                <a:solidFill>
                  <a:schemeClr val="tx1"/>
                </a:solidFill>
                <a:latin typeface="Calibri" panose="020F0502020204030204" pitchFamily="34" charset="0"/>
                <a:ea typeface="Segoe UI Symbol" panose="020B0502040204020203" pitchFamily="34" charset="0"/>
                <a:cs typeface="Calibri" panose="020F0502020204030204" pitchFamily="34" charset="0"/>
              </a:rPr>
              <a:t>call timeout</a:t>
            </a:r>
            <a:r>
              <a:rPr lang="en-US" sz="2000" kern="0" dirty="0">
                <a:solidFill>
                  <a:schemeClr val="tx1"/>
                </a:solidFill>
                <a:latin typeface="Calibri" panose="020F0502020204030204" pitchFamily="34" charset="0"/>
                <a:ea typeface="Segoe UI Symbol" panose="020B0502040204020203" pitchFamily="34" charset="0"/>
                <a:cs typeface="Calibri" panose="020F0502020204030204" pitchFamily="34" charset="0"/>
              </a:rPr>
              <a:t>.  FP at nearest dot where the foul that caused play to  be  stopped.  </a:t>
            </a:r>
            <a:r>
              <a:rPr lang="en-US" sz="2000" u="sng" kern="0" dirty="0">
                <a:solidFill>
                  <a:schemeClr val="tx1"/>
                </a:solidFill>
                <a:latin typeface="Calibri" panose="020F0502020204030204" pitchFamily="34" charset="0"/>
                <a:ea typeface="Segoe UI Symbol" panose="020B0502040204020203" pitchFamily="34" charset="0"/>
                <a:cs typeface="Calibri" panose="020F0502020204030204" pitchFamily="34" charset="0"/>
              </a:rPr>
              <a:t>Whistle</a:t>
            </a:r>
            <a:r>
              <a:rPr lang="en-US" sz="2000" kern="0" dirty="0">
                <a:solidFill>
                  <a:schemeClr val="tx1"/>
                </a:solidFill>
                <a:latin typeface="Calibri" panose="020F0502020204030204" pitchFamily="34" charset="0"/>
                <a:ea typeface="Segoe UI Symbol" panose="020B0502040204020203" pitchFamily="34" charset="0"/>
                <a:cs typeface="Calibri" panose="020F0502020204030204" pitchFamily="34" charset="0"/>
              </a:rPr>
              <a:t> </a:t>
            </a:r>
            <a:r>
              <a:rPr lang="en-US" sz="2000" u="sng" kern="0" dirty="0">
                <a:solidFill>
                  <a:schemeClr val="tx1"/>
                </a:solidFill>
                <a:latin typeface="Calibri" panose="020F0502020204030204" pitchFamily="34" charset="0"/>
                <a:ea typeface="Segoe UI Symbol" panose="020B0502040204020203" pitchFamily="34" charset="0"/>
                <a:cs typeface="Calibri" panose="020F0502020204030204" pitchFamily="34" charset="0"/>
              </a:rPr>
              <a:t>start.</a:t>
            </a:r>
            <a:endParaRPr lang="en-US" sz="1800" u="sng" dirty="0">
              <a:latin typeface="Calibri" panose="020F0502020204030204" pitchFamily="34" charset="0"/>
              <a:ea typeface="Segoe UI Symbol" panose="020B0502040204020203" pitchFamily="34" charset="0"/>
              <a:cs typeface="Calibri" panose="020F0502020204030204" pitchFamily="34" charset="0"/>
            </a:endParaRPr>
          </a:p>
          <a:p>
            <a:pPr marL="0" marR="0" fontAlgn="base"/>
            <a:endParaRPr lang="en-US" sz="2200" kern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fontAlgn="base">
              <a:buNone/>
            </a:pPr>
            <a:endParaRPr lang="en-US" sz="2200" kern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235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ECC25-FC57-27F4-8C4D-C62E35409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62C4E-3AF6-DD2D-EBB6-655B85970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Penalty Administration for a Flag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09E92-99B0-7377-D86F-6CE461A72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7595" y="2410316"/>
            <a:ext cx="9264054" cy="4447684"/>
          </a:xfrm>
        </p:spPr>
        <p:txBody>
          <a:bodyPr>
            <a:normAutofit/>
          </a:bodyPr>
          <a:lstStyle/>
          <a:p>
            <a:pPr marL="0" marR="0" fontAlgn="base"/>
            <a:r>
              <a:rPr lang="en-US" sz="2800" kern="0" dirty="0">
                <a:solidFill>
                  <a:schemeClr val="tx1"/>
                </a:solidFill>
                <a:highlight>
                  <a:srgbClr val="C0C0C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 gets the Free Position and when?</a:t>
            </a:r>
          </a:p>
          <a:p>
            <a:pPr marL="0" marR="0" indent="0" fontAlgn="base">
              <a:buNone/>
            </a:pPr>
            <a:endParaRPr lang="en-US" sz="2200" kern="0" dirty="0">
              <a:solidFill>
                <a:schemeClr val="tx1"/>
              </a:solidFill>
              <a:highlight>
                <a:srgbClr val="C0C0C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fontAlgn="base"/>
            <a:r>
              <a:rPr lang="en-US" sz="2200" kern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Awarded to </a:t>
            </a:r>
            <a:r>
              <a:rPr lang="en-US" sz="2200" u="sng" kern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player fouled </a:t>
            </a:r>
            <a:r>
              <a:rPr lang="en-US" sz="2200" kern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sz="2200" u="sng" kern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attack player nearest </a:t>
            </a:r>
            <a:r>
              <a:rPr lang="en-US" sz="2200" kern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sz="2200" u="sng" kern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spot of </a:t>
            </a:r>
            <a:r>
              <a:rPr lang="en-US" sz="2200" kern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200" u="sng" kern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foul</a:t>
            </a:r>
            <a:r>
              <a:rPr lang="en-US" sz="2200" kern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if:</a:t>
            </a:r>
          </a:p>
          <a:p>
            <a:pPr marL="800100" lvl="2" fontAlgn="base"/>
            <a:endParaRPr lang="en-US" sz="1800" kern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2" fontAlgn="base"/>
            <a:r>
              <a:rPr lang="en-US" sz="1800" kern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Attacker does not shoot and scoring play ends </a:t>
            </a:r>
          </a:p>
          <a:p>
            <a:pPr marL="800100" lvl="2" fontAlgn="base"/>
            <a:endParaRPr lang="en-US" sz="1800" kern="0" dirty="0">
              <a:solidFill>
                <a:schemeClr val="tx1"/>
              </a:solidFill>
              <a:latin typeface="Calibri" panose="020F0502020204030204" pitchFamily="34" charset="0"/>
              <a:ea typeface="Segoe UI Symbol" panose="020B0502040204020203" pitchFamily="34" charset="0"/>
              <a:cs typeface="Calibri" panose="020F0502020204030204" pitchFamily="34" charset="0"/>
            </a:endParaRPr>
          </a:p>
          <a:p>
            <a:pPr marL="800100" lvl="2" fontAlgn="base"/>
            <a:r>
              <a:rPr lang="en-US" sz="1800" kern="0" dirty="0">
                <a:solidFill>
                  <a:schemeClr val="tx1"/>
                </a:solidFill>
                <a:latin typeface="Calibri" panose="020F0502020204030204" pitchFamily="34" charset="0"/>
                <a:ea typeface="Segoe UI Symbol" panose="020B0502040204020203" pitchFamily="34" charset="0"/>
                <a:cs typeface="Calibri" panose="020F0502020204030204" pitchFamily="34" charset="0"/>
              </a:rPr>
              <a:t>Attacker shoots and shot is affected by the foul </a:t>
            </a:r>
          </a:p>
          <a:p>
            <a:pPr marL="800100" lvl="2" fontAlgn="base"/>
            <a:endParaRPr lang="en-US" sz="1800" kern="0" dirty="0">
              <a:solidFill>
                <a:schemeClr val="tx1"/>
              </a:solidFill>
              <a:latin typeface="Calibri" panose="020F0502020204030204" pitchFamily="34" charset="0"/>
              <a:ea typeface="Segoe UI Symbol" panose="020B0502040204020203" pitchFamily="34" charset="0"/>
              <a:cs typeface="Calibri" panose="020F0502020204030204" pitchFamily="34" charset="0"/>
            </a:endParaRPr>
          </a:p>
          <a:p>
            <a:pPr marL="800100" lvl="2" fontAlgn="base"/>
            <a:r>
              <a:rPr lang="en-US" sz="1800" kern="0" dirty="0">
                <a:solidFill>
                  <a:schemeClr val="tx1"/>
                </a:solidFill>
                <a:latin typeface="Calibri" panose="020F0502020204030204" pitchFamily="34" charset="0"/>
                <a:ea typeface="Segoe UI Symbol" panose="020B0502040204020203" pitchFamily="34" charset="0"/>
                <a:cs typeface="Calibri" panose="020F0502020204030204" pitchFamily="34" charset="0"/>
              </a:rPr>
              <a:t>Flag for a card – Finish scoring play.  Issue card.  FP near spot of foul if no goal.  FP at center if goal is scored.  No opponent behind.</a:t>
            </a:r>
          </a:p>
          <a:p>
            <a:pPr marL="0" marR="0" fontAlgn="base"/>
            <a:endParaRPr lang="en-US" sz="2200" kern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fontAlgn="base">
              <a:buNone/>
            </a:pPr>
            <a:endParaRPr lang="en-US" sz="2200" kern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905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78FE1-85A1-DC5F-9E9C-2743D2F4A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8EB41-E8CD-C547-E95D-5EEA16A62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Penalty Administration for a Flag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6063E-6D36-751D-B073-52E8B2F89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7595" y="2410316"/>
            <a:ext cx="9264054" cy="3951845"/>
          </a:xfrm>
        </p:spPr>
        <p:txBody>
          <a:bodyPr>
            <a:normAutofit/>
          </a:bodyPr>
          <a:lstStyle/>
          <a:p>
            <a:pPr marL="0" marR="0" indent="0" fontAlgn="base">
              <a:buNone/>
            </a:pPr>
            <a:endParaRPr lang="en-US" sz="2200" kern="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fontAlgn="base"/>
            <a:r>
              <a:rPr lang="en-US" sz="2800" kern="0" dirty="0">
                <a:solidFill>
                  <a:schemeClr val="tx1"/>
                </a:solidFill>
                <a:highlight>
                  <a:srgbClr val="C0C0C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 necessary information</a:t>
            </a:r>
            <a:r>
              <a:rPr lang="en-US" sz="2800" kern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800100" lvl="2" fontAlgn="base"/>
            <a:endParaRPr lang="en-US" sz="1800" kern="0" dirty="0">
              <a:solidFill>
                <a:schemeClr val="tx1"/>
              </a:solidFill>
              <a:latin typeface="Calibri" panose="020F0502020204030204" pitchFamily="34" charset="0"/>
              <a:ea typeface="Segoe UI Symbol" panose="020B0502040204020203" pitchFamily="34" charset="0"/>
              <a:cs typeface="Calibri" panose="020F0502020204030204" pitchFamily="34" charset="0"/>
            </a:endParaRPr>
          </a:p>
          <a:p>
            <a:pPr marL="800100" lvl="2" fontAlgn="base"/>
            <a:r>
              <a:rPr lang="en-US" sz="1800" kern="0" dirty="0">
                <a:solidFill>
                  <a:schemeClr val="tx1"/>
                </a:solidFill>
                <a:latin typeface="Calibri" panose="020F0502020204030204" pitchFamily="34" charset="0"/>
                <a:ea typeface="Segoe UI Symbol" panose="020B0502040204020203" pitchFamily="34" charset="0"/>
                <a:cs typeface="Calibri" panose="020F0502020204030204" pitchFamily="34" charset="0"/>
              </a:rPr>
              <a:t>If the spot of the foul is between the 8m and the 12m, the FP is at the 12m.</a:t>
            </a:r>
          </a:p>
          <a:p>
            <a:pPr marL="800100" lvl="2" fontAlgn="base"/>
            <a:endParaRPr lang="en-US" sz="1800" kern="0" dirty="0">
              <a:solidFill>
                <a:schemeClr val="tx1"/>
              </a:solidFill>
              <a:latin typeface="Calibri" panose="020F0502020204030204" pitchFamily="34" charset="0"/>
              <a:ea typeface="Segoe UI Symbol" panose="020B0502040204020203" pitchFamily="34" charset="0"/>
              <a:cs typeface="Calibri" panose="020F0502020204030204" pitchFamily="34" charset="0"/>
            </a:endParaRPr>
          </a:p>
          <a:p>
            <a:pPr marL="800100" lvl="2" fontAlgn="base"/>
            <a:r>
              <a:rPr lang="en-US" sz="1800" kern="0" dirty="0">
                <a:solidFill>
                  <a:schemeClr val="tx1"/>
                </a:solidFill>
                <a:latin typeface="Calibri" panose="020F0502020204030204" pitchFamily="34" charset="0"/>
                <a:ea typeface="Segoe UI Symbol" panose="020B0502040204020203" pitchFamily="34" charset="0"/>
                <a:cs typeface="Calibri" panose="020F0502020204030204" pitchFamily="34" charset="0"/>
              </a:rPr>
              <a:t>If additional defensive major or minor fouls occur, FP is at 8m </a:t>
            </a:r>
            <a:r>
              <a:rPr lang="en-US" sz="1800" u="sng" kern="0" dirty="0">
                <a:solidFill>
                  <a:schemeClr val="tx1"/>
                </a:solidFill>
                <a:latin typeface="Calibri" panose="020F0502020204030204" pitchFamily="34" charset="0"/>
                <a:ea typeface="Segoe UI Symbol" panose="020B0502040204020203" pitchFamily="34" charset="0"/>
                <a:cs typeface="Calibri" panose="020F0502020204030204" pitchFamily="34" charset="0"/>
              </a:rPr>
              <a:t>hash</a:t>
            </a:r>
            <a:r>
              <a:rPr lang="en-US" sz="1800" kern="0" dirty="0">
                <a:solidFill>
                  <a:schemeClr val="tx1"/>
                </a:solidFill>
                <a:latin typeface="Calibri" panose="020F0502020204030204" pitchFamily="34" charset="0"/>
                <a:ea typeface="Segoe UI Symbol" panose="020B0502040204020203" pitchFamily="34" charset="0"/>
                <a:cs typeface="Calibri" panose="020F0502020204030204" pitchFamily="34" charset="0"/>
              </a:rPr>
              <a:t> closest to spot of 2nd foul.</a:t>
            </a:r>
          </a:p>
          <a:p>
            <a:pPr marL="571500" lvl="2" indent="0" fontAlgn="base">
              <a:buNone/>
            </a:pPr>
            <a:endParaRPr lang="en-US" sz="1800" kern="0" dirty="0">
              <a:solidFill>
                <a:schemeClr val="tx1"/>
              </a:solidFill>
              <a:latin typeface="Calibri" panose="020F0502020204030204" pitchFamily="34" charset="0"/>
              <a:ea typeface="Segoe UI Symbol" panose="020B0502040204020203" pitchFamily="34" charset="0"/>
              <a:cs typeface="Calibri" panose="020F0502020204030204" pitchFamily="34" charset="0"/>
            </a:endParaRPr>
          </a:p>
          <a:p>
            <a:pPr marL="800100" lvl="2" fontAlgn="base"/>
            <a:r>
              <a:rPr lang="en-US" sz="1800" kern="0" dirty="0">
                <a:solidFill>
                  <a:schemeClr val="tx1"/>
                </a:solidFill>
                <a:latin typeface="Calibri" panose="020F0502020204030204" pitchFamily="34" charset="0"/>
                <a:ea typeface="Segoe UI Symbol" panose="020B0502040204020203" pitchFamily="34" charset="0"/>
                <a:cs typeface="Calibri" panose="020F0502020204030204" pitchFamily="34" charset="0"/>
              </a:rPr>
              <a:t>As in all FP’s, the offender or nearest defense player shall be behind (except for a card)</a:t>
            </a:r>
          </a:p>
          <a:p>
            <a:pPr marL="0" marR="0" fontAlgn="base"/>
            <a:endParaRPr lang="en-US" sz="2200" kern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fontAlgn="base">
              <a:buNone/>
            </a:pPr>
            <a:endParaRPr lang="en-US" sz="2200" kern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65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20C206-3D75-CA02-A378-B8FB6BEF2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561C2-7578-A4BA-1F86-2B5D335F5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 Webinars and Deadlines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25817-2B6C-DFA0-02F2-4FA1E8961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7595" y="2297430"/>
            <a:ext cx="9264054" cy="4560570"/>
          </a:xfrm>
        </p:spPr>
        <p:txBody>
          <a:bodyPr>
            <a:normAutofit/>
          </a:bodyPr>
          <a:lstStyle/>
          <a:p>
            <a:pPr marL="0" fontAlgn="base"/>
            <a:r>
              <a:rPr lang="en-US" sz="2400" b="1" u="sng" dirty="0">
                <a:solidFill>
                  <a:srgbClr val="FF0000"/>
                </a:solidFill>
                <a:latin typeface="Calibri" panose="020F0502020204030204" pitchFamily="34" charset="0"/>
                <a:ea typeface="Segoe UI Symbol" panose="020B0502040204020203" pitchFamily="34" charset="0"/>
                <a:cs typeface="Calibri" panose="020F0502020204030204" pitchFamily="34" charset="0"/>
              </a:rPr>
              <a:t>SRI closes -  April 14 @ 11:59pm</a:t>
            </a:r>
          </a:p>
          <a:p>
            <a:pPr marL="0" fontAlgn="base"/>
            <a:endParaRPr lang="en-US" sz="2000" b="1" dirty="0">
              <a:latin typeface="Calibri" panose="020F0502020204030204" pitchFamily="34" charset="0"/>
              <a:ea typeface="Segoe UI Symbol" panose="020B0502040204020203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Segoe UI Symbol" panose="020B0502040204020203" pitchFamily="34" charset="0"/>
                <a:cs typeface="Calibri" panose="020F0502020204030204" pitchFamily="34" charset="0"/>
              </a:rPr>
              <a:t>Test completion date - April 26 @11:59pm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Segoe UI Symbol" panose="020B0502040204020203" pitchFamily="34" charset="0"/>
                <a:cs typeface="Calibri" panose="020F0502020204030204" pitchFamily="34" charset="0"/>
              </a:rPr>
              <a:t>OHSAA link was sent to all.  Let me know if you need it.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Segoe UI Symbol" panose="020B0502040204020203" pitchFamily="34" charset="0"/>
                <a:cs typeface="Calibri" panose="020F0502020204030204" pitchFamily="34" charset="0"/>
              </a:rPr>
              <a:t>USAL test results need to be sent to me:  </a:t>
            </a:r>
            <a:r>
              <a:rPr lang="en-US" sz="2000" dirty="0">
                <a:latin typeface="Calibri" panose="020F0502020204030204" pitchFamily="34" charset="0"/>
                <a:ea typeface="Segoe UI Symbol" panose="020B0502040204020203" pitchFamily="34" charset="0"/>
                <a:cs typeface="Calibri" panose="020F0502020204030204" pitchFamily="34" charset="0"/>
                <a:hlinkClick r:id="rId2"/>
              </a:rPr>
              <a:t>lfickert@ohsaa.org</a:t>
            </a:r>
            <a:endParaRPr lang="en-US" sz="2000" dirty="0">
              <a:latin typeface="Calibri" panose="020F0502020204030204" pitchFamily="34" charset="0"/>
              <a:ea typeface="Segoe UI Symbol" panose="020B0502040204020203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Segoe UI Symbol" panose="020B0502040204020203" pitchFamily="34" charset="0"/>
                <a:cs typeface="Calibri" panose="020F0502020204030204" pitchFamily="34" charset="0"/>
              </a:rPr>
              <a:t>Local meeting completion by May 1</a:t>
            </a:r>
          </a:p>
          <a:p>
            <a:pPr marL="0" marR="0" fontAlgn="base"/>
            <a:r>
              <a:rPr lang="en-US" sz="2200" kern="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Tournament Expectations Webinar – May 3</a:t>
            </a:r>
            <a:r>
              <a:rPr lang="en-US" sz="2200" kern="0" baseline="30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rd.</a:t>
            </a:r>
          </a:p>
          <a:p>
            <a:pPr marL="800100" lvl="2" fontAlgn="base"/>
            <a:r>
              <a:rPr lang="en-US" sz="2400" kern="0" baseline="30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Tournament Eligibility – SRI, Test and 4 Education meetings – by May 1</a:t>
            </a:r>
          </a:p>
          <a:p>
            <a:pPr marL="0" marR="0" indent="0" fontAlgn="base">
              <a:buNone/>
            </a:pPr>
            <a:r>
              <a:rPr lang="en-US" sz="2200" ker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Games begin week of May 11.</a:t>
            </a:r>
            <a:endParaRPr lang="en-US" sz="2200" kern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ea typeface="Segoe UI Symbol" panose="020B0502040204020203" pitchFamily="34" charset="0"/>
              <a:cs typeface="Calibri" panose="020F0502020204030204" pitchFamily="34" charset="0"/>
            </a:endParaRPr>
          </a:p>
          <a:p>
            <a:pPr marL="0" marR="0" fontAlgn="base"/>
            <a:endParaRPr lang="en-US" sz="2200" kern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fontAlgn="base">
              <a:buNone/>
            </a:pPr>
            <a:endParaRPr lang="en-US" sz="2200" kern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487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450DA-2B6A-B938-FF41-47C0C992B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572E2-C1AD-6FAD-EB1E-E9797FB95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1 upgrade Process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8718DD-B00E-D151-1952-36BEBD29B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1. Get an application and see rater list from the DOD page @ OHSAA.</a:t>
            </a:r>
          </a:p>
          <a:p>
            <a:pPr lvl="1"/>
            <a:r>
              <a:rPr lang="en-US" dirty="0"/>
              <a:t>https://</a:t>
            </a:r>
            <a:r>
              <a:rPr lang="en-US" dirty="0" err="1"/>
              <a:t>www.ohsaa.org</a:t>
            </a:r>
            <a:r>
              <a:rPr lang="en-US" dirty="0"/>
              <a:t>/Officiating/DOD</a:t>
            </a:r>
          </a:p>
          <a:p>
            <a:r>
              <a:rPr lang="en-US" dirty="0"/>
              <a:t>Choose any 2 raters from the list to observe.  They do not have to be from your district.</a:t>
            </a:r>
          </a:p>
          <a:p>
            <a:r>
              <a:rPr lang="en-US" dirty="0"/>
              <a:t>Schedule the observation date(s).  </a:t>
            </a:r>
          </a:p>
          <a:p>
            <a:r>
              <a:rPr lang="en-US" dirty="0"/>
              <a:t>Fill out application and bring to the observation.</a:t>
            </a:r>
          </a:p>
          <a:p>
            <a:r>
              <a:rPr lang="en-US" dirty="0"/>
              <a:t>Once completed, send the materials to me. </a:t>
            </a:r>
          </a:p>
          <a:p>
            <a:pPr lvl="1"/>
            <a:r>
              <a:rPr lang="en-US" dirty="0">
                <a:hlinkClick r:id="rId2"/>
              </a:rPr>
              <a:t>lfickert@ohsaa.org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468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38B5C-8527-26D3-49AB-CD1427A19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A6086-9960-3A90-CFB2-73D5D5FA1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1 upgrade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0F65950-82C7-A341-334B-96B0E667E0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96874" y="1986223"/>
            <a:ext cx="3668202" cy="4747085"/>
          </a:xfrm>
        </p:spPr>
      </p:pic>
    </p:spTree>
    <p:extLst>
      <p:ext uri="{BB962C8B-B14F-4D97-AF65-F5344CB8AC3E}">
        <p14:creationId xmlns:p14="http://schemas.microsoft.com/office/powerpoint/2010/main" val="3387940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33997-0F5C-A27C-7BC6-E36EFFC87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87D39-FAE7-CAED-FDEE-17F34FF4C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1 upgrade Raters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B5ED8AB-A74C-544B-87B2-B1524165968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780807" y="2603507"/>
          <a:ext cx="3511198" cy="34162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7338">
                  <a:extLst>
                    <a:ext uri="{9D8B030D-6E8A-4147-A177-3AD203B41FA5}">
                      <a16:colId xmlns:a16="http://schemas.microsoft.com/office/drawing/2014/main" val="3442148279"/>
                    </a:ext>
                  </a:extLst>
                </a:gridCol>
                <a:gridCol w="859316">
                  <a:extLst>
                    <a:ext uri="{9D8B030D-6E8A-4147-A177-3AD203B41FA5}">
                      <a16:colId xmlns:a16="http://schemas.microsoft.com/office/drawing/2014/main" val="2928359974"/>
                    </a:ext>
                  </a:extLst>
                </a:gridCol>
                <a:gridCol w="859316">
                  <a:extLst>
                    <a:ext uri="{9D8B030D-6E8A-4147-A177-3AD203B41FA5}">
                      <a16:colId xmlns:a16="http://schemas.microsoft.com/office/drawing/2014/main" val="2417509081"/>
                    </a:ext>
                  </a:extLst>
                </a:gridCol>
                <a:gridCol w="1385228">
                  <a:extLst>
                    <a:ext uri="{9D8B030D-6E8A-4147-A177-3AD203B41FA5}">
                      <a16:colId xmlns:a16="http://schemas.microsoft.com/office/drawing/2014/main" val="2996465901"/>
                    </a:ext>
                  </a:extLst>
                </a:gridCol>
              </a:tblGrid>
              <a:tr h="10047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First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Last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District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Email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extLst>
                  <a:ext uri="{0D108BD9-81ED-4DB2-BD59-A6C34878D82A}">
                    <a16:rowId xmlns:a16="http://schemas.microsoft.com/office/drawing/2014/main" val="1054182015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Bill 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Andrews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Central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osubucks79@yahoo.com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extLst>
                  <a:ext uri="{0D108BD9-81ED-4DB2-BD59-A6C34878D82A}">
                    <a16:rowId xmlns:a16="http://schemas.microsoft.com/office/drawing/2014/main" val="2684081287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Mike 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Barga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Central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bargaml@yahoo.com</a:t>
                      </a:r>
                      <a:endParaRPr lang="en-US" sz="600" b="0" i="0" u="none" strike="noStrike">
                        <a:solidFill>
                          <a:srgbClr val="434343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extLst>
                  <a:ext uri="{0D108BD9-81ED-4DB2-BD59-A6C34878D82A}">
                    <a16:rowId xmlns:a16="http://schemas.microsoft.com/office/drawing/2014/main" val="1924662010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Ron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Bate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Northeast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rlbate22@gmail.com</a:t>
                      </a:r>
                      <a:endParaRPr lang="en-US" sz="600" b="0" i="0" u="none" strike="noStrike">
                        <a:solidFill>
                          <a:srgbClr val="434343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extLst>
                  <a:ext uri="{0D108BD9-81ED-4DB2-BD59-A6C34878D82A}">
                    <a16:rowId xmlns:a16="http://schemas.microsoft.com/office/drawing/2014/main" val="230133815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Kelly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Brethauer - McCann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Northeast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kelly.brethauer@gmail.com</a:t>
                      </a:r>
                      <a:endParaRPr lang="en-US" sz="600" b="0" i="0" u="none" strike="noStrike">
                        <a:solidFill>
                          <a:srgbClr val="434343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extLst>
                  <a:ext uri="{0D108BD9-81ED-4DB2-BD59-A6C34878D82A}">
                    <a16:rowId xmlns:a16="http://schemas.microsoft.com/office/drawing/2014/main" val="2887231906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Mike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Brown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Southwest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mike@officialbizzness.com</a:t>
                      </a:r>
                      <a:endParaRPr lang="en-US" sz="600" b="0" i="0" u="none" strike="noStrike">
                        <a:solidFill>
                          <a:srgbClr val="434343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extLst>
                  <a:ext uri="{0D108BD9-81ED-4DB2-BD59-A6C34878D82A}">
                    <a16:rowId xmlns:a16="http://schemas.microsoft.com/office/drawing/2014/main" val="2639497844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Jessica 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Cemate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Northeast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jmcemate@yahoo.com</a:t>
                      </a:r>
                      <a:endParaRPr lang="en-US" sz="600" b="0" i="0" u="none" strike="noStrike">
                        <a:solidFill>
                          <a:srgbClr val="434343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extLst>
                  <a:ext uri="{0D108BD9-81ED-4DB2-BD59-A6C34878D82A}">
                    <a16:rowId xmlns:a16="http://schemas.microsoft.com/office/drawing/2014/main" val="519786795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Steve 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Denish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Northeast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steveglts@aol.com</a:t>
                      </a:r>
                      <a:endParaRPr lang="en-US" sz="600" b="0" i="0" u="none" strike="noStrike">
                        <a:solidFill>
                          <a:srgbClr val="434343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extLst>
                  <a:ext uri="{0D108BD9-81ED-4DB2-BD59-A6C34878D82A}">
                    <a16:rowId xmlns:a16="http://schemas.microsoft.com/office/drawing/2014/main" val="2927098104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Lissa 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Fickert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Southwest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lfickert@woh.rr.com</a:t>
                      </a:r>
                      <a:endParaRPr lang="en-US" sz="600" b="0" i="0" u="none" strike="noStrike">
                        <a:solidFill>
                          <a:srgbClr val="434343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extLst>
                  <a:ext uri="{0D108BD9-81ED-4DB2-BD59-A6C34878D82A}">
                    <a16:rowId xmlns:a16="http://schemas.microsoft.com/office/drawing/2014/main" val="1813318545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Bill 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Gardiner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Central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Wgard4121@sbcglobal.net</a:t>
                      </a:r>
                      <a:endParaRPr lang="en-US" sz="600" b="0" i="0" u="none" strike="noStrike">
                        <a:solidFill>
                          <a:srgbClr val="434343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extLst>
                  <a:ext uri="{0D108BD9-81ED-4DB2-BD59-A6C34878D82A}">
                    <a16:rowId xmlns:a16="http://schemas.microsoft.com/office/drawing/2014/main" val="4203835810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Laura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Gardiner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Central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lcgardiner@yahoo.com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extLst>
                  <a:ext uri="{0D108BD9-81ED-4DB2-BD59-A6C34878D82A}">
                    <a16:rowId xmlns:a16="http://schemas.microsoft.com/office/drawing/2014/main" val="3643511687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Lamar 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Hill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Southwest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mrlhill32@gmail.com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extLst>
                  <a:ext uri="{0D108BD9-81ED-4DB2-BD59-A6C34878D82A}">
                    <a16:rowId xmlns:a16="http://schemas.microsoft.com/office/drawing/2014/main" val="2817624570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Mike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Hilton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Southwest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michael.hilton@sbcglobal.net</a:t>
                      </a:r>
                      <a:endParaRPr lang="en-US" sz="600" b="0" i="0" u="none" strike="noStrike">
                        <a:solidFill>
                          <a:srgbClr val="434343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extLst>
                  <a:ext uri="{0D108BD9-81ED-4DB2-BD59-A6C34878D82A}">
                    <a16:rowId xmlns:a16="http://schemas.microsoft.com/office/drawing/2014/main" val="1535803306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John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Hunt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Southwest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jvhuntv@gmail.com</a:t>
                      </a:r>
                      <a:endParaRPr lang="en-US" sz="600" b="0" i="0" u="none" strike="noStrike">
                        <a:solidFill>
                          <a:srgbClr val="434343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extLst>
                  <a:ext uri="{0D108BD9-81ED-4DB2-BD59-A6C34878D82A}">
                    <a16:rowId xmlns:a16="http://schemas.microsoft.com/office/drawing/2014/main" val="3626189547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Jesse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Hunt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Southwest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jhunt0909@yahoo.com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extLst>
                  <a:ext uri="{0D108BD9-81ED-4DB2-BD59-A6C34878D82A}">
                    <a16:rowId xmlns:a16="http://schemas.microsoft.com/office/drawing/2014/main" val="1771793351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Sara 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Hunter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Northwest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sng" strike="noStrike">
                          <a:effectLst/>
                          <a:hlinkClick r:id="rId2"/>
                        </a:rPr>
                        <a:t>sara.rutschilling@icloud.com</a:t>
                      </a:r>
                      <a:endParaRPr lang="en-US" sz="600" b="0" i="0" u="sng" strike="noStrike">
                        <a:solidFill>
                          <a:srgbClr val="0563C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extLst>
                  <a:ext uri="{0D108BD9-81ED-4DB2-BD59-A6C34878D82A}">
                    <a16:rowId xmlns:a16="http://schemas.microsoft.com/office/drawing/2014/main" val="2185635929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Kathy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Jirus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Northeast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kmjirus@aol.com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extLst>
                  <a:ext uri="{0D108BD9-81ED-4DB2-BD59-A6C34878D82A}">
                    <a16:rowId xmlns:a16="http://schemas.microsoft.com/office/drawing/2014/main" val="453317513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Patrick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Knott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Central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sng" strike="noStrike">
                          <a:effectLst/>
                          <a:hlinkClick r:id="rId3"/>
                        </a:rPr>
                        <a:t>knott98@gmail.com</a:t>
                      </a:r>
                      <a:endParaRPr lang="en-US" sz="600" b="0" i="0" u="sng" strike="noStrike">
                        <a:solidFill>
                          <a:srgbClr val="0563C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extLst>
                  <a:ext uri="{0D108BD9-81ED-4DB2-BD59-A6C34878D82A}">
                    <a16:rowId xmlns:a16="http://schemas.microsoft.com/office/drawing/2014/main" val="1364631153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Linda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Kochan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Northeast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sng" strike="noStrike">
                          <a:effectLst/>
                          <a:hlinkClick r:id="rId4"/>
                        </a:rPr>
                        <a:t>buckeyestripes@yahoo.com</a:t>
                      </a:r>
                      <a:endParaRPr lang="en-US" sz="600" b="0" i="0" u="sng" strike="noStrike">
                        <a:solidFill>
                          <a:srgbClr val="0563C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extLst>
                  <a:ext uri="{0D108BD9-81ED-4DB2-BD59-A6C34878D82A}">
                    <a16:rowId xmlns:a16="http://schemas.microsoft.com/office/drawing/2014/main" val="1546979128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Amy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Long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Northwest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sng" strike="noStrike">
                          <a:effectLst/>
                          <a:hlinkClick r:id="rId5"/>
                        </a:rPr>
                        <a:t>amykomisareklong@gmail.com</a:t>
                      </a:r>
                      <a:endParaRPr lang="en-US" sz="600" b="0" i="0" u="sng" strike="noStrike">
                        <a:solidFill>
                          <a:srgbClr val="0563C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extLst>
                  <a:ext uri="{0D108BD9-81ED-4DB2-BD59-A6C34878D82A}">
                    <a16:rowId xmlns:a16="http://schemas.microsoft.com/office/drawing/2014/main" val="4292281725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Joe 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Montello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Northeast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joe.montello@gmail.com</a:t>
                      </a:r>
                      <a:endParaRPr lang="en-US" sz="600" b="0" i="0" u="none" strike="noStrike">
                        <a:solidFill>
                          <a:srgbClr val="434343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extLst>
                  <a:ext uri="{0D108BD9-81ED-4DB2-BD59-A6C34878D82A}">
                    <a16:rowId xmlns:a16="http://schemas.microsoft.com/office/drawing/2014/main" val="893561416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Brad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Murphy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Southwest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bmurph2258@yahoo.com</a:t>
                      </a:r>
                      <a:endParaRPr lang="en-US" sz="600" b="0" i="0" u="none" strike="noStrike">
                        <a:solidFill>
                          <a:srgbClr val="434343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extLst>
                  <a:ext uri="{0D108BD9-81ED-4DB2-BD59-A6C34878D82A}">
                    <a16:rowId xmlns:a16="http://schemas.microsoft.com/office/drawing/2014/main" val="3802049801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Mike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Murphy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Central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sng" strike="noStrike">
                          <a:effectLst/>
                          <a:hlinkClick r:id="rId6"/>
                        </a:rPr>
                        <a:t>golfmurph@gmail.com</a:t>
                      </a:r>
                      <a:endParaRPr lang="en-US" sz="5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/>
                </a:tc>
                <a:extLst>
                  <a:ext uri="{0D108BD9-81ED-4DB2-BD59-A6C34878D82A}">
                    <a16:rowId xmlns:a16="http://schemas.microsoft.com/office/drawing/2014/main" val="728849599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Gary 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Ostkar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Northeast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u="sng" strike="noStrike">
                          <a:effectLst/>
                          <a:hlinkClick r:id="rId7"/>
                        </a:rPr>
                        <a:t>gostkar@yahoo.com</a:t>
                      </a:r>
                      <a:endParaRPr lang="en-US" sz="5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ctr"/>
                </a:tc>
                <a:extLst>
                  <a:ext uri="{0D108BD9-81ED-4DB2-BD59-A6C34878D82A}">
                    <a16:rowId xmlns:a16="http://schemas.microsoft.com/office/drawing/2014/main" val="2447537917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Wendy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Pinta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Central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ualaxgal@gmail.com</a:t>
                      </a:r>
                      <a:endParaRPr lang="en-US" sz="600" b="0" i="0" u="none" strike="noStrike">
                        <a:solidFill>
                          <a:srgbClr val="434343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extLst>
                  <a:ext uri="{0D108BD9-81ED-4DB2-BD59-A6C34878D82A}">
                    <a16:rowId xmlns:a16="http://schemas.microsoft.com/office/drawing/2014/main" val="3059518213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Suzanne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Randall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Central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sng" strike="noStrike">
                          <a:effectLst/>
                          <a:hlinkClick r:id="rId8"/>
                        </a:rPr>
                        <a:t>srrandal@gmail.com</a:t>
                      </a:r>
                      <a:endParaRPr lang="en-US" sz="600" b="0" i="0" u="sng" strike="noStrike">
                        <a:solidFill>
                          <a:srgbClr val="0563C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extLst>
                  <a:ext uri="{0D108BD9-81ED-4DB2-BD59-A6C34878D82A}">
                    <a16:rowId xmlns:a16="http://schemas.microsoft.com/office/drawing/2014/main" val="2960030455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Dale 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Robertson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Central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sng" strike="noStrike">
                          <a:effectLst/>
                          <a:hlinkClick r:id="rId9"/>
                        </a:rPr>
                        <a:t>drobertlax@gmail.com&gt;</a:t>
                      </a:r>
                      <a:endParaRPr lang="en-US" sz="5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7" marR="4187" marT="4187" marB="0" anchor="b"/>
                </a:tc>
                <a:extLst>
                  <a:ext uri="{0D108BD9-81ED-4DB2-BD59-A6C34878D82A}">
                    <a16:rowId xmlns:a16="http://schemas.microsoft.com/office/drawing/2014/main" val="3086760934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Mike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Shea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Southwest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mshea0129@gmail.com</a:t>
                      </a:r>
                      <a:endParaRPr lang="en-US" sz="600" b="0" i="0" u="none" strike="noStrike">
                        <a:solidFill>
                          <a:srgbClr val="434343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extLst>
                  <a:ext uri="{0D108BD9-81ED-4DB2-BD59-A6C34878D82A}">
                    <a16:rowId xmlns:a16="http://schemas.microsoft.com/office/drawing/2014/main" val="4200807605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Natalie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Stellini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Central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lacrossenatalie19@gmail.com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extLst>
                  <a:ext uri="{0D108BD9-81ED-4DB2-BD59-A6C34878D82A}">
                    <a16:rowId xmlns:a16="http://schemas.microsoft.com/office/drawing/2014/main" val="174573170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Ashley 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Stewart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Central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ashley.weed.stewart@gmail.com</a:t>
                      </a:r>
                      <a:endParaRPr lang="en-US" sz="600" b="0" i="0" u="none" strike="noStrike">
                        <a:solidFill>
                          <a:srgbClr val="434343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extLst>
                  <a:ext uri="{0D108BD9-81ED-4DB2-BD59-A6C34878D82A}">
                    <a16:rowId xmlns:a16="http://schemas.microsoft.com/office/drawing/2014/main" val="764784505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Elaine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Stowell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Central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sng" strike="noStrike">
                          <a:effectLst/>
                          <a:hlinkClick r:id="rId10"/>
                        </a:rPr>
                        <a:t>elainelui@gmail.com</a:t>
                      </a:r>
                      <a:endParaRPr lang="en-US" sz="600" b="0" i="0" u="sng" strike="noStrike">
                        <a:solidFill>
                          <a:srgbClr val="0563C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extLst>
                  <a:ext uri="{0D108BD9-81ED-4DB2-BD59-A6C34878D82A}">
                    <a16:rowId xmlns:a16="http://schemas.microsoft.com/office/drawing/2014/main" val="4085641177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Brett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Wane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Northeast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bwane88@gmail.com</a:t>
                      </a:r>
                      <a:endParaRPr lang="en-US" sz="600" b="0" i="0" u="none" strike="noStrike">
                        <a:solidFill>
                          <a:srgbClr val="434343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extLst>
                  <a:ext uri="{0D108BD9-81ED-4DB2-BD59-A6C34878D82A}">
                    <a16:rowId xmlns:a16="http://schemas.microsoft.com/office/drawing/2014/main" val="1062282993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Deb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Welch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Central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deborahewelch@gmail.com</a:t>
                      </a:r>
                      <a:endParaRPr lang="en-US" sz="600" b="0" i="0" u="none" strike="noStrike">
                        <a:solidFill>
                          <a:srgbClr val="434343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extLst>
                  <a:ext uri="{0D108BD9-81ED-4DB2-BD59-A6C34878D82A}">
                    <a16:rowId xmlns:a16="http://schemas.microsoft.com/office/drawing/2014/main" val="2883073048"/>
                  </a:ext>
                </a:extLst>
              </a:tr>
              <a:tr h="100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u="none" strike="noStrike">
                          <a:effectLst/>
                        </a:rPr>
                        <a:t>Joe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Werbrich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>
                          <a:effectLst/>
                        </a:rPr>
                        <a:t>Southwest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sng" strike="noStrike" dirty="0">
                          <a:effectLst/>
                          <a:hlinkClick r:id="rId11"/>
                        </a:rPr>
                        <a:t>jwerbrich@gmail.com</a:t>
                      </a:r>
                      <a:endParaRPr lang="en-US" sz="600" b="0" i="0" u="sng" strike="noStrike" dirty="0">
                        <a:solidFill>
                          <a:srgbClr val="0563C1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187" marR="4187" marT="4187" marB="0" anchor="b"/>
                </a:tc>
                <a:extLst>
                  <a:ext uri="{0D108BD9-81ED-4DB2-BD59-A6C34878D82A}">
                    <a16:rowId xmlns:a16="http://schemas.microsoft.com/office/drawing/2014/main" val="1920561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352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96A05-12E9-17F8-648B-EC16B3056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7D48D-0C11-0FB9-7152-C53BD6C647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  Concerns?</a:t>
            </a:r>
          </a:p>
        </p:txBody>
      </p:sp>
    </p:spTree>
    <p:extLst>
      <p:ext uri="{BB962C8B-B14F-4D97-AF65-F5344CB8AC3E}">
        <p14:creationId xmlns:p14="http://schemas.microsoft.com/office/powerpoint/2010/main" val="4507665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{77A8F6A8-588F-CC4D-BB23-2F0611ADAA10}tf10001076</Template>
  <TotalTime>6749</TotalTime>
  <Words>676</Words>
  <Application>Microsoft Macintosh PowerPoint</Application>
  <PresentationFormat>Widescreen</PresentationFormat>
  <Paragraphs>191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Century Gothic</vt:lpstr>
      <vt:lpstr>Helvetica</vt:lpstr>
      <vt:lpstr>Wingdings 3</vt:lpstr>
      <vt:lpstr>Ion Boardroom</vt:lpstr>
      <vt:lpstr>OHSAA Deadlines, Reminders and Other Information</vt:lpstr>
      <vt:lpstr>Penalty Administration for a Flag</vt:lpstr>
      <vt:lpstr>Penalty Administration for a Flag</vt:lpstr>
      <vt:lpstr>Penalty Administration for a Flag</vt:lpstr>
      <vt:lpstr>Upcoming Webinars and Deadlines</vt:lpstr>
      <vt:lpstr>Class 1 upgrade Process</vt:lpstr>
      <vt:lpstr>Class 1 upgrade</vt:lpstr>
      <vt:lpstr>Class 1 upgrade Raters</vt:lpstr>
      <vt:lpstr>Questions?  Concerns?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Fickert, Cole</dc:creator>
  <cp:lastModifiedBy>Fickert, Cole</cp:lastModifiedBy>
  <cp:revision>55</cp:revision>
  <dcterms:created xsi:type="dcterms:W3CDTF">2026-03-15T20:21:16Z</dcterms:created>
  <dcterms:modified xsi:type="dcterms:W3CDTF">2026-04-12T23:57:13Z</dcterms:modified>
</cp:coreProperties>
</file>