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1"/>
  </p:notesMasterIdLst>
  <p:handoutMasterIdLst>
    <p:handoutMasterId r:id="rId62"/>
  </p:handoutMasterIdLst>
  <p:sldIdLst>
    <p:sldId id="256" r:id="rId3"/>
    <p:sldId id="296" r:id="rId4"/>
    <p:sldId id="258" r:id="rId5"/>
    <p:sldId id="259" r:id="rId6"/>
    <p:sldId id="326" r:id="rId7"/>
    <p:sldId id="809" r:id="rId8"/>
    <p:sldId id="810" r:id="rId9"/>
    <p:sldId id="811" r:id="rId10"/>
    <p:sldId id="261" r:id="rId11"/>
    <p:sldId id="262" r:id="rId12"/>
    <p:sldId id="298" r:id="rId13"/>
    <p:sldId id="324" r:id="rId14"/>
    <p:sldId id="325" r:id="rId15"/>
    <p:sldId id="279" r:id="rId16"/>
    <p:sldId id="280" r:id="rId17"/>
    <p:sldId id="263" r:id="rId18"/>
    <p:sldId id="264" r:id="rId19"/>
    <p:sldId id="299" r:id="rId20"/>
    <p:sldId id="300" r:id="rId21"/>
    <p:sldId id="265" r:id="rId22"/>
    <p:sldId id="266" r:id="rId23"/>
    <p:sldId id="267" r:id="rId24"/>
    <p:sldId id="270" r:id="rId25"/>
    <p:sldId id="271" r:id="rId26"/>
    <p:sldId id="272" r:id="rId27"/>
    <p:sldId id="812" r:id="rId28"/>
    <p:sldId id="813" r:id="rId29"/>
    <p:sldId id="814" r:id="rId30"/>
    <p:sldId id="524" r:id="rId31"/>
    <p:sldId id="525" r:id="rId32"/>
    <p:sldId id="526" r:id="rId33"/>
    <p:sldId id="283" r:id="rId34"/>
    <p:sldId id="285" r:id="rId35"/>
    <p:sldId id="286" r:id="rId36"/>
    <p:sldId id="287" r:id="rId37"/>
    <p:sldId id="538" r:id="rId38"/>
    <p:sldId id="539" r:id="rId39"/>
    <p:sldId id="739" r:id="rId40"/>
    <p:sldId id="323" r:id="rId41"/>
    <p:sldId id="303" r:id="rId42"/>
    <p:sldId id="322" r:id="rId43"/>
    <p:sldId id="290" r:id="rId44"/>
    <p:sldId id="291" r:id="rId45"/>
    <p:sldId id="304" r:id="rId46"/>
    <p:sldId id="305" r:id="rId47"/>
    <p:sldId id="306" r:id="rId48"/>
    <p:sldId id="308" r:id="rId49"/>
    <p:sldId id="309" r:id="rId50"/>
    <p:sldId id="310" r:id="rId51"/>
    <p:sldId id="311" r:id="rId52"/>
    <p:sldId id="312" r:id="rId53"/>
    <p:sldId id="313" r:id="rId54"/>
    <p:sldId id="315" r:id="rId55"/>
    <p:sldId id="316" r:id="rId56"/>
    <p:sldId id="317" r:id="rId57"/>
    <p:sldId id="318" r:id="rId58"/>
    <p:sldId id="319" r:id="rId59"/>
    <p:sldId id="32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27E6D-8D85-496F-A5D1-B9CD08BC1BF7}" v="141" dt="2026-01-24T20:23:41.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26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F4474-42D3-41D3-BE18-4F363D95EFC9}" type="datetimeFigureOut">
              <a:rPr lang="en-US" smtClean="0"/>
              <a:pPr/>
              <a:t>1/26/2026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33FFE2-EC72-4BAC-A854-D48FDB88138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283D9-A7E6-4BFF-80F2-4A8493D25824}" type="datetimeFigureOut">
              <a:rPr lang="en-US" smtClean="0"/>
              <a:pPr/>
              <a:t>1/26/2026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73A48-5C08-4523-A319-6F767637C182}" type="slidenum">
              <a:rPr lang="en-US" smtClean="0"/>
              <a:pPr/>
              <a:t>‹#›</a:t>
            </a:fld>
            <a:endParaRPr lang="en-US"/>
          </a:p>
        </p:txBody>
      </p:sp>
    </p:spTree>
    <p:extLst>
      <p:ext uri="{BB962C8B-B14F-4D97-AF65-F5344CB8AC3E}">
        <p14:creationId xmlns:p14="http://schemas.microsoft.com/office/powerpoint/2010/main" val="26794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73A48-5C08-4523-A319-6F767637C18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66F1E9-8446-4DC8-BD00-D2740305E4DA}" type="slidenum">
              <a:rPr lang="en-US" altLang="en-US">
                <a:solidFill>
                  <a:prstClr val="black"/>
                </a:solidFill>
              </a:rPr>
              <a:pPr eaLnBrk="1" hangingPunct="1"/>
              <a:t>15</a:t>
            </a:fld>
            <a:endParaRPr lang="en-US" altLang="en-US">
              <a:solidFill>
                <a:prstClr val="black"/>
              </a:solidFill>
            </a:endParaRPr>
          </a:p>
        </p:txBody>
      </p:sp>
      <p:sp>
        <p:nvSpPr>
          <p:cNvPr id="36867" name="Rectangle 2"/>
          <p:cNvSpPr>
            <a:spLocks noGrp="1" noRot="1" noChangeAspect="1" noChangeArrowheads="1" noTextEdit="1"/>
          </p:cNvSpPr>
          <p:nvPr>
            <p:ph type="sldImg"/>
          </p:nvPr>
        </p:nvSpPr>
        <p:spPr bwMode="auto">
          <a:xfrm>
            <a:off x="1147763" y="687388"/>
            <a:ext cx="4567237" cy="34258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r>
              <a:rPr lang="en-US" altLang="en-US"/>
              <a:t>These are the activities that have the most lightning casualties associated with them in the U.S.  Casualties means both deaths and injuries combined.</a:t>
            </a:r>
          </a:p>
          <a:p>
            <a:pPr eaLnBrk="1" hangingPunct="1">
              <a:spcBef>
                <a:spcPct val="0"/>
              </a:spcBef>
            </a:pPr>
            <a:endParaRPr lang="en-US" altLang="en-US"/>
          </a:p>
          <a:p>
            <a:pPr eaLnBrk="1" hangingPunct="1">
              <a:spcBef>
                <a:spcPct val="0"/>
              </a:spcBef>
            </a:pPr>
            <a:r>
              <a:rPr lang="en-US" altLang="en-US"/>
              <a:t>We’re going to go through these one by one to show that some school activities can put students at high risk.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17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717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We talked about going to proper lightning shelters, but what constitutes a proper lightning shelter?  Of the resources most commonly available, a large fully enclosed substantially constructed building is your best bet, such as your typical house or school.  By substantially constructed, we mean it needs a lot of wiring and plumbing in the walls.</a:t>
            </a:r>
          </a:p>
          <a:p>
            <a:pPr>
              <a:spcBef>
                <a:spcPct val="0"/>
              </a:spcBef>
            </a:pPr>
            <a:endParaRPr lang="en-US" altLang="en-US"/>
          </a:p>
          <a:p>
            <a:pPr>
              <a:spcBef>
                <a:spcPct val="0"/>
              </a:spcBef>
            </a:pPr>
            <a:r>
              <a:rPr lang="en-US" altLang="en-US"/>
              <a:t>If a building isn’t available,a vehicle with a metal roof and metal sides is a reasonable second choice.  Notice how I emphasize it’s the metal shell that protects you, not the rubber tires insulating you from the ground -- that’s a myth that just won’t die!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F459C-34FE-4BE4-BA86-0D563FB87841}"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73A48-5C08-4523-A319-6F767637C18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b="1">
                <a:latin typeface="Arial" pitchFamily="34" charset="0"/>
              </a:rPr>
              <a:t>Comments:  A new form has been developed to document when a player, who has been removed due to exhibiting signs, symptoms or behaviors consistent with concussion, has been approved to return to play that day.  The form can be found on the OHSAA web site at www.ohsaa.org on both the sports medicine link and the Volleyball page.  Officials who have removed a player under this rule shall not permit the player to return to play without this signed form.  The official should then make a copy of the form and forward it to the OHSAA office.</a:t>
            </a:r>
            <a:endParaRPr lang="en-US">
              <a:latin typeface="Arial" pitchFamily="34" charset="0"/>
            </a:endParaRPr>
          </a:p>
          <a:p>
            <a:endParaRPr lang="en-US">
              <a:latin typeface="Arial" pitchFamily="34" charset="0"/>
            </a:endParaRPr>
          </a:p>
        </p:txBody>
      </p:sp>
      <p:sp>
        <p:nvSpPr>
          <p:cNvPr id="109572" name="Slide Number Placeholder 3"/>
          <p:cNvSpPr>
            <a:spLocks noGrp="1"/>
          </p:cNvSpPr>
          <p:nvPr>
            <p:ph type="sldNum" sz="quarter" idx="5"/>
          </p:nvPr>
        </p:nvSpPr>
        <p:spPr/>
        <p:txBody>
          <a:bodyPr/>
          <a:lstStyle/>
          <a:p>
            <a:pPr>
              <a:defRPr/>
            </a:pPr>
            <a:fld id="{68C82BDC-E8A5-4C34-82C4-73B542F382C9}" type="slidenum">
              <a:rPr lang="en-US" smtClean="0">
                <a:latin typeface="Arial" pitchFamily="34" charset="0"/>
              </a:rPr>
              <a:pPr>
                <a:defRPr/>
              </a:pPr>
              <a:t>25</a:t>
            </a:fld>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2919413" y="533400"/>
            <a:ext cx="3549650" cy="2662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Specific examples of game ending scenarios are included in your preseason manual.</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65610" indent="-294465">
              <a:defRPr>
                <a:solidFill>
                  <a:schemeClr val="tx1"/>
                </a:solidFill>
                <a:latin typeface="Century Gothic" panose="020B0502020202020204" pitchFamily="34" charset="0"/>
              </a:defRPr>
            </a:lvl2pPr>
            <a:lvl3pPr marL="1177862" indent="-235572">
              <a:defRPr>
                <a:solidFill>
                  <a:schemeClr val="tx1"/>
                </a:solidFill>
                <a:latin typeface="Century Gothic" panose="020B0502020202020204" pitchFamily="34" charset="0"/>
              </a:defRPr>
            </a:lvl3pPr>
            <a:lvl4pPr marL="1649006" indent="-235572">
              <a:defRPr>
                <a:solidFill>
                  <a:schemeClr val="tx1"/>
                </a:solidFill>
                <a:latin typeface="Century Gothic" panose="020B0502020202020204" pitchFamily="34" charset="0"/>
              </a:defRPr>
            </a:lvl4pPr>
            <a:lvl5pPr marL="2120151" indent="-235572">
              <a:defRPr>
                <a:solidFill>
                  <a:schemeClr val="tx1"/>
                </a:solidFill>
                <a:latin typeface="Century Gothic" panose="020B0502020202020204" pitchFamily="34" charset="0"/>
              </a:defRPr>
            </a:lvl5pPr>
            <a:lvl6pPr marL="2591295" indent="-235572" defTabSz="471145" eaLnBrk="0" fontAlgn="base" hangingPunct="0">
              <a:spcBef>
                <a:spcPct val="0"/>
              </a:spcBef>
              <a:spcAft>
                <a:spcPct val="0"/>
              </a:spcAft>
              <a:defRPr>
                <a:solidFill>
                  <a:schemeClr val="tx1"/>
                </a:solidFill>
                <a:latin typeface="Century Gothic" panose="020B0502020202020204" pitchFamily="34" charset="0"/>
              </a:defRPr>
            </a:lvl6pPr>
            <a:lvl7pPr marL="3062440" indent="-235572" defTabSz="471145" eaLnBrk="0" fontAlgn="base" hangingPunct="0">
              <a:spcBef>
                <a:spcPct val="0"/>
              </a:spcBef>
              <a:spcAft>
                <a:spcPct val="0"/>
              </a:spcAft>
              <a:defRPr>
                <a:solidFill>
                  <a:schemeClr val="tx1"/>
                </a:solidFill>
                <a:latin typeface="Century Gothic" panose="020B0502020202020204" pitchFamily="34" charset="0"/>
              </a:defRPr>
            </a:lvl7pPr>
            <a:lvl8pPr marL="3533585" indent="-235572" defTabSz="471145" eaLnBrk="0" fontAlgn="base" hangingPunct="0">
              <a:spcBef>
                <a:spcPct val="0"/>
              </a:spcBef>
              <a:spcAft>
                <a:spcPct val="0"/>
              </a:spcAft>
              <a:defRPr>
                <a:solidFill>
                  <a:schemeClr val="tx1"/>
                </a:solidFill>
                <a:latin typeface="Century Gothic" panose="020B0502020202020204" pitchFamily="34" charset="0"/>
              </a:defRPr>
            </a:lvl8pPr>
            <a:lvl9pPr marL="4004729" indent="-235572" defTabSz="47114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C8646B9-B38B-4F19-851B-E1B97DFD931C}" type="slidenum">
              <a:rPr lang="en-US" altLang="en-US" smtClean="0">
                <a:latin typeface="Arial" panose="020B0604020202020204" pitchFamily="34" charset="0"/>
              </a:rPr>
              <a:pPr fontAlgn="base">
                <a:spcBef>
                  <a:spcPct val="0"/>
                </a:spcBef>
                <a:spcAft>
                  <a:spcPct val="0"/>
                </a:spcAft>
              </a:pPr>
              <a:t>29</a:t>
            </a:fld>
            <a:endParaRPr lang="en-US" altLang="en-US">
              <a:latin typeface="Arial" panose="020B0604020202020204" pitchFamily="34" charset="0"/>
            </a:endParaRPr>
          </a:p>
        </p:txBody>
      </p:sp>
    </p:spTree>
    <p:extLst>
      <p:ext uri="{BB962C8B-B14F-4D97-AF65-F5344CB8AC3E}">
        <p14:creationId xmlns:p14="http://schemas.microsoft.com/office/powerpoint/2010/main" val="3642829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2919413" y="533400"/>
            <a:ext cx="3549650" cy="2662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65610" indent="-294465">
              <a:defRPr>
                <a:solidFill>
                  <a:schemeClr val="tx1"/>
                </a:solidFill>
                <a:latin typeface="Century Gothic" panose="020B0502020202020204" pitchFamily="34" charset="0"/>
              </a:defRPr>
            </a:lvl2pPr>
            <a:lvl3pPr marL="1177862" indent="-235572">
              <a:defRPr>
                <a:solidFill>
                  <a:schemeClr val="tx1"/>
                </a:solidFill>
                <a:latin typeface="Century Gothic" panose="020B0502020202020204" pitchFamily="34" charset="0"/>
              </a:defRPr>
            </a:lvl3pPr>
            <a:lvl4pPr marL="1649006" indent="-235572">
              <a:defRPr>
                <a:solidFill>
                  <a:schemeClr val="tx1"/>
                </a:solidFill>
                <a:latin typeface="Century Gothic" panose="020B0502020202020204" pitchFamily="34" charset="0"/>
              </a:defRPr>
            </a:lvl4pPr>
            <a:lvl5pPr marL="2120151" indent="-235572">
              <a:defRPr>
                <a:solidFill>
                  <a:schemeClr val="tx1"/>
                </a:solidFill>
                <a:latin typeface="Century Gothic" panose="020B0502020202020204" pitchFamily="34" charset="0"/>
              </a:defRPr>
            </a:lvl5pPr>
            <a:lvl6pPr marL="2591295" indent="-235572" defTabSz="471145" eaLnBrk="0" fontAlgn="base" hangingPunct="0">
              <a:spcBef>
                <a:spcPct val="0"/>
              </a:spcBef>
              <a:spcAft>
                <a:spcPct val="0"/>
              </a:spcAft>
              <a:defRPr>
                <a:solidFill>
                  <a:schemeClr val="tx1"/>
                </a:solidFill>
                <a:latin typeface="Century Gothic" panose="020B0502020202020204" pitchFamily="34" charset="0"/>
              </a:defRPr>
            </a:lvl6pPr>
            <a:lvl7pPr marL="3062440" indent="-235572" defTabSz="471145" eaLnBrk="0" fontAlgn="base" hangingPunct="0">
              <a:spcBef>
                <a:spcPct val="0"/>
              </a:spcBef>
              <a:spcAft>
                <a:spcPct val="0"/>
              </a:spcAft>
              <a:defRPr>
                <a:solidFill>
                  <a:schemeClr val="tx1"/>
                </a:solidFill>
                <a:latin typeface="Century Gothic" panose="020B0502020202020204" pitchFamily="34" charset="0"/>
              </a:defRPr>
            </a:lvl7pPr>
            <a:lvl8pPr marL="3533585" indent="-235572" defTabSz="471145" eaLnBrk="0" fontAlgn="base" hangingPunct="0">
              <a:spcBef>
                <a:spcPct val="0"/>
              </a:spcBef>
              <a:spcAft>
                <a:spcPct val="0"/>
              </a:spcAft>
              <a:defRPr>
                <a:solidFill>
                  <a:schemeClr val="tx1"/>
                </a:solidFill>
                <a:latin typeface="Century Gothic" panose="020B0502020202020204" pitchFamily="34" charset="0"/>
              </a:defRPr>
            </a:lvl8pPr>
            <a:lvl9pPr marL="4004729" indent="-235572" defTabSz="47114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5646081-7FB6-4846-A436-9DC835C2CA44}" type="slidenum">
              <a:rPr lang="en-US" altLang="en-US" smtClean="0">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545350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2919413" y="533400"/>
            <a:ext cx="3549650" cy="2662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Ten run rule is in effect for member schools for both the regular season and the OHSAA post season tournament.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65610" indent="-294465">
              <a:defRPr>
                <a:solidFill>
                  <a:schemeClr val="tx1"/>
                </a:solidFill>
                <a:latin typeface="Century Gothic" panose="020B0502020202020204" pitchFamily="34" charset="0"/>
              </a:defRPr>
            </a:lvl2pPr>
            <a:lvl3pPr marL="1177862" indent="-235572">
              <a:defRPr>
                <a:solidFill>
                  <a:schemeClr val="tx1"/>
                </a:solidFill>
                <a:latin typeface="Century Gothic" panose="020B0502020202020204" pitchFamily="34" charset="0"/>
              </a:defRPr>
            </a:lvl3pPr>
            <a:lvl4pPr marL="1649006" indent="-235572">
              <a:defRPr>
                <a:solidFill>
                  <a:schemeClr val="tx1"/>
                </a:solidFill>
                <a:latin typeface="Century Gothic" panose="020B0502020202020204" pitchFamily="34" charset="0"/>
              </a:defRPr>
            </a:lvl4pPr>
            <a:lvl5pPr marL="2120151" indent="-235572">
              <a:defRPr>
                <a:solidFill>
                  <a:schemeClr val="tx1"/>
                </a:solidFill>
                <a:latin typeface="Century Gothic" panose="020B0502020202020204" pitchFamily="34" charset="0"/>
              </a:defRPr>
            </a:lvl5pPr>
            <a:lvl6pPr marL="2591295" indent="-235572" defTabSz="471145" eaLnBrk="0" fontAlgn="base" hangingPunct="0">
              <a:spcBef>
                <a:spcPct val="0"/>
              </a:spcBef>
              <a:spcAft>
                <a:spcPct val="0"/>
              </a:spcAft>
              <a:defRPr>
                <a:solidFill>
                  <a:schemeClr val="tx1"/>
                </a:solidFill>
                <a:latin typeface="Century Gothic" panose="020B0502020202020204" pitchFamily="34" charset="0"/>
              </a:defRPr>
            </a:lvl6pPr>
            <a:lvl7pPr marL="3062440" indent="-235572" defTabSz="471145" eaLnBrk="0" fontAlgn="base" hangingPunct="0">
              <a:spcBef>
                <a:spcPct val="0"/>
              </a:spcBef>
              <a:spcAft>
                <a:spcPct val="0"/>
              </a:spcAft>
              <a:defRPr>
                <a:solidFill>
                  <a:schemeClr val="tx1"/>
                </a:solidFill>
                <a:latin typeface="Century Gothic" panose="020B0502020202020204" pitchFamily="34" charset="0"/>
              </a:defRPr>
            </a:lvl7pPr>
            <a:lvl8pPr marL="3533585" indent="-235572" defTabSz="471145" eaLnBrk="0" fontAlgn="base" hangingPunct="0">
              <a:spcBef>
                <a:spcPct val="0"/>
              </a:spcBef>
              <a:spcAft>
                <a:spcPct val="0"/>
              </a:spcAft>
              <a:defRPr>
                <a:solidFill>
                  <a:schemeClr val="tx1"/>
                </a:solidFill>
                <a:latin typeface="Century Gothic" panose="020B0502020202020204" pitchFamily="34" charset="0"/>
              </a:defRPr>
            </a:lvl8pPr>
            <a:lvl9pPr marL="4004729" indent="-235572" defTabSz="47114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3BBB5FC-1AE5-4B12-B333-60BF4E239848}" type="slidenum">
              <a:rPr lang="en-US" altLang="en-US" smtClean="0">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Tree>
    <p:extLst>
      <p:ext uri="{BB962C8B-B14F-4D97-AF65-F5344CB8AC3E}">
        <p14:creationId xmlns:p14="http://schemas.microsoft.com/office/powerpoint/2010/main" val="4250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a:latin typeface="Arial" pitchFamily="34" charset="0"/>
              </a:rPr>
              <a:t>WHEN A COACH OR STUDENT-ATHLETE IS EJECTED FROM A CONTEST AN OFFICIAL’S REPORT MUST BE FILED WITH THE MEMBER SCHOOL AND OHSAA.</a:t>
            </a:r>
          </a:p>
          <a:p>
            <a:endParaRPr lang="en-US">
              <a:latin typeface="Arial" pitchFamily="34" charset="0"/>
            </a:endParaRPr>
          </a:p>
          <a:p>
            <a:r>
              <a:rPr lang="en-US">
                <a:latin typeface="Arial" pitchFamily="34" charset="0"/>
              </a:rPr>
              <a:t>PLEASE NOTE THE DIFFERENCE BETWEEN EJECTIONS FOR UNSPORTING CONDUCT AND “RESTRICTION TO THE BENCH” AS INDICATED IN THE PLAYING RULES FOR SOFTBALL.</a:t>
            </a:r>
          </a:p>
          <a:p>
            <a:endParaRPr lang="en-US">
              <a:latin typeface="Arial" pitchFamily="34" charset="0"/>
            </a:endParaRPr>
          </a:p>
          <a:p>
            <a:r>
              <a:rPr lang="en-US">
                <a:latin typeface="Arial" pitchFamily="34" charset="0"/>
              </a:rPr>
              <a:t>REMEMBER TO “RESPECT THE GAME”</a:t>
            </a:r>
          </a:p>
        </p:txBody>
      </p:sp>
      <p:sp>
        <p:nvSpPr>
          <p:cNvPr id="118788" name="Slide Number Placeholder 3"/>
          <p:cNvSpPr>
            <a:spLocks noGrp="1"/>
          </p:cNvSpPr>
          <p:nvPr>
            <p:ph type="sldNum" sz="quarter" idx="5"/>
          </p:nvPr>
        </p:nvSpPr>
        <p:spPr/>
        <p:txBody>
          <a:bodyPr/>
          <a:lstStyle/>
          <a:p>
            <a:pPr>
              <a:defRPr/>
            </a:pPr>
            <a:fld id="{E9E8EC12-8E5B-4A9D-8F33-7576994D9F01}" type="slidenum">
              <a:rPr lang="en-US" smtClean="0">
                <a:latin typeface="Arial" pitchFamily="34" charset="0"/>
              </a:rPr>
              <a:pPr>
                <a:defRPr/>
              </a:pPr>
              <a:t>33</a:t>
            </a:fld>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Just a quick reminder, the decisions of officials are final as per OHSAA bylaw and NFHS rules.  VB playing rule 12-2 prescribes the protocol for dealing with misconduct.</a:t>
            </a:r>
          </a:p>
          <a:p>
            <a:pPr>
              <a:defRPr/>
            </a:pPr>
            <a:endParaRPr lang="en-US" dirty="0"/>
          </a:p>
          <a:p>
            <a:pPr>
              <a:defRPr/>
            </a:pPr>
            <a:r>
              <a:rPr lang="en-US" dirty="0"/>
              <a:t>This slide is a review of the procedures for both player and coach ejections.  Players must remain supervised in the bench area and will miss the remainder of all contests on the day of the ejection plus the next two matches.  While ejected they may not travel with or sit with the team.  For coaches, they must leave the facility and are also denied participation for the rest of the that day and for the next two matches at the same level as the ejection.  In addition, coaches must pay $100 and complete the Teaching and Modeling Behavior Course at www.nfhslearn.com. Officials are required to report all ejections to the office using the procedure found on </a:t>
            </a:r>
            <a:r>
              <a:rPr lang="en-US" b="1" i="1" u="sng" dirty="0" err="1">
                <a:effectLst>
                  <a:outerShdw blurRad="38100" dist="38100" dir="2700000" algn="tl">
                    <a:srgbClr val="000000">
                      <a:alpha val="43137"/>
                    </a:srgbClr>
                  </a:outerShdw>
                </a:effectLst>
              </a:rPr>
              <a:t>myohsaa</a:t>
            </a:r>
            <a:r>
              <a:rPr lang="en-US" b="1" i="1" u="sng" dirty="0">
                <a:effectLst>
                  <a:outerShdw blurRad="38100" dist="38100" dir="2700000" algn="tl">
                    <a:srgbClr val="000000">
                      <a:alpha val="43137"/>
                    </a:srgbClr>
                  </a:outerShdw>
                </a:effectLst>
              </a:rPr>
              <a:t>.</a:t>
            </a:r>
          </a:p>
          <a:p>
            <a:pPr>
              <a:defRPr/>
            </a:pPr>
            <a:endParaRPr lang="en-US" b="1" i="1" u="sng" dirty="0">
              <a:effectLst>
                <a:outerShdw blurRad="38100" dist="38100" dir="2700000" algn="tl">
                  <a:srgbClr val="000000">
                    <a:alpha val="43137"/>
                  </a:srgbClr>
                </a:outerShdw>
              </a:effectLst>
            </a:endParaRPr>
          </a:p>
          <a:p>
            <a:pPr>
              <a:defRPr/>
            </a:pPr>
            <a:endParaRPr lang="en-US" dirty="0"/>
          </a:p>
          <a:p>
            <a:pPr>
              <a:defRPr/>
            </a:pPr>
            <a:endParaRPr lang="en-US" dirty="0"/>
          </a:p>
        </p:txBody>
      </p:sp>
      <p:sp>
        <p:nvSpPr>
          <p:cNvPr id="119812" name="Slide Number Placeholder 3"/>
          <p:cNvSpPr>
            <a:spLocks noGrp="1"/>
          </p:cNvSpPr>
          <p:nvPr>
            <p:ph type="sldNum" sz="quarter" idx="5"/>
          </p:nvPr>
        </p:nvSpPr>
        <p:spPr/>
        <p:txBody>
          <a:bodyPr/>
          <a:lstStyle/>
          <a:p>
            <a:pPr>
              <a:defRPr/>
            </a:pPr>
            <a:fld id="{5D6601AD-A5E3-4423-9003-53A89F42F892}" type="slidenum">
              <a:rPr lang="en-US" smtClean="0">
                <a:latin typeface="Arial" pitchFamily="34" charset="0"/>
              </a:rPr>
              <a:pPr>
                <a:defRPr/>
              </a:pPr>
              <a:t>34</a:t>
            </a:fld>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2919413" y="533400"/>
            <a:ext cx="3549650" cy="2662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65610" indent="-294465">
              <a:defRPr>
                <a:solidFill>
                  <a:schemeClr val="tx1"/>
                </a:solidFill>
                <a:latin typeface="Century Gothic" panose="020B0502020202020204" pitchFamily="34" charset="0"/>
              </a:defRPr>
            </a:lvl2pPr>
            <a:lvl3pPr marL="1177862" indent="-235572">
              <a:defRPr>
                <a:solidFill>
                  <a:schemeClr val="tx1"/>
                </a:solidFill>
                <a:latin typeface="Century Gothic" panose="020B0502020202020204" pitchFamily="34" charset="0"/>
              </a:defRPr>
            </a:lvl3pPr>
            <a:lvl4pPr marL="1649006" indent="-235572">
              <a:defRPr>
                <a:solidFill>
                  <a:schemeClr val="tx1"/>
                </a:solidFill>
                <a:latin typeface="Century Gothic" panose="020B0502020202020204" pitchFamily="34" charset="0"/>
              </a:defRPr>
            </a:lvl4pPr>
            <a:lvl5pPr marL="2120151" indent="-235572">
              <a:defRPr>
                <a:solidFill>
                  <a:schemeClr val="tx1"/>
                </a:solidFill>
                <a:latin typeface="Century Gothic" panose="020B0502020202020204" pitchFamily="34" charset="0"/>
              </a:defRPr>
            </a:lvl5pPr>
            <a:lvl6pPr marL="2591295" indent="-235572" defTabSz="471145" eaLnBrk="0" fontAlgn="base" hangingPunct="0">
              <a:spcBef>
                <a:spcPct val="0"/>
              </a:spcBef>
              <a:spcAft>
                <a:spcPct val="0"/>
              </a:spcAft>
              <a:defRPr>
                <a:solidFill>
                  <a:schemeClr val="tx1"/>
                </a:solidFill>
                <a:latin typeface="Century Gothic" panose="020B0502020202020204" pitchFamily="34" charset="0"/>
              </a:defRPr>
            </a:lvl6pPr>
            <a:lvl7pPr marL="3062440" indent="-235572" defTabSz="471145" eaLnBrk="0" fontAlgn="base" hangingPunct="0">
              <a:spcBef>
                <a:spcPct val="0"/>
              </a:spcBef>
              <a:spcAft>
                <a:spcPct val="0"/>
              </a:spcAft>
              <a:defRPr>
                <a:solidFill>
                  <a:schemeClr val="tx1"/>
                </a:solidFill>
                <a:latin typeface="Century Gothic" panose="020B0502020202020204" pitchFamily="34" charset="0"/>
              </a:defRPr>
            </a:lvl7pPr>
            <a:lvl8pPr marL="3533585" indent="-235572" defTabSz="471145" eaLnBrk="0" fontAlgn="base" hangingPunct="0">
              <a:spcBef>
                <a:spcPct val="0"/>
              </a:spcBef>
              <a:spcAft>
                <a:spcPct val="0"/>
              </a:spcAft>
              <a:defRPr>
                <a:solidFill>
                  <a:schemeClr val="tx1"/>
                </a:solidFill>
                <a:latin typeface="Century Gothic" panose="020B0502020202020204" pitchFamily="34" charset="0"/>
              </a:defRPr>
            </a:lvl8pPr>
            <a:lvl9pPr marL="4004729" indent="-235572" defTabSz="47114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C13F0DD-A55E-4E39-8E8A-73604332A294}" type="slidenum">
              <a:rPr lang="en-US" altLang="en-US" smtClean="0">
                <a:latin typeface="Arial" panose="020B0604020202020204" pitchFamily="34" charset="0"/>
              </a:rPr>
              <a:pPr fontAlgn="base">
                <a:spcBef>
                  <a:spcPct val="0"/>
                </a:spcBef>
                <a:spcAft>
                  <a:spcPct val="0"/>
                </a:spcAft>
              </a:pPr>
              <a:t>36</a:t>
            </a:fld>
            <a:endParaRPr lang="en-US" altLang="en-US">
              <a:latin typeface="Arial" panose="020B0604020202020204" pitchFamily="34" charset="0"/>
            </a:endParaRPr>
          </a:p>
        </p:txBody>
      </p:sp>
    </p:spTree>
    <p:extLst>
      <p:ext uri="{BB962C8B-B14F-4D97-AF65-F5344CB8AC3E}">
        <p14:creationId xmlns:p14="http://schemas.microsoft.com/office/powerpoint/2010/main" val="2729262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42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43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29057" indent="-280406">
              <a:defRPr sz="2400">
                <a:solidFill>
                  <a:schemeClr val="tx1"/>
                </a:solidFill>
                <a:latin typeface="Arial" panose="020B0604020202020204" pitchFamily="34" charset="0"/>
                <a:ea typeface="ＭＳ Ｐゴシック" panose="020B0600070205080204" pitchFamily="34" charset="-128"/>
              </a:defRPr>
            </a:lvl2pPr>
            <a:lvl3pPr marL="1121626" indent="-224325">
              <a:defRPr sz="2400">
                <a:solidFill>
                  <a:schemeClr val="tx1"/>
                </a:solidFill>
                <a:latin typeface="Arial" panose="020B0604020202020204" pitchFamily="34" charset="0"/>
                <a:ea typeface="ＭＳ Ｐゴシック" panose="020B0600070205080204" pitchFamily="34" charset="-128"/>
              </a:defRPr>
            </a:lvl3pPr>
            <a:lvl4pPr marL="1570276" indent="-224325">
              <a:defRPr sz="2400">
                <a:solidFill>
                  <a:schemeClr val="tx1"/>
                </a:solidFill>
                <a:latin typeface="Arial" panose="020B0604020202020204" pitchFamily="34" charset="0"/>
                <a:ea typeface="ＭＳ Ｐゴシック" panose="020B0600070205080204" pitchFamily="34" charset="-128"/>
              </a:defRPr>
            </a:lvl4pPr>
            <a:lvl5pPr marL="2018927" indent="-224325">
              <a:defRPr sz="2400">
                <a:solidFill>
                  <a:schemeClr val="tx1"/>
                </a:solidFill>
                <a:latin typeface="Arial" panose="020B0604020202020204" pitchFamily="34" charset="0"/>
                <a:ea typeface="ＭＳ Ｐゴシック" panose="020B0600070205080204" pitchFamily="34" charset="-128"/>
              </a:defRPr>
            </a:lvl5pPr>
            <a:lvl6pPr marL="2467577" indent="-2243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71561C-2538-4F3F-956E-16E7E9E27493}" type="slidenum">
              <a:rPr lang="en-US" altLang="en-US" sz="1200" smtClean="0"/>
              <a:pPr/>
              <a:t>44</a:t>
            </a:fld>
            <a:endParaRPr lang="en-US" altLang="en-US" sz="1200" dirty="0"/>
          </a:p>
        </p:txBody>
      </p:sp>
    </p:spTree>
    <p:extLst>
      <p:ext uri="{BB962C8B-B14F-4D97-AF65-F5344CB8AC3E}">
        <p14:creationId xmlns:p14="http://schemas.microsoft.com/office/powerpoint/2010/main" val="1046668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45</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46</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47</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48</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49</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50</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a:latin typeface="Arial" pitchFamily="34" charset="0"/>
              </a:rPr>
              <a:t>Uniform requirements for softball officials are included in the Pre-season Manual. The new OHSAA Logo will be required for the 2013 Softball Season.</a:t>
            </a:r>
          </a:p>
        </p:txBody>
      </p:sp>
      <p:sp>
        <p:nvSpPr>
          <p:cNvPr id="122884" name="Slide Number Placeholder 3"/>
          <p:cNvSpPr>
            <a:spLocks noGrp="1"/>
          </p:cNvSpPr>
          <p:nvPr>
            <p:ph type="sldNum" sz="quarter" idx="5"/>
          </p:nvPr>
        </p:nvSpPr>
        <p:spPr/>
        <p:txBody>
          <a:bodyPr/>
          <a:lstStyle/>
          <a:p>
            <a:pPr>
              <a:defRPr/>
            </a:pPr>
            <a:fld id="{EC3B53E0-3F5F-4BD5-A12B-02070827DA6D}" type="slidenum">
              <a:rPr lang="en-US" smtClean="0">
                <a:latin typeface="Arial" pitchFamily="34" charset="0"/>
              </a:rPr>
              <a:pPr>
                <a:defRPr/>
              </a:pPr>
              <a:t>4</a:t>
            </a:fld>
            <a:endParaRPr lang="en-US">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52</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53</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54</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55</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56</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57</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544B50-6E0C-468B-9204-5287B3678EE2}" type="slidenum">
              <a:rPr lang="en-US" altLang="en-US" smtClean="0"/>
              <a:pPr>
                <a:defRPr/>
              </a:pPr>
              <a:t>58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038475" y="547688"/>
            <a:ext cx="3646488" cy="273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Uniform requirements for softball officials are included in the Pre-season Manual. The new OHSAA Logo will be required for the 2013 Softball Season.</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88961" indent="-303446">
              <a:defRPr>
                <a:solidFill>
                  <a:schemeClr val="tx1"/>
                </a:solidFill>
                <a:latin typeface="Century Gothic" panose="020B0502020202020204" pitchFamily="34" charset="0"/>
              </a:defRPr>
            </a:lvl2pPr>
            <a:lvl3pPr marL="1213787" indent="-242757">
              <a:defRPr>
                <a:solidFill>
                  <a:schemeClr val="tx1"/>
                </a:solidFill>
                <a:latin typeface="Century Gothic" panose="020B0502020202020204" pitchFamily="34" charset="0"/>
              </a:defRPr>
            </a:lvl3pPr>
            <a:lvl4pPr marL="1699301" indent="-242757">
              <a:defRPr>
                <a:solidFill>
                  <a:schemeClr val="tx1"/>
                </a:solidFill>
                <a:latin typeface="Century Gothic" panose="020B0502020202020204" pitchFamily="34" charset="0"/>
              </a:defRPr>
            </a:lvl4pPr>
            <a:lvl5pPr marL="2184816" indent="-242757">
              <a:defRPr>
                <a:solidFill>
                  <a:schemeClr val="tx1"/>
                </a:solidFill>
                <a:latin typeface="Century Gothic" panose="020B0502020202020204" pitchFamily="34" charset="0"/>
              </a:defRPr>
            </a:lvl5pPr>
            <a:lvl6pPr marL="2670329" indent="-242757" defTabSz="485515" eaLnBrk="0" fontAlgn="base" hangingPunct="0">
              <a:spcBef>
                <a:spcPct val="0"/>
              </a:spcBef>
              <a:spcAft>
                <a:spcPct val="0"/>
              </a:spcAft>
              <a:defRPr>
                <a:solidFill>
                  <a:schemeClr val="tx1"/>
                </a:solidFill>
                <a:latin typeface="Century Gothic" panose="020B0502020202020204" pitchFamily="34" charset="0"/>
              </a:defRPr>
            </a:lvl6pPr>
            <a:lvl7pPr marL="3155844" indent="-242757" defTabSz="485515" eaLnBrk="0" fontAlgn="base" hangingPunct="0">
              <a:spcBef>
                <a:spcPct val="0"/>
              </a:spcBef>
              <a:spcAft>
                <a:spcPct val="0"/>
              </a:spcAft>
              <a:defRPr>
                <a:solidFill>
                  <a:schemeClr val="tx1"/>
                </a:solidFill>
                <a:latin typeface="Century Gothic" panose="020B0502020202020204" pitchFamily="34" charset="0"/>
              </a:defRPr>
            </a:lvl7pPr>
            <a:lvl8pPr marL="3641359" indent="-242757" defTabSz="485515" eaLnBrk="0" fontAlgn="base" hangingPunct="0">
              <a:spcBef>
                <a:spcPct val="0"/>
              </a:spcBef>
              <a:spcAft>
                <a:spcPct val="0"/>
              </a:spcAft>
              <a:defRPr>
                <a:solidFill>
                  <a:schemeClr val="tx1"/>
                </a:solidFill>
                <a:latin typeface="Century Gothic" panose="020B0502020202020204" pitchFamily="34" charset="0"/>
              </a:defRPr>
            </a:lvl8pPr>
            <a:lvl9pPr marL="4126873" indent="-242757" defTabSz="48551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7233BC9-4A64-4D9E-8D7F-5C51CB4A8085}"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Tree>
    <p:extLst>
      <p:ext uri="{BB962C8B-B14F-4D97-AF65-F5344CB8AC3E}">
        <p14:creationId xmlns:p14="http://schemas.microsoft.com/office/powerpoint/2010/main" val="257457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8A03D0-847F-482D-A02C-E28C03A5E945}"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a:latin typeface="Arial" pitchFamily="34" charset="0"/>
              </a:rPr>
              <a:t>Please refer to your Preseason Manual for the  precise language regarding Lightning and Inclement Weather. Competition or practice shall be suspended once lightning has been recognized or thunder heard. It is Mandatory to wait at least minutes after the last flash of lightning is witnesses or thunder is heard prior to resuming practice or competition.</a:t>
            </a:r>
          </a:p>
        </p:txBody>
      </p:sp>
      <p:sp>
        <p:nvSpPr>
          <p:cNvPr id="107524" name="Slide Number Placeholder 3"/>
          <p:cNvSpPr>
            <a:spLocks noGrp="1"/>
          </p:cNvSpPr>
          <p:nvPr>
            <p:ph type="sldNum" sz="quarter" idx="5"/>
          </p:nvPr>
        </p:nvSpPr>
        <p:spPr/>
        <p:txBody>
          <a:bodyPr/>
          <a:lstStyle/>
          <a:p>
            <a:pPr>
              <a:defRPr/>
            </a:pPr>
            <a:fld id="{3ACBE423-4BB1-4ECA-B761-ABF7474E646D}" type="slidenum">
              <a:rPr lang="en-US" smtClean="0">
                <a:latin typeface="Arial" pitchFamily="34" charset="0"/>
              </a:rPr>
              <a:pPr>
                <a:defRPr/>
              </a:pPr>
              <a:t>10</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F459C-34FE-4BE4-BA86-0D563FB87841}"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73A48-5C08-4523-A319-6F767637C18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64252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366831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114451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26726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230057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2839327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E8FC64-27B0-4BAE-A3E4-86E5B6628E44}"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346524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8FC64-27B0-4BAE-A3E4-86E5B6628E44}"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254944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8FC64-27B0-4BAE-A3E4-86E5B6628E44}"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74613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E8FC64-27B0-4BAE-A3E4-86E5B6628E44}"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2816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8FC64-27B0-4BAE-A3E4-86E5B6628E44}"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118898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5347531"/>
            <a:ext cx="1366838" cy="14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44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E8FC64-27B0-4BAE-A3E4-86E5B6628E44}"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190737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8FC64-27B0-4BAE-A3E4-86E5B6628E44}"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2463068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8FC64-27B0-4BAE-A3E4-86E5B6628E44}"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959919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8FC64-27B0-4BAE-A3E4-86E5B6628E44}"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1717416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8FC64-27B0-4BAE-A3E4-86E5B6628E44}"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856242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8FC64-27B0-4BAE-A3E4-86E5B6628E44}"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246D0-8042-4213-A51F-BBA01919E5E5}" type="slidenum">
              <a:rPr lang="en-US" smtClean="0"/>
              <a:pPr/>
              <a:t>‹#›</a:t>
            </a:fld>
            <a:endParaRPr lang="en-US"/>
          </a:p>
        </p:txBody>
      </p:sp>
    </p:spTree>
    <p:extLst>
      <p:ext uri="{BB962C8B-B14F-4D97-AF65-F5344CB8AC3E}">
        <p14:creationId xmlns:p14="http://schemas.microsoft.com/office/powerpoint/2010/main" val="42525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42641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368293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328201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192417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140280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58970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25C9358-B7BA-4DF7-BFB5-A9BE98607DC5}" type="datetimeFigureOut">
              <a:rPr lang="en-US" smtClean="0"/>
              <a:pPr/>
              <a:t>1/26/2026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CAA7DE-4A32-4F0A-98B3-00F4472E406C}" type="slidenum">
              <a:rPr lang="en-US" smtClean="0"/>
              <a:pPr/>
              <a:t>‹#›</a:t>
            </a:fld>
            <a:endParaRPr lang="en-US"/>
          </a:p>
        </p:txBody>
      </p:sp>
    </p:spTree>
    <p:extLst>
      <p:ext uri="{BB962C8B-B14F-4D97-AF65-F5344CB8AC3E}">
        <p14:creationId xmlns:p14="http://schemas.microsoft.com/office/powerpoint/2010/main" val="154147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0"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24800" y="5579080"/>
            <a:ext cx="1136650" cy="121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2069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8FC64-27B0-4BAE-A3E4-86E5B6628E44}"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246D0-8042-4213-A51F-BBA01919E5E5}" type="slidenum">
              <a:rPr lang="en-US" smtClean="0"/>
              <a:pPr/>
              <a:t>‹#›</a:t>
            </a:fld>
            <a:endParaRPr lang="en-US"/>
          </a:p>
        </p:txBody>
      </p:sp>
    </p:spTree>
    <p:extLst>
      <p:ext uri="{BB962C8B-B14F-4D97-AF65-F5344CB8AC3E}">
        <p14:creationId xmlns:p14="http://schemas.microsoft.com/office/powerpoint/2010/main" val="6221073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vxrxtb94.r.us-east-1.awstrack.me/L0/https:%2F%2Fohsaaweb.blob.core.windows.net%2Ffiles%2FOfficiating%2FOHSAAOfficialsHandbook.pdf/1/01000198ec6f20bc-bec5e1d4-667b-4947-9365-5ad9c7cbea71-000000/muEz9yVXlIDr9LzXnVgZnsSh76k=441"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mailto:cathy.noskowiak@hylant.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Baseball/Softball</a:t>
            </a:r>
            <a:br>
              <a:rPr lang="en-US" b="1" dirty="0"/>
            </a:br>
            <a:r>
              <a:rPr lang="en-US" b="1" dirty="0"/>
              <a:t>General Meeting</a:t>
            </a:r>
            <a:br>
              <a:rPr lang="en-US" b="1" dirty="0"/>
            </a:br>
            <a:br>
              <a:rPr lang="en-US" b="1" dirty="0"/>
            </a:br>
            <a:r>
              <a:rPr lang="en-US" b="1" dirty="0"/>
              <a:t>OHSAA Umpire Information</a:t>
            </a:r>
            <a:br>
              <a:rPr lang="en-US" b="1" dirty="0"/>
            </a:br>
            <a:r>
              <a:rPr lang="en-US" b="1" dirty="0"/>
              <a:t>Revised 2026 </a:t>
            </a:r>
          </a:p>
        </p:txBody>
      </p:sp>
    </p:spTree>
    <p:extLst>
      <p:ext uri="{BB962C8B-B14F-4D97-AF65-F5344CB8AC3E}">
        <p14:creationId xmlns:p14="http://schemas.microsoft.com/office/powerpoint/2010/main" val="156891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a:t>INCLEMENT WEATHER</a:t>
            </a:r>
          </a:p>
        </p:txBody>
      </p:sp>
      <p:pic>
        <p:nvPicPr>
          <p:cNvPr id="21507" name="Picture 2" descr="C:\Users\Phil\AppData\Local\Microsoft\Windows\Temporary Internet Files\Content.IE5\P3JISY8N\MC900431597[1].png"/>
          <p:cNvPicPr>
            <a:picLocks noGrp="1" noChangeAspect="1" noChangeArrowheads="1"/>
          </p:cNvPicPr>
          <p:nvPr>
            <p:ph sz="half" idx="2"/>
          </p:nvPr>
        </p:nvPicPr>
        <p:blipFill>
          <a:blip r:embed="rId3" cstate="print"/>
          <a:srcRect/>
          <a:stretch>
            <a:fillRect/>
          </a:stretch>
        </p:blipFill>
        <p:spPr>
          <a:xfrm>
            <a:off x="596900" y="1889125"/>
            <a:ext cx="3398838" cy="4451350"/>
          </a:xfrm>
        </p:spPr>
      </p:pic>
      <p:sp>
        <p:nvSpPr>
          <p:cNvPr id="21508" name="Text Placeholder 6"/>
          <p:cNvSpPr>
            <a:spLocks noGrp="1"/>
          </p:cNvSpPr>
          <p:nvPr>
            <p:ph type="body" sz="quarter" idx="3"/>
          </p:nvPr>
        </p:nvSpPr>
        <p:spPr>
          <a:xfrm>
            <a:off x="3797300" y="1530350"/>
            <a:ext cx="4041775" cy="639763"/>
          </a:xfrm>
        </p:spPr>
        <p:txBody>
          <a:bodyPr/>
          <a:lstStyle/>
          <a:p>
            <a:pPr algn="ctr"/>
            <a:r>
              <a:rPr lang="en-US" u="sng"/>
              <a:t>STOP CONTEST</a:t>
            </a:r>
          </a:p>
        </p:txBody>
      </p:sp>
      <p:sp>
        <p:nvSpPr>
          <p:cNvPr id="21509" name="Content Placeholder 7"/>
          <p:cNvSpPr>
            <a:spLocks noGrp="1"/>
          </p:cNvSpPr>
          <p:nvPr>
            <p:ph sz="quarter" idx="4"/>
          </p:nvPr>
        </p:nvSpPr>
        <p:spPr>
          <a:xfrm>
            <a:off x="3824288" y="2252663"/>
            <a:ext cx="4041775" cy="3951287"/>
          </a:xfrm>
        </p:spPr>
        <p:txBody>
          <a:bodyPr/>
          <a:lstStyle/>
          <a:p>
            <a:r>
              <a:rPr lang="en-US" b="1" dirty="0"/>
              <a:t>MANDATORY</a:t>
            </a:r>
          </a:p>
          <a:p>
            <a:r>
              <a:rPr lang="en-US" b="1" dirty="0"/>
              <a:t>UNDERSTAND REVISED WEATHER POLICY</a:t>
            </a:r>
          </a:p>
          <a:p>
            <a:r>
              <a:rPr lang="en-US" b="1" dirty="0"/>
              <a:t>GO TO SAFE LOCATION</a:t>
            </a:r>
          </a:p>
          <a:p>
            <a:r>
              <a:rPr lang="en-US" b="1" dirty="0"/>
              <a:t>30 MINUTE MINIMUM WAIT</a:t>
            </a:r>
          </a:p>
          <a:p>
            <a:r>
              <a:rPr lang="en-US" b="1" dirty="0"/>
              <a:t>RESUME AT LATER DATE – IF NEEDED</a:t>
            </a:r>
          </a:p>
        </p:txBody>
      </p:sp>
    </p:spTree>
    <p:extLst>
      <p:ext uri="{BB962C8B-B14F-4D97-AF65-F5344CB8AC3E}">
        <p14:creationId xmlns:p14="http://schemas.microsoft.com/office/powerpoint/2010/main" val="56591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09600"/>
            <a:ext cx="8229600" cy="808038"/>
          </a:xfrm>
        </p:spPr>
        <p:txBody>
          <a:bodyPr>
            <a:normAutofit fontScale="90000"/>
          </a:bodyPr>
          <a:lstStyle/>
          <a:p>
            <a:r>
              <a:rPr lang="en-US" altLang="en-US" dirty="0"/>
              <a:t>       </a:t>
            </a:r>
            <a:r>
              <a:rPr lang="en-US" b="1" u="sng" dirty="0"/>
              <a:t>Revised Weather Policy - Thunder and Lightning</a:t>
            </a:r>
            <a:br>
              <a:rPr lang="en-US" dirty="0"/>
            </a:br>
            <a:endParaRPr lang="en-US" altLang="en-US" dirty="0"/>
          </a:p>
        </p:txBody>
      </p:sp>
      <p:sp>
        <p:nvSpPr>
          <p:cNvPr id="5123" name="TextBox 3"/>
          <p:cNvSpPr txBox="1">
            <a:spLocks noChangeArrowheads="1"/>
          </p:cNvSpPr>
          <p:nvPr/>
        </p:nvSpPr>
        <p:spPr bwMode="auto">
          <a:xfrm>
            <a:off x="1524000" y="1752600"/>
            <a:ext cx="6477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1.  If thunder is heard, the game will be stopped and the 30-minute clock kicks in</a:t>
            </a:r>
            <a:r>
              <a:rPr lang="en-US" sz="2400" b="1" dirty="0"/>
              <a:t>-NO EXCEPTIONS!</a:t>
            </a:r>
            <a:endParaRPr lang="en-US" sz="2400" dirty="0"/>
          </a:p>
          <a:p>
            <a:r>
              <a:rPr lang="en-US" sz="2400" dirty="0"/>
              <a:t>2.  If lightning is seen (but no thunder heard), the game will be stopped and the Game Administrator(s), Umpires, and Head Coaches will convene and determine what type of delay will be administered.</a:t>
            </a:r>
            <a:r>
              <a:rPr lang="en-US" sz="2400" b="1" dirty="0"/>
              <a:t> If there is lightning in the area, the 30-minute clock kicks in.</a:t>
            </a:r>
            <a:endParaRPr lang="en-US" sz="2400" dirty="0"/>
          </a:p>
          <a:p>
            <a:pPr eaLnBrk="1" fontAlgn="base" hangingPunct="1">
              <a:spcBef>
                <a:spcPct val="0"/>
              </a:spcBef>
              <a:spcAft>
                <a:spcPct val="0"/>
              </a:spcAft>
            </a:pPr>
            <a:endParaRPr lang="en-US" altLang="en-US" sz="2400" dirty="0">
              <a:solidFill>
                <a:prstClr val="black"/>
              </a:solidFill>
            </a:endParaRPr>
          </a:p>
        </p:txBody>
      </p:sp>
    </p:spTree>
    <p:extLst>
      <p:ext uri="{BB962C8B-B14F-4D97-AF65-F5344CB8AC3E}">
        <p14:creationId xmlns:p14="http://schemas.microsoft.com/office/powerpoint/2010/main" val="15382747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Revised Weather Policy - Thunder and Lightning</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3.  At night (after dark) under certain atmospheric conditions, lightning flashes may be seen from distant storms. In these cases, it MAY be safe to continue. If no thunder can be heard and the flashes are low to the horizon, the storm may not pose a threat. Independently verified lightning detection information would help eliminate any uncertainty. </a:t>
            </a:r>
            <a:r>
              <a:rPr lang="en-US" b="1" dirty="0"/>
              <a:t>If any member of the group assessing conditions is uncertain, delay for 30 minutes!</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Revised Weather Policy - Thunder and Lightning</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4.  </a:t>
            </a:r>
            <a:r>
              <a:rPr lang="en-US" b="1" dirty="0"/>
              <a:t>Lightning detection devices may be used to stop the contest if lightning is in the area (usually 10 miles) even if it is not seen or thunder heard.  Often, school medical personnel are monitoring this equipment – obtain their input as part of your discussions.</a:t>
            </a:r>
            <a:endParaRPr lang="en-US" dirty="0"/>
          </a:p>
          <a:p>
            <a:r>
              <a:rPr lang="en-US" dirty="0"/>
              <a:t>5.  </a:t>
            </a:r>
            <a:r>
              <a:rPr lang="en-US" b="1" dirty="0"/>
              <a:t>Error on the side of safety. If there is a delay, players, coaches and officials must clear the field of play and seek cover.  The host school is responsible to have an evacuation plan to get everyone to designated safer areas.</a:t>
            </a:r>
            <a:endParaRPr lang="en-US" dirty="0"/>
          </a:p>
          <a:p>
            <a:r>
              <a:rPr lang="en-US" dirty="0"/>
              <a:t>6. The “thirty minute clock” is re-started each time that thunder is heard or there is lightning in the area.</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19200"/>
            <a:ext cx="7467600" cy="4953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147" name="Title 1"/>
          <p:cNvSpPr>
            <a:spLocks noGrp="1"/>
          </p:cNvSpPr>
          <p:nvPr>
            <p:ph type="title"/>
          </p:nvPr>
        </p:nvSpPr>
        <p:spPr/>
        <p:txBody>
          <a:bodyPr/>
          <a:lstStyle/>
          <a:p>
            <a:r>
              <a:rPr lang="en-US" altLang="en-US" dirty="0"/>
              <a:t>Lightning  Facts</a:t>
            </a:r>
          </a:p>
        </p:txBody>
      </p:sp>
      <p:pic>
        <p:nvPicPr>
          <p:cNvPr id="6148" name="Picture 5" descr="W:\Library\Image Library\WEATHER\Lightning\Ltg-Fence.jpg"/>
          <p:cNvPicPr>
            <a:picLocks noChangeAspect="1" noChangeArrowheads="1"/>
          </p:cNvPicPr>
          <p:nvPr/>
        </p:nvPicPr>
        <p:blipFill>
          <a:blip r:embed="rId3" cstate="print">
            <a:extLst>
              <a:ext uri="{28A0092B-C50C-407E-A947-70E740481C1C}">
                <a14:useLocalDpi xmlns:a14="http://schemas.microsoft.com/office/drawing/2010/main" val="0"/>
              </a:ext>
            </a:extLst>
          </a:blip>
          <a:srcRect l="3334"/>
          <a:stretch>
            <a:fillRect/>
          </a:stretch>
        </p:blipFill>
        <p:spPr bwMode="auto">
          <a:xfrm>
            <a:off x="1371600" y="1688306"/>
            <a:ext cx="3073400" cy="41671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9" name="TextBox 2"/>
          <p:cNvSpPr txBox="1">
            <a:spLocks noChangeArrowheads="1"/>
          </p:cNvSpPr>
          <p:nvPr/>
        </p:nvSpPr>
        <p:spPr bwMode="auto">
          <a:xfrm>
            <a:off x="4557713" y="1828800"/>
            <a:ext cx="3352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Arial" charset="0"/>
              <a:buChar char="•"/>
            </a:pPr>
            <a:r>
              <a:rPr lang="en-US" altLang="en-US">
                <a:solidFill>
                  <a:prstClr val="white"/>
                </a:solidFill>
              </a:rPr>
              <a:t>Can Heat the Air to 50,000 degrees which is 5 times hotter than the sun.</a:t>
            </a:r>
          </a:p>
          <a:p>
            <a:pPr eaLnBrk="1" fontAlgn="base" hangingPunct="1">
              <a:spcBef>
                <a:spcPct val="0"/>
              </a:spcBef>
              <a:spcAft>
                <a:spcPct val="0"/>
              </a:spcAft>
              <a:buFont typeface="Arial" charset="0"/>
              <a:buChar char="•"/>
            </a:pPr>
            <a:r>
              <a:rPr lang="en-US" altLang="en-US">
                <a:solidFill>
                  <a:prstClr val="white"/>
                </a:solidFill>
              </a:rPr>
              <a:t>Lightning can strike the same place multiple times</a:t>
            </a:r>
          </a:p>
          <a:p>
            <a:pPr eaLnBrk="1" fontAlgn="base" hangingPunct="1">
              <a:spcBef>
                <a:spcPct val="0"/>
              </a:spcBef>
              <a:spcAft>
                <a:spcPct val="0"/>
              </a:spcAft>
              <a:buFont typeface="Arial" charset="0"/>
              <a:buChar char="•"/>
            </a:pPr>
            <a:r>
              <a:rPr lang="en-US" altLang="en-US">
                <a:solidFill>
                  <a:prstClr val="white"/>
                </a:solidFill>
              </a:rPr>
              <a:t>Lightning can strike up to 10 miles away from the center of the thunderstorm</a:t>
            </a:r>
          </a:p>
          <a:p>
            <a:pPr eaLnBrk="1" fontAlgn="base" hangingPunct="1">
              <a:spcBef>
                <a:spcPct val="0"/>
              </a:spcBef>
              <a:spcAft>
                <a:spcPct val="0"/>
              </a:spcAft>
              <a:buFont typeface="Arial" charset="0"/>
              <a:buChar char="•"/>
            </a:pPr>
            <a:r>
              <a:rPr lang="en-US" altLang="en-US">
                <a:solidFill>
                  <a:prstClr val="white"/>
                </a:solidFill>
              </a:rPr>
              <a:t>One of the top three thunderstorm related killers</a:t>
            </a:r>
          </a:p>
          <a:p>
            <a:pPr eaLnBrk="1" fontAlgn="base" hangingPunct="1">
              <a:spcBef>
                <a:spcPct val="0"/>
              </a:spcBef>
              <a:spcAft>
                <a:spcPct val="0"/>
              </a:spcAft>
              <a:buFont typeface="Arial" charset="0"/>
              <a:buChar char="•"/>
            </a:pPr>
            <a:r>
              <a:rPr lang="en-US" altLang="en-US">
                <a:solidFill>
                  <a:prstClr val="white"/>
                </a:solidFill>
              </a:rPr>
              <a:t>It is estimated that ~ 400 people are struck each year (10 percent are fatal)</a:t>
            </a:r>
          </a:p>
        </p:txBody>
      </p:sp>
    </p:spTree>
    <p:extLst>
      <p:ext uri="{BB962C8B-B14F-4D97-AF65-F5344CB8AC3E}">
        <p14:creationId xmlns:p14="http://schemas.microsoft.com/office/powerpoint/2010/main" val="20534996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IGHTNG3"/>
          <p:cNvPicPr>
            <a:picLocks noChangeAspect="1" noChangeArrowheads="1"/>
          </p:cNvPicPr>
          <p:nvPr/>
        </p:nvPicPr>
        <p:blipFill>
          <a:blip r:embed="rId3" cstate="print">
            <a:extLst>
              <a:ext uri="{28A0092B-C50C-407E-A947-70E740481C1C}">
                <a14:useLocalDpi xmlns:a14="http://schemas.microsoft.com/office/drawing/2010/main" val="0"/>
              </a:ext>
            </a:extLst>
          </a:blip>
          <a:srcRect l="13503"/>
          <a:stretch>
            <a:fillRect/>
          </a:stretch>
        </p:blipFill>
        <p:spPr bwMode="auto">
          <a:xfrm>
            <a:off x="0" y="1031875"/>
            <a:ext cx="91440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6"/>
          <p:cNvGrpSpPr>
            <a:grpSpLocks/>
          </p:cNvGrpSpPr>
          <p:nvPr/>
        </p:nvGrpSpPr>
        <p:grpSpPr bwMode="auto">
          <a:xfrm>
            <a:off x="635000" y="1765300"/>
            <a:ext cx="8010525" cy="4927600"/>
            <a:chOff x="400" y="1112"/>
            <a:chExt cx="5046" cy="3104"/>
          </a:xfrm>
        </p:grpSpPr>
        <p:grpSp>
          <p:nvGrpSpPr>
            <p:cNvPr id="10245" name="Group 7"/>
            <p:cNvGrpSpPr>
              <a:grpSpLocks/>
            </p:cNvGrpSpPr>
            <p:nvPr/>
          </p:nvGrpSpPr>
          <p:grpSpPr bwMode="auto">
            <a:xfrm>
              <a:off x="400" y="1112"/>
              <a:ext cx="2198" cy="1012"/>
              <a:chOff x="400" y="1112"/>
              <a:chExt cx="2198" cy="1012"/>
            </a:xfrm>
          </p:grpSpPr>
          <p:sp>
            <p:nvSpPr>
              <p:cNvPr id="10265" name="Line 8"/>
              <p:cNvSpPr>
                <a:spLocks noChangeShapeType="1"/>
              </p:cNvSpPr>
              <p:nvPr/>
            </p:nvSpPr>
            <p:spPr bwMode="auto">
              <a:xfrm flipH="1" flipV="1">
                <a:off x="2364" y="1518"/>
                <a:ext cx="234" cy="6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66" name="Text Box 9"/>
              <p:cNvSpPr txBox="1">
                <a:spLocks noChangeArrowheads="1"/>
              </p:cNvSpPr>
              <p:nvPr/>
            </p:nvSpPr>
            <p:spPr bwMode="auto">
              <a:xfrm>
                <a:off x="400" y="1112"/>
                <a:ext cx="2195" cy="397"/>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Radio and Radio Equipment</a:t>
                </a:r>
                <a:br>
                  <a:rPr lang="en-US" altLang="en-US" b="1" dirty="0">
                    <a:solidFill>
                      <a:schemeClr val="bg1"/>
                    </a:solidFill>
                  </a:rPr>
                </a:br>
                <a:r>
                  <a:rPr lang="en-US" altLang="en-US" sz="1600" dirty="0">
                    <a:solidFill>
                      <a:schemeClr val="bg1"/>
                    </a:solidFill>
                  </a:rPr>
                  <a:t>(1.2%)</a:t>
                </a:r>
                <a:endParaRPr lang="en-US" altLang="en-US" b="1" dirty="0">
                  <a:solidFill>
                    <a:schemeClr val="bg1"/>
                  </a:solidFill>
                </a:endParaRPr>
              </a:p>
            </p:txBody>
          </p:sp>
        </p:grpSp>
        <p:grpSp>
          <p:nvGrpSpPr>
            <p:cNvPr id="10246" name="Group 10"/>
            <p:cNvGrpSpPr>
              <a:grpSpLocks/>
            </p:cNvGrpSpPr>
            <p:nvPr/>
          </p:nvGrpSpPr>
          <p:grpSpPr bwMode="auto">
            <a:xfrm>
              <a:off x="583" y="2526"/>
              <a:ext cx="3281" cy="815"/>
              <a:chOff x="583" y="2526"/>
              <a:chExt cx="3281" cy="815"/>
            </a:xfrm>
          </p:grpSpPr>
          <p:sp>
            <p:nvSpPr>
              <p:cNvPr id="10263" name="Line 11"/>
              <p:cNvSpPr>
                <a:spLocks noChangeShapeType="1"/>
              </p:cNvSpPr>
              <p:nvPr/>
            </p:nvSpPr>
            <p:spPr bwMode="auto">
              <a:xfrm flipV="1">
                <a:off x="2006" y="2526"/>
                <a:ext cx="1858" cy="4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64" name="Text Box 12"/>
              <p:cNvSpPr txBox="1">
                <a:spLocks noChangeArrowheads="1"/>
              </p:cNvSpPr>
              <p:nvPr/>
            </p:nvSpPr>
            <p:spPr bwMode="auto">
              <a:xfrm>
                <a:off x="583" y="2771"/>
                <a:ext cx="1486" cy="570"/>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Farm and</a:t>
                </a:r>
                <a:br>
                  <a:rPr lang="en-US" altLang="en-US" b="1" dirty="0">
                    <a:solidFill>
                      <a:schemeClr val="bg1"/>
                    </a:solidFill>
                  </a:rPr>
                </a:br>
                <a:r>
                  <a:rPr lang="en-US" altLang="en-US" b="1" dirty="0">
                    <a:solidFill>
                      <a:schemeClr val="bg1"/>
                    </a:solidFill>
                  </a:rPr>
                  <a:t>Heavy Equipment</a:t>
                </a:r>
                <a:br>
                  <a:rPr lang="en-US" altLang="en-US" b="1" dirty="0">
                    <a:solidFill>
                      <a:schemeClr val="bg1"/>
                    </a:solidFill>
                  </a:rPr>
                </a:br>
                <a:r>
                  <a:rPr lang="en-US" altLang="en-US" sz="1600" dirty="0">
                    <a:solidFill>
                      <a:schemeClr val="bg1"/>
                    </a:solidFill>
                  </a:rPr>
                  <a:t>(5.0%)</a:t>
                </a:r>
                <a:endParaRPr lang="en-US" altLang="en-US" b="1" dirty="0">
                  <a:solidFill>
                    <a:schemeClr val="bg1"/>
                  </a:solidFill>
                </a:endParaRPr>
              </a:p>
            </p:txBody>
          </p:sp>
        </p:grpSp>
        <p:grpSp>
          <p:nvGrpSpPr>
            <p:cNvPr id="10247" name="Group 13"/>
            <p:cNvGrpSpPr>
              <a:grpSpLocks/>
            </p:cNvGrpSpPr>
            <p:nvPr/>
          </p:nvGrpSpPr>
          <p:grpSpPr bwMode="auto">
            <a:xfrm>
              <a:off x="821" y="2197"/>
              <a:ext cx="3043" cy="397"/>
              <a:chOff x="821" y="2197"/>
              <a:chExt cx="3043" cy="397"/>
            </a:xfrm>
          </p:grpSpPr>
          <p:sp>
            <p:nvSpPr>
              <p:cNvPr id="10261" name="Line 14"/>
              <p:cNvSpPr>
                <a:spLocks noChangeShapeType="1"/>
              </p:cNvSpPr>
              <p:nvPr/>
            </p:nvSpPr>
            <p:spPr bwMode="auto">
              <a:xfrm flipH="1" flipV="1">
                <a:off x="1740" y="2396"/>
                <a:ext cx="2124" cy="1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62" name="Text Box 15"/>
              <p:cNvSpPr txBox="1">
                <a:spLocks noChangeArrowheads="1"/>
              </p:cNvSpPr>
              <p:nvPr/>
            </p:nvSpPr>
            <p:spPr bwMode="auto">
              <a:xfrm>
                <a:off x="821" y="2197"/>
                <a:ext cx="995" cy="397"/>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Telephone</a:t>
                </a:r>
                <a:br>
                  <a:rPr lang="en-US" altLang="en-US" b="1" dirty="0">
                    <a:solidFill>
                      <a:schemeClr val="bg1"/>
                    </a:solidFill>
                  </a:rPr>
                </a:br>
                <a:r>
                  <a:rPr lang="en-US" altLang="en-US" sz="1600" dirty="0">
                    <a:solidFill>
                      <a:schemeClr val="bg1"/>
                    </a:solidFill>
                  </a:rPr>
                  <a:t>(4.0%)</a:t>
                </a:r>
                <a:endParaRPr lang="en-US" altLang="en-US" b="1" dirty="0">
                  <a:solidFill>
                    <a:schemeClr val="bg1"/>
                  </a:solidFill>
                </a:endParaRPr>
              </a:p>
            </p:txBody>
          </p:sp>
        </p:grpSp>
        <p:grpSp>
          <p:nvGrpSpPr>
            <p:cNvPr id="10248" name="Group 16"/>
            <p:cNvGrpSpPr>
              <a:grpSpLocks/>
            </p:cNvGrpSpPr>
            <p:nvPr/>
          </p:nvGrpSpPr>
          <p:grpSpPr bwMode="auto">
            <a:xfrm>
              <a:off x="1826" y="2535"/>
              <a:ext cx="2041" cy="1371"/>
              <a:chOff x="1826" y="2535"/>
              <a:chExt cx="2041" cy="1371"/>
            </a:xfrm>
          </p:grpSpPr>
          <p:sp>
            <p:nvSpPr>
              <p:cNvPr id="10259" name="Line 17"/>
              <p:cNvSpPr>
                <a:spLocks noChangeShapeType="1"/>
              </p:cNvSpPr>
              <p:nvPr/>
            </p:nvSpPr>
            <p:spPr bwMode="auto">
              <a:xfrm flipV="1">
                <a:off x="2378" y="2535"/>
                <a:ext cx="1489" cy="10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60" name="Text Box 18"/>
              <p:cNvSpPr txBox="1">
                <a:spLocks noChangeArrowheads="1"/>
              </p:cNvSpPr>
              <p:nvPr/>
            </p:nvSpPr>
            <p:spPr bwMode="auto">
              <a:xfrm>
                <a:off x="1826" y="3509"/>
                <a:ext cx="598" cy="397"/>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Golf</a:t>
                </a:r>
                <a:br>
                  <a:rPr lang="en-US" altLang="en-US" b="1" dirty="0">
                    <a:solidFill>
                      <a:schemeClr val="bg1"/>
                    </a:solidFill>
                  </a:rPr>
                </a:br>
                <a:r>
                  <a:rPr lang="en-US" altLang="en-US" sz="1600" dirty="0">
                    <a:solidFill>
                      <a:schemeClr val="bg1"/>
                    </a:solidFill>
                  </a:rPr>
                  <a:t>(6.5%)</a:t>
                </a:r>
                <a:endParaRPr lang="en-US" altLang="en-US" b="1" dirty="0">
                  <a:solidFill>
                    <a:schemeClr val="bg1"/>
                  </a:solidFill>
                </a:endParaRPr>
              </a:p>
            </p:txBody>
          </p:sp>
        </p:grpSp>
        <p:grpSp>
          <p:nvGrpSpPr>
            <p:cNvPr id="10249" name="Group 19"/>
            <p:cNvGrpSpPr>
              <a:grpSpLocks/>
            </p:cNvGrpSpPr>
            <p:nvPr/>
          </p:nvGrpSpPr>
          <p:grpSpPr bwMode="auto">
            <a:xfrm>
              <a:off x="2301" y="1196"/>
              <a:ext cx="3145" cy="3020"/>
              <a:chOff x="2301" y="1196"/>
              <a:chExt cx="3145" cy="3020"/>
            </a:xfrm>
          </p:grpSpPr>
          <p:sp>
            <p:nvSpPr>
              <p:cNvPr id="10253" name="Text Box 20"/>
              <p:cNvSpPr txBox="1">
                <a:spLocks noChangeArrowheads="1"/>
              </p:cNvSpPr>
              <p:nvPr/>
            </p:nvSpPr>
            <p:spPr bwMode="auto">
              <a:xfrm>
                <a:off x="2301" y="3966"/>
                <a:ext cx="31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000" b="1">
                    <a:solidFill>
                      <a:srgbClr val="FAFD00"/>
                    </a:solidFill>
                  </a:rPr>
                  <a:t>Lightning Casualties In U.S. (1959-1994)</a:t>
                </a:r>
              </a:p>
            </p:txBody>
          </p:sp>
          <p:grpSp>
            <p:nvGrpSpPr>
              <p:cNvPr id="10254" name="Group 21"/>
              <p:cNvGrpSpPr>
                <a:grpSpLocks/>
              </p:cNvGrpSpPr>
              <p:nvPr/>
            </p:nvGrpSpPr>
            <p:grpSpPr bwMode="auto">
              <a:xfrm>
                <a:off x="2481" y="1196"/>
                <a:ext cx="2651" cy="2578"/>
                <a:chOff x="2481" y="1196"/>
                <a:chExt cx="2651" cy="2578"/>
              </a:xfrm>
            </p:grpSpPr>
            <p:graphicFrame>
              <p:nvGraphicFramePr>
                <p:cNvPr id="10255" name="Object 22"/>
                <p:cNvGraphicFramePr>
                  <a:graphicFrameLocks noChangeAspect="1"/>
                </p:cNvGraphicFramePr>
                <p:nvPr/>
              </p:nvGraphicFramePr>
              <p:xfrm>
                <a:off x="2481" y="1196"/>
                <a:ext cx="2651" cy="2578"/>
              </p:xfrm>
              <a:graphic>
                <a:graphicData uri="http://schemas.openxmlformats.org/presentationml/2006/ole">
                  <mc:AlternateContent xmlns:mc="http://schemas.openxmlformats.org/markup-compatibility/2006">
                    <mc:Choice xmlns:v="urn:schemas-microsoft-com:vml" Requires="v">
                      <p:oleObj name="Worksheet" r:id="rId4" imgW="1847951" imgH="1695397" progId="">
                        <p:embed/>
                      </p:oleObj>
                    </mc:Choice>
                    <mc:Fallback>
                      <p:oleObj name="Worksheet" r:id="rId4" imgW="1847951" imgH="1695397" progId="">
                        <p:embed/>
                        <p:pic>
                          <p:nvPicPr>
                            <p:cNvPr id="10255" name="Object 22"/>
                            <p:cNvPicPr>
                              <a:picLocks noChangeAspect="1" noChangeArrowheads="1"/>
                            </p:cNvPicPr>
                            <p:nvPr/>
                          </p:nvPicPr>
                          <p:blipFill>
                            <a:blip r:embed="rId5">
                              <a:extLst>
                                <a:ext uri="{28A0092B-C50C-407E-A947-70E740481C1C}">
                                  <a14:useLocalDpi xmlns:a14="http://schemas.microsoft.com/office/drawing/2010/main" val="0"/>
                                </a:ext>
                              </a:extLst>
                            </a:blip>
                            <a:srcRect l="14709" t="12553" r="15327" b="13243"/>
                            <a:stretch>
                              <a:fillRect/>
                            </a:stretch>
                          </p:blipFill>
                          <p:spPr bwMode="auto">
                            <a:xfrm>
                              <a:off x="2481" y="1196"/>
                              <a:ext cx="2651" cy="257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6" name="Text Box 23"/>
                <p:cNvSpPr txBox="1">
                  <a:spLocks noChangeArrowheads="1"/>
                </p:cNvSpPr>
                <p:nvPr/>
              </p:nvSpPr>
              <p:spPr bwMode="auto">
                <a:xfrm>
                  <a:off x="3544" y="1687"/>
                  <a:ext cx="94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a:solidFill>
                        <a:srgbClr val="000000"/>
                      </a:solidFill>
                    </a:rPr>
                    <a:t>Open Fields</a:t>
                  </a:r>
                  <a:br>
                    <a:rPr lang="en-US" altLang="en-US" b="1">
                      <a:solidFill>
                        <a:srgbClr val="000000"/>
                      </a:solidFill>
                    </a:rPr>
                  </a:br>
                  <a:r>
                    <a:rPr lang="en-US" altLang="en-US" sz="1600">
                      <a:solidFill>
                        <a:srgbClr val="000000"/>
                      </a:solidFill>
                    </a:rPr>
                    <a:t>(45.0%)</a:t>
                  </a:r>
                  <a:endParaRPr lang="en-US" altLang="en-US" b="1">
                    <a:solidFill>
                      <a:srgbClr val="000000"/>
                    </a:solidFill>
                  </a:endParaRPr>
                </a:p>
              </p:txBody>
            </p:sp>
            <p:sp>
              <p:nvSpPr>
                <p:cNvPr id="10257" name="Text Box 24"/>
                <p:cNvSpPr txBox="1">
                  <a:spLocks noChangeArrowheads="1"/>
                </p:cNvSpPr>
                <p:nvPr/>
              </p:nvSpPr>
              <p:spPr bwMode="auto">
                <a:xfrm>
                  <a:off x="4046" y="2797"/>
                  <a:ext cx="956"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a:solidFill>
                        <a:srgbClr val="000000"/>
                      </a:solidFill>
                    </a:rPr>
                    <a:t>Under Trees</a:t>
                  </a:r>
                  <a:br>
                    <a:rPr lang="en-US" altLang="en-US" b="1">
                      <a:solidFill>
                        <a:srgbClr val="000000"/>
                      </a:solidFill>
                    </a:rPr>
                  </a:br>
                  <a:r>
                    <a:rPr lang="en-US" altLang="en-US" sz="1600">
                      <a:solidFill>
                        <a:srgbClr val="000000"/>
                      </a:solidFill>
                    </a:rPr>
                    <a:t>(23.0%)</a:t>
                  </a:r>
                  <a:endParaRPr lang="en-US" altLang="en-US" b="1">
                    <a:solidFill>
                      <a:srgbClr val="000000"/>
                    </a:solidFill>
                  </a:endParaRPr>
                </a:p>
              </p:txBody>
            </p:sp>
            <p:sp>
              <p:nvSpPr>
                <p:cNvPr id="10258" name="Text Box 25"/>
                <p:cNvSpPr txBox="1">
                  <a:spLocks noChangeArrowheads="1"/>
                </p:cNvSpPr>
                <p:nvPr/>
              </p:nvSpPr>
              <p:spPr bwMode="auto">
                <a:xfrm>
                  <a:off x="3227" y="3217"/>
                  <a:ext cx="62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000" b="1">
                      <a:solidFill>
                        <a:srgbClr val="000000"/>
                      </a:solidFill>
                    </a:rPr>
                    <a:t>Water</a:t>
                  </a:r>
                  <a:br>
                    <a:rPr lang="en-US" altLang="en-US" sz="2000" b="1">
                      <a:solidFill>
                        <a:srgbClr val="000000"/>
                      </a:solidFill>
                    </a:rPr>
                  </a:br>
                  <a:r>
                    <a:rPr lang="en-US" altLang="en-US">
                      <a:solidFill>
                        <a:srgbClr val="000000"/>
                      </a:solidFill>
                    </a:rPr>
                    <a:t>(13.6%)</a:t>
                  </a:r>
                  <a:endParaRPr lang="en-US" altLang="en-US" sz="2000" b="1">
                    <a:solidFill>
                      <a:srgbClr val="000000"/>
                    </a:solidFill>
                  </a:endParaRPr>
                </a:p>
              </p:txBody>
            </p:sp>
          </p:grpSp>
        </p:grpSp>
        <p:grpSp>
          <p:nvGrpSpPr>
            <p:cNvPr id="10250" name="Group 26"/>
            <p:cNvGrpSpPr>
              <a:grpSpLocks/>
            </p:cNvGrpSpPr>
            <p:nvPr/>
          </p:nvGrpSpPr>
          <p:grpSpPr bwMode="auto">
            <a:xfrm>
              <a:off x="689" y="1661"/>
              <a:ext cx="1939" cy="583"/>
              <a:chOff x="689" y="1661"/>
              <a:chExt cx="1939" cy="583"/>
            </a:xfrm>
          </p:grpSpPr>
          <p:sp>
            <p:nvSpPr>
              <p:cNvPr id="10251" name="Line 27"/>
              <p:cNvSpPr>
                <a:spLocks noChangeShapeType="1"/>
              </p:cNvSpPr>
              <p:nvPr/>
            </p:nvSpPr>
            <p:spPr bwMode="auto">
              <a:xfrm>
                <a:off x="1915" y="1848"/>
                <a:ext cx="713" cy="3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10252" name="Text Box 28"/>
              <p:cNvSpPr txBox="1">
                <a:spLocks noChangeArrowheads="1"/>
              </p:cNvSpPr>
              <p:nvPr/>
            </p:nvSpPr>
            <p:spPr bwMode="auto">
              <a:xfrm>
                <a:off x="689" y="1661"/>
                <a:ext cx="1260" cy="397"/>
              </a:xfrm>
              <a:prstGeom prst="rect">
                <a:avLst/>
              </a:prstGeom>
              <a:solidFill>
                <a:schemeClr val="tx1"/>
              </a:solidFill>
              <a:ln w="19050">
                <a:solidFill>
                  <a:srgbClr val="000000"/>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bg1"/>
                    </a:solidFill>
                  </a:rPr>
                  <a:t>Golf and Trees</a:t>
                </a:r>
                <a:br>
                  <a:rPr lang="en-US" altLang="en-US" b="1" dirty="0">
                    <a:solidFill>
                      <a:schemeClr val="bg1"/>
                    </a:solidFill>
                  </a:rPr>
                </a:br>
                <a:r>
                  <a:rPr lang="en-US" altLang="en-US" sz="1600" dirty="0">
                    <a:solidFill>
                      <a:schemeClr val="bg1"/>
                    </a:solidFill>
                  </a:rPr>
                  <a:t>(1.7%)</a:t>
                </a:r>
                <a:endParaRPr lang="en-US" altLang="en-US" b="1" dirty="0">
                  <a:solidFill>
                    <a:schemeClr val="bg1"/>
                  </a:solidFill>
                </a:endParaRPr>
              </a:p>
            </p:txBody>
          </p:sp>
        </p:grpSp>
      </p:grpSp>
      <p:sp>
        <p:nvSpPr>
          <p:cNvPr id="9220" name="Title 1"/>
          <p:cNvSpPr>
            <a:spLocks noGrp="1"/>
          </p:cNvSpPr>
          <p:nvPr>
            <p:ph type="title"/>
          </p:nvPr>
        </p:nvSpPr>
        <p:spPr>
          <a:xfrm>
            <a:off x="0" y="0"/>
            <a:ext cx="9144000" cy="1143000"/>
          </a:xfrm>
          <a:solidFill>
            <a:schemeClr val="accent5">
              <a:lumMod val="20000"/>
              <a:lumOff val="80000"/>
            </a:schemeClr>
          </a:solidFill>
          <a:ln>
            <a:solidFill>
              <a:schemeClr val="bg1"/>
            </a:solidFill>
          </a:ln>
        </p:spPr>
        <p:txBody>
          <a:bodyPr/>
          <a:lstStyle/>
          <a:p>
            <a:pPr>
              <a:defRPr/>
            </a:pPr>
            <a:r>
              <a:rPr lang="en-US" dirty="0"/>
              <a:t>Lightning Hazard Areas</a:t>
            </a:r>
          </a:p>
        </p:txBody>
      </p:sp>
    </p:spTree>
    <p:extLst>
      <p:ext uri="{BB962C8B-B14F-4D97-AF65-F5344CB8AC3E}">
        <p14:creationId xmlns:p14="http://schemas.microsoft.com/office/powerpoint/2010/main" val="33709384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Thirty Minute Rule</a:t>
            </a:r>
          </a:p>
        </p:txBody>
      </p:sp>
      <p:sp>
        <p:nvSpPr>
          <p:cNvPr id="8" name="Content Placeholder 7"/>
          <p:cNvSpPr>
            <a:spLocks noGrp="1"/>
          </p:cNvSpPr>
          <p:nvPr>
            <p:ph idx="1"/>
          </p:nvPr>
        </p:nvSpPr>
        <p:spPr/>
        <p:txBody>
          <a:bodyPr/>
          <a:lstStyle/>
          <a:p>
            <a:r>
              <a:rPr lang="en-US" sz="2800" dirty="0"/>
              <a:t>Competition or practice shall be suspended once lightning has been recognized in the area or thunder is heard. It is </a:t>
            </a:r>
            <a:r>
              <a:rPr lang="en-US" sz="2800" b="1" dirty="0"/>
              <a:t>mandatory to wait at least 30 minutes after </a:t>
            </a:r>
            <a:r>
              <a:rPr lang="en-US" sz="2800" dirty="0"/>
              <a:t>lightning is out of the area or thunder is heard prior to resuming practice or competition. </a:t>
            </a:r>
            <a:r>
              <a:rPr lang="en-US" sz="2800" b="1" dirty="0"/>
              <a:t>Any subsequent lightning in the area or thunder after the beginning of the 30-minute count shall reset the clock, and another count shall begin.</a:t>
            </a:r>
            <a:endParaRPr lang="en-US" sz="2800" dirty="0"/>
          </a:p>
          <a:p>
            <a:endParaRPr lang="en-US" dirty="0"/>
          </a:p>
        </p:txBody>
      </p:sp>
    </p:spTree>
    <p:extLst>
      <p:ext uri="{BB962C8B-B14F-4D97-AF65-F5344CB8AC3E}">
        <p14:creationId xmlns:p14="http://schemas.microsoft.com/office/powerpoint/2010/main" val="249420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INCLEMENT WEATHER</a:t>
            </a:r>
            <a:endParaRPr lang="en-US" dirty="0"/>
          </a:p>
        </p:txBody>
      </p:sp>
      <p:sp>
        <p:nvSpPr>
          <p:cNvPr id="8" name="Content Placeholder 7"/>
          <p:cNvSpPr>
            <a:spLocks noGrp="1"/>
          </p:cNvSpPr>
          <p:nvPr>
            <p:ph idx="1"/>
          </p:nvPr>
        </p:nvSpPr>
        <p:spPr/>
        <p:txBody>
          <a:bodyPr/>
          <a:lstStyle/>
          <a:p>
            <a:pPr>
              <a:buNone/>
            </a:pPr>
            <a:r>
              <a:rPr lang="en-US" b="1" dirty="0"/>
              <a:t>  If lightning is imminent or a thunderstorm is approaching, all personnel, athletes and  spectators shall evacuate to available safe structures or shelters.</a:t>
            </a:r>
          </a:p>
          <a:p>
            <a:pPr>
              <a:buNone/>
            </a:pPr>
            <a:r>
              <a:rPr lang="en-US" b="1" dirty="0"/>
              <a:t>If you note that other school events, aside from your game are continuing, notify the nearest athletic administrator.  These games are not under your direction.</a:t>
            </a:r>
          </a:p>
          <a:p>
            <a:endParaRPr lang="en-US" dirty="0"/>
          </a:p>
        </p:txBody>
      </p:sp>
    </p:spTree>
    <p:extLst>
      <p:ext uri="{BB962C8B-B14F-4D97-AF65-F5344CB8AC3E}">
        <p14:creationId xmlns:p14="http://schemas.microsoft.com/office/powerpoint/2010/main" val="66326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06600" y="282575"/>
            <a:ext cx="5461000" cy="582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b="1" i="1">
                <a:solidFill>
                  <a:prstClr val="black"/>
                </a:solidFill>
              </a:rPr>
              <a:t>Safe Locations</a:t>
            </a:r>
            <a:endParaRPr lang="en-US" altLang="en-US" i="1">
              <a:solidFill>
                <a:prstClr val="black"/>
              </a:solidFill>
            </a:endParaRPr>
          </a:p>
        </p:txBody>
      </p:sp>
      <p:sp>
        <p:nvSpPr>
          <p:cNvPr id="28675" name="Text Box 3"/>
          <p:cNvSpPr txBox="1">
            <a:spLocks noChangeArrowheads="1"/>
          </p:cNvSpPr>
          <p:nvPr/>
        </p:nvSpPr>
        <p:spPr bwMode="auto">
          <a:xfrm>
            <a:off x="5029200" y="3186113"/>
            <a:ext cx="3392488"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30000"/>
              </a:lnSpc>
              <a:spcBef>
                <a:spcPct val="100000"/>
              </a:spcBef>
              <a:spcAft>
                <a:spcPct val="0"/>
              </a:spcAft>
            </a:pPr>
            <a:r>
              <a:rPr lang="en-US" altLang="en-US" sz="2200" b="1">
                <a:solidFill>
                  <a:srgbClr val="C0504D"/>
                </a:solidFill>
              </a:rPr>
              <a:t>  </a:t>
            </a:r>
            <a:r>
              <a:rPr lang="en-US" altLang="en-US" sz="2200" b="1" u="sng">
                <a:solidFill>
                  <a:srgbClr val="C0504D"/>
                </a:solidFill>
              </a:rPr>
              <a:t>Seek Proper Shelter</a:t>
            </a:r>
            <a:endParaRPr lang="en-US" altLang="en-US" sz="2200" i="1">
              <a:solidFill>
                <a:srgbClr val="C0504D"/>
              </a:solidFill>
            </a:endParaRPr>
          </a:p>
          <a:p>
            <a:pPr lvl="1" eaLnBrk="1" fontAlgn="base" hangingPunct="1">
              <a:spcBef>
                <a:spcPct val="50000"/>
              </a:spcBef>
              <a:spcAft>
                <a:spcPct val="0"/>
              </a:spcAft>
              <a:buFontTx/>
              <a:buChar char="•"/>
            </a:pPr>
            <a:r>
              <a:rPr lang="en-US" altLang="en-US" sz="2000" b="1">
                <a:solidFill>
                  <a:srgbClr val="000000"/>
                </a:solidFill>
              </a:rPr>
              <a:t>  </a:t>
            </a:r>
            <a:r>
              <a:rPr lang="en-US" altLang="en-US" b="1">
                <a:solidFill>
                  <a:srgbClr val="000000"/>
                </a:solidFill>
              </a:rPr>
              <a:t>Buildings Much Better</a:t>
            </a:r>
            <a:br>
              <a:rPr lang="en-US" altLang="en-US" b="1">
                <a:solidFill>
                  <a:srgbClr val="000000"/>
                </a:solidFill>
              </a:rPr>
            </a:br>
            <a:r>
              <a:rPr lang="en-US" altLang="en-US" b="1">
                <a:solidFill>
                  <a:srgbClr val="000000"/>
                </a:solidFill>
              </a:rPr>
              <a:t>   Than Vehicles</a:t>
            </a:r>
          </a:p>
          <a:p>
            <a:pPr lvl="1" eaLnBrk="1" fontAlgn="base" hangingPunct="1">
              <a:spcBef>
                <a:spcPct val="30000"/>
              </a:spcBef>
              <a:spcAft>
                <a:spcPct val="0"/>
              </a:spcAft>
              <a:buFontTx/>
              <a:buChar char="•"/>
            </a:pPr>
            <a:r>
              <a:rPr lang="en-US" altLang="en-US" sz="2000" b="1">
                <a:solidFill>
                  <a:srgbClr val="000000"/>
                </a:solidFill>
              </a:rPr>
              <a:t>  </a:t>
            </a:r>
            <a:r>
              <a:rPr lang="en-US" altLang="en-US" b="1">
                <a:solidFill>
                  <a:srgbClr val="000000"/>
                </a:solidFill>
              </a:rPr>
              <a:t>Vehicles Offer</a:t>
            </a:r>
            <a:br>
              <a:rPr lang="en-US" altLang="en-US" b="1">
                <a:solidFill>
                  <a:srgbClr val="000000"/>
                </a:solidFill>
              </a:rPr>
            </a:br>
            <a:r>
              <a:rPr lang="en-US" altLang="en-US" b="1">
                <a:solidFill>
                  <a:srgbClr val="000000"/>
                </a:solidFill>
              </a:rPr>
              <a:t>   Some Safety</a:t>
            </a:r>
          </a:p>
          <a:p>
            <a:pPr lvl="1" eaLnBrk="1" fontAlgn="base" hangingPunct="1">
              <a:spcBef>
                <a:spcPct val="30000"/>
              </a:spcBef>
              <a:spcAft>
                <a:spcPct val="0"/>
              </a:spcAft>
              <a:buFontTx/>
              <a:buChar char="•"/>
            </a:pPr>
            <a:r>
              <a:rPr lang="en-US" altLang="en-US" sz="2000" b="1">
                <a:solidFill>
                  <a:srgbClr val="000000"/>
                </a:solidFill>
              </a:rPr>
              <a:t>  </a:t>
            </a:r>
            <a:r>
              <a:rPr lang="en-US" altLang="en-US" b="1">
                <a:solidFill>
                  <a:srgbClr val="000000"/>
                </a:solidFill>
              </a:rPr>
              <a:t>No Place Outside</a:t>
            </a:r>
            <a:br>
              <a:rPr lang="en-US" altLang="en-US" b="1">
                <a:solidFill>
                  <a:srgbClr val="000000"/>
                </a:solidFill>
              </a:rPr>
            </a:br>
            <a:r>
              <a:rPr lang="en-US" altLang="en-US" b="1">
                <a:solidFill>
                  <a:srgbClr val="000000"/>
                </a:solidFill>
              </a:rPr>
              <a:t>   Is Safe Near A</a:t>
            </a:r>
            <a:br>
              <a:rPr lang="en-US" altLang="en-US" b="1">
                <a:solidFill>
                  <a:srgbClr val="000000"/>
                </a:solidFill>
              </a:rPr>
            </a:br>
            <a:r>
              <a:rPr lang="en-US" altLang="en-US" b="1">
                <a:solidFill>
                  <a:srgbClr val="000000"/>
                </a:solidFill>
              </a:rPr>
              <a:t>   Thunderstorm</a:t>
            </a:r>
          </a:p>
          <a:p>
            <a:pPr lvl="2" eaLnBrk="1" fontAlgn="base" hangingPunct="1">
              <a:spcBef>
                <a:spcPct val="20000"/>
              </a:spcBef>
              <a:spcAft>
                <a:spcPct val="30000"/>
              </a:spcAft>
            </a:pPr>
            <a:r>
              <a:rPr lang="en-US" altLang="en-US" sz="2000" b="1">
                <a:solidFill>
                  <a:srgbClr val="000000"/>
                </a:solidFill>
              </a:rPr>
              <a:t>	</a:t>
            </a:r>
          </a:p>
        </p:txBody>
      </p:sp>
      <p:grpSp>
        <p:nvGrpSpPr>
          <p:cNvPr id="2" name="Group 4"/>
          <p:cNvGrpSpPr>
            <a:grpSpLocks/>
          </p:cNvGrpSpPr>
          <p:nvPr/>
        </p:nvGrpSpPr>
        <p:grpSpPr bwMode="auto">
          <a:xfrm>
            <a:off x="946150" y="1189038"/>
            <a:ext cx="5467350" cy="5397500"/>
            <a:chOff x="112" y="926"/>
            <a:chExt cx="3444" cy="3400"/>
          </a:xfrm>
        </p:grpSpPr>
        <p:grpSp>
          <p:nvGrpSpPr>
            <p:cNvPr id="3" name="Group 5"/>
            <p:cNvGrpSpPr>
              <a:grpSpLocks/>
            </p:cNvGrpSpPr>
            <p:nvPr/>
          </p:nvGrpSpPr>
          <p:grpSpPr bwMode="auto">
            <a:xfrm>
              <a:off x="357" y="926"/>
              <a:ext cx="3199" cy="3400"/>
              <a:chOff x="175" y="812"/>
              <a:chExt cx="3152" cy="3519"/>
            </a:xfrm>
          </p:grpSpPr>
          <p:grpSp>
            <p:nvGrpSpPr>
              <p:cNvPr id="4" name="Group 6"/>
              <p:cNvGrpSpPr>
                <a:grpSpLocks/>
              </p:cNvGrpSpPr>
              <p:nvPr/>
            </p:nvGrpSpPr>
            <p:grpSpPr bwMode="auto">
              <a:xfrm>
                <a:off x="175" y="812"/>
                <a:ext cx="663" cy="3519"/>
                <a:chOff x="175" y="796"/>
                <a:chExt cx="663" cy="3519"/>
              </a:xfrm>
            </p:grpSpPr>
            <p:sp>
              <p:nvSpPr>
                <p:cNvPr id="28693" name="Line 7"/>
                <p:cNvSpPr>
                  <a:spLocks noChangeShapeType="1"/>
                </p:cNvSpPr>
                <p:nvPr/>
              </p:nvSpPr>
              <p:spPr bwMode="auto">
                <a:xfrm>
                  <a:off x="646" y="985"/>
                  <a:ext cx="0" cy="3143"/>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4" name="Line 8"/>
                <p:cNvSpPr>
                  <a:spLocks noChangeShapeType="1"/>
                </p:cNvSpPr>
                <p:nvPr/>
              </p:nvSpPr>
              <p:spPr bwMode="auto">
                <a:xfrm>
                  <a:off x="455" y="4134"/>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5" name="Line 9"/>
                <p:cNvSpPr>
                  <a:spLocks noChangeShapeType="1"/>
                </p:cNvSpPr>
                <p:nvPr/>
              </p:nvSpPr>
              <p:spPr bwMode="auto">
                <a:xfrm>
                  <a:off x="455" y="1299"/>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6" name="Line 10"/>
                <p:cNvSpPr>
                  <a:spLocks noChangeShapeType="1"/>
                </p:cNvSpPr>
                <p:nvPr/>
              </p:nvSpPr>
              <p:spPr bwMode="auto">
                <a:xfrm>
                  <a:off x="455" y="1614"/>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7" name="Line 11"/>
                <p:cNvSpPr>
                  <a:spLocks noChangeShapeType="1"/>
                </p:cNvSpPr>
                <p:nvPr/>
              </p:nvSpPr>
              <p:spPr bwMode="auto">
                <a:xfrm>
                  <a:off x="455" y="1929"/>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8" name="Line 12"/>
                <p:cNvSpPr>
                  <a:spLocks noChangeShapeType="1"/>
                </p:cNvSpPr>
                <p:nvPr/>
              </p:nvSpPr>
              <p:spPr bwMode="auto">
                <a:xfrm>
                  <a:off x="455" y="2244"/>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9" name="Line 13"/>
                <p:cNvSpPr>
                  <a:spLocks noChangeShapeType="1"/>
                </p:cNvSpPr>
                <p:nvPr/>
              </p:nvSpPr>
              <p:spPr bwMode="auto">
                <a:xfrm>
                  <a:off x="455" y="2559"/>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0" name="Line 14"/>
                <p:cNvSpPr>
                  <a:spLocks noChangeShapeType="1"/>
                </p:cNvSpPr>
                <p:nvPr/>
              </p:nvSpPr>
              <p:spPr bwMode="auto">
                <a:xfrm>
                  <a:off x="455" y="2874"/>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1" name="Line 15"/>
                <p:cNvSpPr>
                  <a:spLocks noChangeShapeType="1"/>
                </p:cNvSpPr>
                <p:nvPr/>
              </p:nvSpPr>
              <p:spPr bwMode="auto">
                <a:xfrm>
                  <a:off x="455" y="3189"/>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2" name="Line 16"/>
                <p:cNvSpPr>
                  <a:spLocks noChangeShapeType="1"/>
                </p:cNvSpPr>
                <p:nvPr/>
              </p:nvSpPr>
              <p:spPr bwMode="auto">
                <a:xfrm>
                  <a:off x="455" y="3819"/>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3" name="Line 17"/>
                <p:cNvSpPr>
                  <a:spLocks noChangeShapeType="1"/>
                </p:cNvSpPr>
                <p:nvPr/>
              </p:nvSpPr>
              <p:spPr bwMode="auto">
                <a:xfrm>
                  <a:off x="455" y="3504"/>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4" name="Line 18"/>
                <p:cNvSpPr>
                  <a:spLocks noChangeShapeType="1"/>
                </p:cNvSpPr>
                <p:nvPr/>
              </p:nvSpPr>
              <p:spPr bwMode="auto">
                <a:xfrm>
                  <a:off x="455" y="985"/>
                  <a:ext cx="3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705" name="Text Box 19"/>
                <p:cNvSpPr txBox="1">
                  <a:spLocks noChangeArrowheads="1"/>
                </p:cNvSpPr>
                <p:nvPr/>
              </p:nvSpPr>
              <p:spPr bwMode="auto">
                <a:xfrm>
                  <a:off x="175" y="796"/>
                  <a:ext cx="272" cy="3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lnSpc>
                      <a:spcPct val="95000"/>
                    </a:lnSpc>
                    <a:spcBef>
                      <a:spcPct val="70000"/>
                    </a:spcBef>
                    <a:spcAft>
                      <a:spcPct val="0"/>
                    </a:spcAft>
                  </a:pPr>
                  <a:r>
                    <a:rPr lang="en-US" altLang="en-US" sz="2000" b="1">
                      <a:solidFill>
                        <a:srgbClr val="000000"/>
                      </a:solidFill>
                    </a:rPr>
                    <a:t>10</a:t>
                  </a:r>
                </a:p>
                <a:p>
                  <a:pPr algn="r" eaLnBrk="1" fontAlgn="base" hangingPunct="1">
                    <a:lnSpc>
                      <a:spcPct val="95000"/>
                    </a:lnSpc>
                    <a:spcBef>
                      <a:spcPct val="70000"/>
                    </a:spcBef>
                    <a:spcAft>
                      <a:spcPct val="0"/>
                    </a:spcAft>
                  </a:pPr>
                  <a:r>
                    <a:rPr lang="en-US" altLang="en-US" sz="2000" b="1">
                      <a:solidFill>
                        <a:srgbClr val="000000"/>
                      </a:solidFill>
                    </a:rPr>
                    <a:t>9</a:t>
                  </a:r>
                </a:p>
                <a:p>
                  <a:pPr algn="r" eaLnBrk="1" fontAlgn="base" hangingPunct="1">
                    <a:lnSpc>
                      <a:spcPct val="95000"/>
                    </a:lnSpc>
                    <a:spcBef>
                      <a:spcPct val="70000"/>
                    </a:spcBef>
                    <a:spcAft>
                      <a:spcPct val="0"/>
                    </a:spcAft>
                  </a:pPr>
                  <a:r>
                    <a:rPr lang="en-US" altLang="en-US" sz="2000" b="1">
                      <a:solidFill>
                        <a:srgbClr val="000000"/>
                      </a:solidFill>
                    </a:rPr>
                    <a:t>8</a:t>
                  </a:r>
                </a:p>
                <a:p>
                  <a:pPr algn="r" eaLnBrk="1" fontAlgn="base" hangingPunct="1">
                    <a:lnSpc>
                      <a:spcPct val="95000"/>
                    </a:lnSpc>
                    <a:spcBef>
                      <a:spcPct val="70000"/>
                    </a:spcBef>
                    <a:spcAft>
                      <a:spcPct val="0"/>
                    </a:spcAft>
                  </a:pPr>
                  <a:r>
                    <a:rPr lang="en-US" altLang="en-US" sz="2000" b="1">
                      <a:solidFill>
                        <a:srgbClr val="000000"/>
                      </a:solidFill>
                    </a:rPr>
                    <a:t>7</a:t>
                  </a:r>
                </a:p>
                <a:p>
                  <a:pPr algn="r" eaLnBrk="1" fontAlgn="base" hangingPunct="1">
                    <a:lnSpc>
                      <a:spcPct val="95000"/>
                    </a:lnSpc>
                    <a:spcBef>
                      <a:spcPct val="70000"/>
                    </a:spcBef>
                    <a:spcAft>
                      <a:spcPct val="0"/>
                    </a:spcAft>
                  </a:pPr>
                  <a:r>
                    <a:rPr lang="en-US" altLang="en-US" sz="2000" b="1">
                      <a:solidFill>
                        <a:srgbClr val="000000"/>
                      </a:solidFill>
                    </a:rPr>
                    <a:t>6</a:t>
                  </a:r>
                </a:p>
                <a:p>
                  <a:pPr algn="r" eaLnBrk="1" fontAlgn="base" hangingPunct="1">
                    <a:lnSpc>
                      <a:spcPct val="95000"/>
                    </a:lnSpc>
                    <a:spcBef>
                      <a:spcPct val="70000"/>
                    </a:spcBef>
                    <a:spcAft>
                      <a:spcPct val="0"/>
                    </a:spcAft>
                  </a:pPr>
                  <a:r>
                    <a:rPr lang="en-US" altLang="en-US" sz="2000" b="1">
                      <a:solidFill>
                        <a:srgbClr val="000000"/>
                      </a:solidFill>
                    </a:rPr>
                    <a:t>5</a:t>
                  </a:r>
                </a:p>
                <a:p>
                  <a:pPr algn="r" eaLnBrk="1" fontAlgn="base" hangingPunct="1">
                    <a:lnSpc>
                      <a:spcPct val="95000"/>
                    </a:lnSpc>
                    <a:spcBef>
                      <a:spcPct val="70000"/>
                    </a:spcBef>
                    <a:spcAft>
                      <a:spcPct val="0"/>
                    </a:spcAft>
                  </a:pPr>
                  <a:r>
                    <a:rPr lang="en-US" altLang="en-US" sz="2000" b="1">
                      <a:solidFill>
                        <a:srgbClr val="000000"/>
                      </a:solidFill>
                    </a:rPr>
                    <a:t>4</a:t>
                  </a:r>
                </a:p>
                <a:p>
                  <a:pPr algn="r" eaLnBrk="1" fontAlgn="base" hangingPunct="1">
                    <a:lnSpc>
                      <a:spcPct val="95000"/>
                    </a:lnSpc>
                    <a:spcBef>
                      <a:spcPct val="70000"/>
                    </a:spcBef>
                    <a:spcAft>
                      <a:spcPct val="0"/>
                    </a:spcAft>
                  </a:pPr>
                  <a:r>
                    <a:rPr lang="en-US" altLang="en-US" sz="2000" b="1">
                      <a:solidFill>
                        <a:srgbClr val="000000"/>
                      </a:solidFill>
                    </a:rPr>
                    <a:t>3</a:t>
                  </a:r>
                </a:p>
                <a:p>
                  <a:pPr algn="r" eaLnBrk="1" fontAlgn="base" hangingPunct="1">
                    <a:lnSpc>
                      <a:spcPct val="95000"/>
                    </a:lnSpc>
                    <a:spcBef>
                      <a:spcPct val="70000"/>
                    </a:spcBef>
                    <a:spcAft>
                      <a:spcPct val="0"/>
                    </a:spcAft>
                  </a:pPr>
                  <a:r>
                    <a:rPr lang="en-US" altLang="en-US" sz="2000" b="1">
                      <a:solidFill>
                        <a:srgbClr val="000000"/>
                      </a:solidFill>
                    </a:rPr>
                    <a:t>2</a:t>
                  </a:r>
                </a:p>
                <a:p>
                  <a:pPr algn="r" eaLnBrk="1" fontAlgn="base" hangingPunct="1">
                    <a:lnSpc>
                      <a:spcPct val="95000"/>
                    </a:lnSpc>
                    <a:spcBef>
                      <a:spcPct val="70000"/>
                    </a:spcBef>
                    <a:spcAft>
                      <a:spcPct val="0"/>
                    </a:spcAft>
                  </a:pPr>
                  <a:r>
                    <a:rPr lang="en-US" altLang="en-US" sz="2000" b="1">
                      <a:solidFill>
                        <a:srgbClr val="000000"/>
                      </a:solidFill>
                    </a:rPr>
                    <a:t>1</a:t>
                  </a:r>
                </a:p>
                <a:p>
                  <a:pPr algn="r" eaLnBrk="1" fontAlgn="base" hangingPunct="1">
                    <a:lnSpc>
                      <a:spcPct val="95000"/>
                    </a:lnSpc>
                    <a:spcBef>
                      <a:spcPct val="70000"/>
                    </a:spcBef>
                    <a:spcAft>
                      <a:spcPct val="0"/>
                    </a:spcAft>
                  </a:pPr>
                  <a:r>
                    <a:rPr lang="en-US" altLang="en-US" sz="2000" b="1">
                      <a:solidFill>
                        <a:srgbClr val="000000"/>
                      </a:solidFill>
                    </a:rPr>
                    <a:t>0</a:t>
                  </a:r>
                </a:p>
              </p:txBody>
            </p:sp>
          </p:grpSp>
          <p:grpSp>
            <p:nvGrpSpPr>
              <p:cNvPr id="5" name="Group 20"/>
              <p:cNvGrpSpPr>
                <a:grpSpLocks/>
              </p:cNvGrpSpPr>
              <p:nvPr/>
            </p:nvGrpSpPr>
            <p:grpSpPr bwMode="auto">
              <a:xfrm>
                <a:off x="885" y="893"/>
                <a:ext cx="2442" cy="3389"/>
                <a:chOff x="885" y="893"/>
                <a:chExt cx="2442" cy="3389"/>
              </a:xfrm>
            </p:grpSpPr>
            <p:graphicFrame>
              <p:nvGraphicFramePr>
                <p:cNvPr id="28681" name="Object 21">
                  <a:hlinkClick r:id="" action="ppaction://ole?verb=0"/>
                </p:cNvPr>
                <p:cNvGraphicFramePr>
                  <a:graphicFrameLocks/>
                </p:cNvGraphicFramePr>
                <p:nvPr/>
              </p:nvGraphicFramePr>
              <p:xfrm>
                <a:off x="1461" y="1613"/>
                <a:ext cx="1176" cy="685"/>
              </p:xfrm>
              <a:graphic>
                <a:graphicData uri="http://schemas.openxmlformats.org/presentationml/2006/ole">
                  <mc:AlternateContent xmlns:mc="http://schemas.openxmlformats.org/markup-compatibility/2006">
                    <mc:Choice xmlns:v="urn:schemas-microsoft-com:vml" Requires="v">
                      <p:oleObj name="Clip" r:id="rId3" imgW="17726025" imgH="13963650" progId="">
                        <p:embed/>
                      </p:oleObj>
                    </mc:Choice>
                    <mc:Fallback>
                      <p:oleObj name="Clip" r:id="rId3" imgW="17726025" imgH="13963650" progId="">
                        <p:embed/>
                        <p:pic>
                          <p:nvPicPr>
                            <p:cNvPr id="28681" name="Object 21">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 y="1613"/>
                              <a:ext cx="1176" cy="6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2" name="AutoShape 22"/>
                <p:cNvSpPr>
                  <a:spLocks noChangeArrowheads="1"/>
                </p:cNvSpPr>
                <p:nvPr/>
              </p:nvSpPr>
              <p:spPr bwMode="auto">
                <a:xfrm>
                  <a:off x="886" y="893"/>
                  <a:ext cx="445" cy="270"/>
                </a:xfrm>
                <a:prstGeom prst="leftArrow">
                  <a:avLst>
                    <a:gd name="adj1" fmla="val 50000"/>
                    <a:gd name="adj2" fmla="val 41204"/>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sp>
              <p:nvSpPr>
                <p:cNvPr id="28683" name="AutoShape 23"/>
                <p:cNvSpPr>
                  <a:spLocks noChangeArrowheads="1"/>
                </p:cNvSpPr>
                <p:nvPr/>
              </p:nvSpPr>
              <p:spPr bwMode="auto">
                <a:xfrm>
                  <a:off x="886" y="1821"/>
                  <a:ext cx="445" cy="270"/>
                </a:xfrm>
                <a:prstGeom prst="leftArrow">
                  <a:avLst>
                    <a:gd name="adj1" fmla="val 50000"/>
                    <a:gd name="adj2" fmla="val 41204"/>
                  </a:avLst>
                </a:prstGeom>
                <a:solidFill>
                  <a:srgbClr val="0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sp>
              <p:nvSpPr>
                <p:cNvPr id="28684" name="AutoShape 24"/>
                <p:cNvSpPr>
                  <a:spLocks noChangeArrowheads="1"/>
                </p:cNvSpPr>
                <p:nvPr/>
              </p:nvSpPr>
              <p:spPr bwMode="auto">
                <a:xfrm>
                  <a:off x="886" y="4012"/>
                  <a:ext cx="445" cy="270"/>
                </a:xfrm>
                <a:prstGeom prst="leftArrow">
                  <a:avLst>
                    <a:gd name="adj1" fmla="val 50000"/>
                    <a:gd name="adj2" fmla="val 41204"/>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sp>
              <p:nvSpPr>
                <p:cNvPr id="28685" name="AutoShape 25"/>
                <p:cNvSpPr>
                  <a:spLocks noChangeArrowheads="1"/>
                </p:cNvSpPr>
                <p:nvPr/>
              </p:nvSpPr>
              <p:spPr bwMode="auto">
                <a:xfrm>
                  <a:off x="885" y="2755"/>
                  <a:ext cx="445" cy="270"/>
                </a:xfrm>
                <a:prstGeom prst="leftArrow">
                  <a:avLst>
                    <a:gd name="adj1" fmla="val 50000"/>
                    <a:gd name="adj2" fmla="val 41204"/>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sp>
              <p:nvSpPr>
                <p:cNvPr id="28686" name="Text Box 26"/>
                <p:cNvSpPr txBox="1">
                  <a:spLocks noChangeArrowheads="1"/>
                </p:cNvSpPr>
                <p:nvPr/>
              </p:nvSpPr>
              <p:spPr bwMode="auto">
                <a:xfrm>
                  <a:off x="1478" y="916"/>
                  <a:ext cx="1714" cy="2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a:solidFill>
                        <a:srgbClr val="000000"/>
                      </a:solidFill>
                    </a:rPr>
                    <a:t>Lightning Certified Facility</a:t>
                  </a:r>
                </a:p>
              </p:txBody>
            </p:sp>
            <p:graphicFrame>
              <p:nvGraphicFramePr>
                <p:cNvPr id="28687" name="Object 27">
                  <a:hlinkClick r:id="" action="ppaction://ole?verb=0"/>
                </p:cNvPr>
                <p:cNvGraphicFramePr>
                  <a:graphicFrameLocks/>
                </p:cNvGraphicFramePr>
                <p:nvPr/>
              </p:nvGraphicFramePr>
              <p:xfrm>
                <a:off x="1475" y="2755"/>
                <a:ext cx="1095" cy="339"/>
              </p:xfrm>
              <a:graphic>
                <a:graphicData uri="http://schemas.openxmlformats.org/presentationml/2006/ole">
                  <mc:AlternateContent xmlns:mc="http://schemas.openxmlformats.org/markup-compatibility/2006">
                    <mc:Choice xmlns:v="urn:schemas-microsoft-com:vml" Requires="v">
                      <p:oleObj name="Clip" r:id="rId5" imgW="42291000" imgH="16363950" progId="">
                        <p:embed/>
                      </p:oleObj>
                    </mc:Choice>
                    <mc:Fallback>
                      <p:oleObj name="Clip" r:id="rId5" imgW="42291000" imgH="16363950" progId="">
                        <p:embed/>
                        <p:pic>
                          <p:nvPicPr>
                            <p:cNvPr id="28687" name="Object 27">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 y="2755"/>
                              <a:ext cx="1095" cy="3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8" name="Text Box 28"/>
                <p:cNvSpPr txBox="1">
                  <a:spLocks noChangeArrowheads="1"/>
                </p:cNvSpPr>
                <p:nvPr/>
              </p:nvSpPr>
              <p:spPr bwMode="auto">
                <a:xfrm>
                  <a:off x="1483" y="4034"/>
                  <a:ext cx="688" cy="22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a:solidFill>
                        <a:srgbClr val="000000"/>
                      </a:solidFill>
                    </a:rPr>
                    <a:t>Outdoors</a:t>
                  </a:r>
                </a:p>
              </p:txBody>
            </p:sp>
            <p:pic>
              <p:nvPicPr>
                <p:cNvPr id="28689" name="Picture 29"/>
                <p:cNvPicPr>
                  <a:picLocks noChangeArrowheads="1"/>
                </p:cNvPicPr>
                <p:nvPr/>
              </p:nvPicPr>
              <p:blipFill>
                <a:blip r:embed="rId7" cstate="print">
                  <a:extLst>
                    <a:ext uri="{28A0092B-C50C-407E-A947-70E740481C1C}">
                      <a14:useLocalDpi xmlns:a14="http://schemas.microsoft.com/office/drawing/2010/main" val="0"/>
                    </a:ext>
                  </a:extLst>
                </a:blip>
                <a:srcRect t="813" r="1434"/>
                <a:stretch>
                  <a:fillRect/>
                </a:stretch>
              </p:blipFill>
              <p:spPr bwMode="auto">
                <a:xfrm>
                  <a:off x="1471" y="3635"/>
                  <a:ext cx="295" cy="3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90" name="Line 30"/>
                <p:cNvSpPr>
                  <a:spLocks noChangeShapeType="1"/>
                </p:cNvSpPr>
                <p:nvPr/>
              </p:nvSpPr>
              <p:spPr bwMode="auto">
                <a:xfrm flipV="1">
                  <a:off x="886" y="3810"/>
                  <a:ext cx="444" cy="134"/>
                </a:xfrm>
                <a:prstGeom prst="line">
                  <a:avLst/>
                </a:prstGeom>
                <a:noFill/>
                <a:ln w="76200">
                  <a:solidFill>
                    <a:srgbClr val="FF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white"/>
                    </a:solidFill>
                    <a:latin typeface="Arial" charset="0"/>
                  </a:endParaRPr>
                </a:p>
              </p:txBody>
            </p:sp>
            <p:sp>
              <p:nvSpPr>
                <p:cNvPr id="28691" name="Text Box 31"/>
                <p:cNvSpPr txBox="1">
                  <a:spLocks noChangeArrowheads="1"/>
                </p:cNvSpPr>
                <p:nvPr/>
              </p:nvSpPr>
              <p:spPr bwMode="auto">
                <a:xfrm>
                  <a:off x="1475" y="1204"/>
                  <a:ext cx="1852" cy="22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a:solidFill>
                        <a:srgbClr val="000000"/>
                      </a:solidFill>
                    </a:rPr>
                    <a:t>Lightning Protected Building</a:t>
                  </a:r>
                </a:p>
              </p:txBody>
            </p:sp>
            <p:sp>
              <p:nvSpPr>
                <p:cNvPr id="28692" name="AutoShape 32"/>
                <p:cNvSpPr>
                  <a:spLocks noChangeArrowheads="1"/>
                </p:cNvSpPr>
                <p:nvPr/>
              </p:nvSpPr>
              <p:spPr bwMode="auto">
                <a:xfrm>
                  <a:off x="892" y="1183"/>
                  <a:ext cx="445" cy="270"/>
                </a:xfrm>
                <a:prstGeom prst="leftArrow">
                  <a:avLst>
                    <a:gd name="adj1" fmla="val 50000"/>
                    <a:gd name="adj2" fmla="val 41204"/>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white"/>
                    </a:solidFill>
                  </a:endParaRPr>
                </a:p>
              </p:txBody>
            </p:sp>
          </p:grpSp>
        </p:grpSp>
        <p:sp>
          <p:nvSpPr>
            <p:cNvPr id="28678" name="Text Box 33"/>
            <p:cNvSpPr txBox="1">
              <a:spLocks noChangeArrowheads="1"/>
            </p:cNvSpPr>
            <p:nvPr/>
          </p:nvSpPr>
          <p:spPr bwMode="auto">
            <a:xfrm rot="-5400000">
              <a:off x="-746" y="2485"/>
              <a:ext cx="194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u="sng">
                  <a:solidFill>
                    <a:srgbClr val="000000"/>
                  </a:solidFill>
                </a:rPr>
                <a:t>Relative Lightning Protection</a:t>
              </a:r>
              <a:endParaRPr lang="en-US" altLang="en-US" sz="2200" b="1" u="sng">
                <a:solidFill>
                  <a:prstClr val="white"/>
                </a:solidFill>
              </a:endParaRPr>
            </a:p>
          </p:txBody>
        </p:sp>
      </p:grpSp>
    </p:spTree>
    <p:extLst>
      <p:ext uri="{BB962C8B-B14F-4D97-AF65-F5344CB8AC3E}">
        <p14:creationId xmlns:p14="http://schemas.microsoft.com/office/powerpoint/2010/main" val="39323935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descr="B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
            <a:ext cx="42672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4" descr="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200400"/>
            <a:ext cx="434340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4" descr="SU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293688"/>
            <a:ext cx="36576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9"/>
          <p:cNvSpPr>
            <a:spLocks noChangeArrowheads="1" noChangeShapeType="1" noTextEdit="1"/>
          </p:cNvSpPr>
          <p:nvPr/>
        </p:nvSpPr>
        <p:spPr bwMode="auto">
          <a:xfrm rot="-1181517">
            <a:off x="3200400" y="2133600"/>
            <a:ext cx="2524125" cy="14382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8000" b="1" kern="10">
                <a:ln w="9525">
                  <a:solidFill>
                    <a:prstClr val="black"/>
                  </a:solidFill>
                  <a:round/>
                  <a:headEnd/>
                  <a:tailEnd/>
                </a:ln>
                <a:solidFill>
                  <a:srgbClr val="00FF00"/>
                </a:solidFill>
                <a:effectLst>
                  <a:outerShdw dist="107763" dir="2700000" algn="ctr" rotWithShape="0">
                    <a:srgbClr val="000000">
                      <a:alpha val="50000"/>
                    </a:srgbClr>
                  </a:outerShdw>
                </a:effectLst>
                <a:latin typeface="Arial Black"/>
              </a:rPr>
              <a:t>Safe</a:t>
            </a:r>
          </a:p>
        </p:txBody>
      </p:sp>
    </p:spTree>
    <p:extLst>
      <p:ext uri="{BB962C8B-B14F-4D97-AF65-F5344CB8AC3E}">
        <p14:creationId xmlns:p14="http://schemas.microsoft.com/office/powerpoint/2010/main" val="5666388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Topics of Discussion</a:t>
            </a:r>
          </a:p>
        </p:txBody>
      </p:sp>
      <p:sp>
        <p:nvSpPr>
          <p:cNvPr id="3" name="Content Placeholder 2"/>
          <p:cNvSpPr>
            <a:spLocks noGrp="1"/>
          </p:cNvSpPr>
          <p:nvPr>
            <p:ph idx="1"/>
          </p:nvPr>
        </p:nvSpPr>
        <p:spPr/>
        <p:txBody>
          <a:bodyPr>
            <a:normAutofit fontScale="77500" lnSpcReduction="20000"/>
          </a:bodyPr>
          <a:lstStyle/>
          <a:p>
            <a:r>
              <a:rPr lang="en-US" b="1" dirty="0"/>
              <a:t>Umpire Uniform</a:t>
            </a:r>
          </a:p>
          <a:p>
            <a:r>
              <a:rPr lang="en-US" b="1" dirty="0"/>
              <a:t>Safety Issues</a:t>
            </a:r>
          </a:p>
          <a:p>
            <a:pPr lvl="1"/>
            <a:r>
              <a:rPr lang="en-US" b="1" dirty="0"/>
              <a:t>Weather</a:t>
            </a:r>
          </a:p>
          <a:p>
            <a:pPr lvl="1"/>
            <a:r>
              <a:rPr lang="en-US" b="1" dirty="0"/>
              <a:t>Concussion</a:t>
            </a:r>
          </a:p>
          <a:p>
            <a:r>
              <a:rPr lang="en-US" b="1" dirty="0"/>
              <a:t>Filing OHSAA Game Reports</a:t>
            </a:r>
          </a:p>
          <a:p>
            <a:r>
              <a:rPr lang="en-US" b="1" dirty="0"/>
              <a:t>Game Ending Procedures</a:t>
            </a:r>
          </a:p>
          <a:p>
            <a:r>
              <a:rPr lang="en-US" b="1" dirty="0"/>
              <a:t>Umpire Conduct</a:t>
            </a:r>
          </a:p>
          <a:p>
            <a:r>
              <a:rPr lang="en-US" b="1" dirty="0"/>
              <a:t>Ejections and Sporting Conduct</a:t>
            </a:r>
          </a:p>
          <a:p>
            <a:r>
              <a:rPr lang="en-US" b="1" dirty="0"/>
              <a:t>Officials Insurance</a:t>
            </a:r>
          </a:p>
          <a:p>
            <a:r>
              <a:rPr lang="en-US" b="1" dirty="0"/>
              <a:t>OHSAA Regulations</a:t>
            </a:r>
          </a:p>
          <a:p>
            <a:r>
              <a:rPr lang="en-US" b="1" dirty="0"/>
              <a:t>Assignments/Conflicts</a:t>
            </a:r>
          </a:p>
          <a:p>
            <a:r>
              <a:rPr lang="en-US" b="1" dirty="0"/>
              <a:t>Tournament Selection Procedure</a:t>
            </a:r>
          </a:p>
          <a:p>
            <a:endParaRPr lang="en-US" b="1" dirty="0"/>
          </a:p>
          <a:p>
            <a:endParaRPr lang="en-US" b="1" dirty="0"/>
          </a:p>
        </p:txBody>
      </p:sp>
    </p:spTree>
    <p:extLst>
      <p:ext uri="{BB962C8B-B14F-4D97-AF65-F5344CB8AC3E}">
        <p14:creationId xmlns:p14="http://schemas.microsoft.com/office/powerpoint/2010/main" val="2291160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INCLEMENT WEATHER</a:t>
            </a:r>
            <a:endParaRPr lang="en-US" dirty="0"/>
          </a:p>
        </p:txBody>
      </p:sp>
      <p:sp>
        <p:nvSpPr>
          <p:cNvPr id="3" name="Content Placeholder 2"/>
          <p:cNvSpPr>
            <a:spLocks noGrp="1"/>
          </p:cNvSpPr>
          <p:nvPr>
            <p:ph idx="1"/>
          </p:nvPr>
        </p:nvSpPr>
        <p:spPr/>
        <p:txBody>
          <a:bodyPr/>
          <a:lstStyle/>
          <a:p>
            <a:r>
              <a:rPr lang="en-US" b="1" dirty="0"/>
              <a:t>REVIEW PRESEASON GUIDE WEATHER-RELATED INFORMATION</a:t>
            </a:r>
          </a:p>
          <a:p>
            <a:r>
              <a:rPr lang="en-US" b="1" dirty="0"/>
              <a:t>THESE RULES MUST BE ENFORCED BY ALL!</a:t>
            </a:r>
          </a:p>
          <a:p>
            <a:endParaRPr lang="en-US" dirty="0"/>
          </a:p>
        </p:txBody>
      </p:sp>
    </p:spTree>
    <p:extLst>
      <p:ext uri="{BB962C8B-B14F-4D97-AF65-F5344CB8AC3E}">
        <p14:creationId xmlns:p14="http://schemas.microsoft.com/office/powerpoint/2010/main" val="426481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CONCUSSION MANAGEMENT</a:t>
            </a:r>
          </a:p>
        </p:txBody>
      </p:sp>
      <p:sp>
        <p:nvSpPr>
          <p:cNvPr id="3" name="Content Placeholder 2"/>
          <p:cNvSpPr>
            <a:spLocks noGrp="1"/>
          </p:cNvSpPr>
          <p:nvPr>
            <p:ph idx="1"/>
          </p:nvPr>
        </p:nvSpPr>
        <p:spPr/>
        <p:txBody>
          <a:bodyPr/>
          <a:lstStyle/>
          <a:p>
            <a:r>
              <a:rPr lang="en-US" b="1" dirty="0"/>
              <a:t>OHSAA has always played key role in developing polices covering all aspects of safety for student- athletes</a:t>
            </a:r>
          </a:p>
          <a:p>
            <a:r>
              <a:rPr lang="en-US" b="1" dirty="0"/>
              <a:t>Ohio law which became effective middle of 2013 season included many OHSAA regulations and added several aspects to previous regulations</a:t>
            </a:r>
          </a:p>
        </p:txBody>
      </p:sp>
    </p:spTree>
    <p:extLst>
      <p:ext uri="{BB962C8B-B14F-4D97-AF65-F5344CB8AC3E}">
        <p14:creationId xmlns:p14="http://schemas.microsoft.com/office/powerpoint/2010/main" val="119367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CONCUSSION MANAGEMENT</a:t>
            </a:r>
          </a:p>
        </p:txBody>
      </p:sp>
      <p:sp>
        <p:nvSpPr>
          <p:cNvPr id="3" name="Content Placeholder 2"/>
          <p:cNvSpPr>
            <a:spLocks noGrp="1"/>
          </p:cNvSpPr>
          <p:nvPr>
            <p:ph idx="1"/>
          </p:nvPr>
        </p:nvSpPr>
        <p:spPr/>
        <p:txBody>
          <a:bodyPr>
            <a:normAutofit lnSpcReduction="10000"/>
          </a:bodyPr>
          <a:lstStyle/>
          <a:p>
            <a:r>
              <a:rPr lang="en-US" b="1" dirty="0"/>
              <a:t>State law regulates some aspects</a:t>
            </a:r>
          </a:p>
          <a:p>
            <a:r>
              <a:rPr lang="en-US" b="1" dirty="0"/>
              <a:t>Return to play has been updated</a:t>
            </a:r>
          </a:p>
          <a:p>
            <a:r>
              <a:rPr lang="en-US" b="1" dirty="0"/>
              <a:t>Contest officials and others are now required to have completed an approved training program in concussion recognition - </a:t>
            </a:r>
            <a:r>
              <a:rPr lang="en-US" b="1" dirty="0">
                <a:solidFill>
                  <a:srgbClr val="FF0000"/>
                </a:solidFill>
              </a:rPr>
              <a:t>MUST BE COMPLETED EVERY THREE YEARS</a:t>
            </a:r>
            <a:endParaRPr lang="en-US" b="1" dirty="0"/>
          </a:p>
          <a:p>
            <a:r>
              <a:rPr lang="en-US" b="1" dirty="0"/>
              <a:t>Other portions of the law impact schools, coaches, parents and student athlete participants</a:t>
            </a:r>
          </a:p>
        </p:txBody>
      </p:sp>
    </p:spTree>
    <p:extLst>
      <p:ext uri="{BB962C8B-B14F-4D97-AF65-F5344CB8AC3E}">
        <p14:creationId xmlns:p14="http://schemas.microsoft.com/office/powerpoint/2010/main" val="3140844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RETURN TO PLAY PROTOCOL</a:t>
            </a:r>
            <a:br>
              <a:rPr lang="en-US" b="1" dirty="0"/>
            </a:br>
            <a:endParaRPr lang="en-US" dirty="0"/>
          </a:p>
        </p:txBody>
      </p:sp>
      <p:sp>
        <p:nvSpPr>
          <p:cNvPr id="3" name="Content Placeholder 2"/>
          <p:cNvSpPr>
            <a:spLocks noGrp="1"/>
          </p:cNvSpPr>
          <p:nvPr>
            <p:ph idx="1"/>
          </p:nvPr>
        </p:nvSpPr>
        <p:spPr/>
        <p:txBody>
          <a:bodyPr/>
          <a:lstStyle/>
          <a:p>
            <a:pPr>
              <a:buNone/>
            </a:pPr>
            <a:r>
              <a:rPr lang="en-US" dirty="0"/>
              <a:t>  </a:t>
            </a:r>
            <a:r>
              <a:rPr lang="en-US" sz="2800" dirty="0"/>
              <a:t>If a student is removed from practice or competition due to a suspected concussion or head injury, the coach or referee who removes the student shall not permit the student, </a:t>
            </a:r>
            <a:r>
              <a:rPr lang="en-US" sz="2800" b="1" dirty="0"/>
              <a:t>ON THE SAME DAY THE STUDENT IS REMOVED, to return to that practice or competition or to participate in any other practice or competition for </a:t>
            </a:r>
            <a:r>
              <a:rPr lang="en-US" sz="2800" dirty="0"/>
              <a:t>which the coach or contest official is responsible.</a:t>
            </a:r>
          </a:p>
        </p:txBody>
      </p:sp>
    </p:spTree>
    <p:extLst>
      <p:ext uri="{BB962C8B-B14F-4D97-AF65-F5344CB8AC3E}">
        <p14:creationId xmlns:p14="http://schemas.microsoft.com/office/powerpoint/2010/main" val="1027372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RETURN TO PLAY PROTOCOL</a:t>
            </a:r>
            <a:br>
              <a:rPr lang="en-US" b="1" dirty="0"/>
            </a:br>
            <a:endParaRPr lang="en-US" dirty="0"/>
          </a:p>
        </p:txBody>
      </p:sp>
      <p:sp>
        <p:nvSpPr>
          <p:cNvPr id="3" name="Content Placeholder 2"/>
          <p:cNvSpPr>
            <a:spLocks noGrp="1"/>
          </p:cNvSpPr>
          <p:nvPr>
            <p:ph idx="1"/>
          </p:nvPr>
        </p:nvSpPr>
        <p:spPr/>
        <p:txBody>
          <a:bodyPr/>
          <a:lstStyle/>
          <a:p>
            <a:r>
              <a:rPr lang="en-US" dirty="0"/>
              <a:t>The student athlete can return on a subsequent day after the student’s condition has been assessed by an authorized health care provider and the student receives written authorization from the provider stating that it is safe to return to practice or competition.</a:t>
            </a:r>
          </a:p>
          <a:p>
            <a:r>
              <a:rPr lang="en-US" dirty="0"/>
              <a:t>This is a school responsibility.</a:t>
            </a:r>
          </a:p>
          <a:p>
            <a:endParaRPr lang="en-US" dirty="0"/>
          </a:p>
          <a:p>
            <a:pPr>
              <a:buNone/>
            </a:pPr>
            <a:endParaRPr lang="en-US" dirty="0"/>
          </a:p>
        </p:txBody>
      </p:sp>
    </p:spTree>
    <p:extLst>
      <p:ext uri="{BB962C8B-B14F-4D97-AF65-F5344CB8AC3E}">
        <p14:creationId xmlns:p14="http://schemas.microsoft.com/office/powerpoint/2010/main" val="331200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CONCUSSION MANAGEMENT</a:t>
            </a:r>
          </a:p>
        </p:txBody>
      </p:sp>
      <p:sp>
        <p:nvSpPr>
          <p:cNvPr id="4" name="Content Placeholder 3"/>
          <p:cNvSpPr>
            <a:spLocks noGrp="1"/>
          </p:cNvSpPr>
          <p:nvPr>
            <p:ph sz="half" idx="2"/>
          </p:nvPr>
        </p:nvSpPr>
        <p:spPr>
          <a:xfrm>
            <a:off x="4897438" y="1679575"/>
            <a:ext cx="3792537" cy="2814638"/>
          </a:xfrm>
        </p:spPr>
        <p:txBody>
          <a:bodyPr/>
          <a:lstStyle/>
          <a:p>
            <a:pPr marL="0" indent="0">
              <a:buFont typeface="Wingdings" pitchFamily="2" charset="2"/>
              <a:buNone/>
              <a:defRPr/>
            </a:pPr>
            <a:r>
              <a:rPr lang="en-US" sz="1800" b="1" dirty="0">
                <a:effectLst>
                  <a:outerShdw blurRad="38100" dist="38100" dir="2700000" algn="tl">
                    <a:srgbClr val="000000">
                      <a:alpha val="43137"/>
                    </a:srgbClr>
                  </a:outerShdw>
                </a:effectLst>
              </a:rPr>
              <a:t>Remains in ALL NFHS Rules Books </a:t>
            </a:r>
          </a:p>
          <a:p>
            <a:pPr marL="0" indent="0">
              <a:buFont typeface="Wingdings" pitchFamily="2" charset="2"/>
              <a:buNone/>
              <a:defRPr/>
            </a:pPr>
            <a:r>
              <a:rPr lang="en-US" sz="1800" b="1" dirty="0">
                <a:effectLst>
                  <a:outerShdw blurRad="38100" dist="38100" dir="2700000" algn="tl">
                    <a:srgbClr val="000000">
                      <a:alpha val="43137"/>
                    </a:srgbClr>
                  </a:outerShdw>
                </a:effectLst>
              </a:rPr>
              <a:t>List of Common Symptoms of Concussion</a:t>
            </a:r>
          </a:p>
          <a:p>
            <a:pPr marL="0" indent="0">
              <a:buFont typeface="Wingdings" pitchFamily="2" charset="2"/>
              <a:buNone/>
              <a:defRPr/>
            </a:pPr>
            <a:r>
              <a:rPr lang="en-US" sz="1800" b="1" dirty="0">
                <a:effectLst>
                  <a:outerShdw blurRad="38100" dist="38100" dir="2700000" algn="tl">
                    <a:srgbClr val="000000">
                      <a:alpha val="43137"/>
                    </a:srgbClr>
                  </a:outerShdw>
                </a:effectLst>
              </a:rPr>
              <a:t>Other information on this page does not reflect Ohio law or OHSAA regulations</a:t>
            </a:r>
          </a:p>
          <a:p>
            <a:pPr marL="0" indent="0">
              <a:buFont typeface="Wingdings" pitchFamily="2" charset="2"/>
              <a:buNone/>
              <a:defRPr/>
            </a:pPr>
            <a:r>
              <a:rPr lang="en-US" sz="1800" b="1" dirty="0">
                <a:effectLst>
                  <a:outerShdw blurRad="38100" dist="38100" dir="2700000" algn="tl">
                    <a:srgbClr val="000000">
                      <a:alpha val="43137"/>
                    </a:srgbClr>
                  </a:outerShdw>
                </a:effectLst>
              </a:rPr>
              <a:t>Case Book plays may not reflect Ohio law and OHSAA regulations</a:t>
            </a:r>
          </a:p>
          <a:p>
            <a:pPr>
              <a:defRPr/>
            </a:pPr>
            <a:endParaRPr lang="en-US" dirty="0"/>
          </a:p>
        </p:txBody>
      </p:sp>
      <p:pic>
        <p:nvPicPr>
          <p:cNvPr id="23556" name="Picture 2"/>
          <p:cNvPicPr>
            <a:picLocks noGrp="1" noChangeAspect="1" noChangeArrowheads="1"/>
          </p:cNvPicPr>
          <p:nvPr>
            <p:ph sz="half" idx="1"/>
          </p:nvPr>
        </p:nvPicPr>
        <p:blipFill>
          <a:blip r:embed="rId3" cstate="print"/>
          <a:srcRect/>
          <a:stretch>
            <a:fillRect/>
          </a:stretch>
        </p:blipFill>
        <p:spPr>
          <a:xfrm>
            <a:off x="908050" y="1474788"/>
            <a:ext cx="3516313" cy="4724400"/>
          </a:xfrm>
          <a:ln w="3175">
            <a:solidFill>
              <a:schemeClr val="tx1"/>
            </a:solidFill>
          </a:ln>
        </p:spPr>
      </p:pic>
      <p:sp>
        <p:nvSpPr>
          <p:cNvPr id="7" name="TextBox 6"/>
          <p:cNvSpPr txBox="1"/>
          <p:nvPr/>
        </p:nvSpPr>
        <p:spPr>
          <a:xfrm>
            <a:off x="4592638" y="4713288"/>
            <a:ext cx="4343400" cy="1631216"/>
          </a:xfrm>
          <a:prstGeom prst="rect">
            <a:avLst/>
          </a:prstGeom>
          <a:solidFill>
            <a:schemeClr val="accent5">
              <a:lumMod val="40000"/>
              <a:lumOff val="60000"/>
            </a:schemeClr>
          </a:solidFill>
        </p:spPr>
        <p:txBody>
          <a:bodyPr>
            <a:spAutoFit/>
          </a:bodyPr>
          <a:lstStyle/>
          <a:p>
            <a:pPr algn="ctr">
              <a:defRPr/>
            </a:pPr>
            <a:r>
              <a:rPr lang="en-US" sz="2000" dirty="0">
                <a:solidFill>
                  <a:srgbClr val="FF0000"/>
                </a:solidFill>
                <a:latin typeface="Arial" charset="0"/>
                <a:cs typeface="+mn-cs"/>
              </a:rPr>
              <a:t>Under current Ohio Law officials are no longer involved in handling Medical Authorization to Return to Play Documents.  This is now a school responsibility.</a:t>
            </a:r>
          </a:p>
        </p:txBody>
      </p:sp>
    </p:spTree>
    <p:extLst>
      <p:ext uri="{BB962C8B-B14F-4D97-AF65-F5344CB8AC3E}">
        <p14:creationId xmlns:p14="http://schemas.microsoft.com/office/powerpoint/2010/main" val="24183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F67C-D30D-4C1B-A5AE-839D18666F6A}"/>
              </a:ext>
            </a:extLst>
          </p:cNvPr>
          <p:cNvSpPr>
            <a:spLocks noGrp="1"/>
          </p:cNvSpPr>
          <p:nvPr>
            <p:ph type="title"/>
          </p:nvPr>
        </p:nvSpPr>
        <p:spPr/>
        <p:txBody>
          <a:bodyPr/>
          <a:lstStyle/>
          <a:p>
            <a:r>
              <a:rPr lang="en-US" dirty="0"/>
              <a:t>Filing OHSAA Game Reports</a:t>
            </a:r>
          </a:p>
        </p:txBody>
      </p:sp>
      <p:sp>
        <p:nvSpPr>
          <p:cNvPr id="3" name="Content Placeholder 2">
            <a:extLst>
              <a:ext uri="{FF2B5EF4-FFF2-40B4-BE49-F238E27FC236}">
                <a16:creationId xmlns:a16="http://schemas.microsoft.com/office/drawing/2014/main" id="{6665DC29-7022-04ED-7A09-3009FA97A895}"/>
              </a:ext>
            </a:extLst>
          </p:cNvPr>
          <p:cNvSpPr>
            <a:spLocks noGrp="1"/>
          </p:cNvSpPr>
          <p:nvPr>
            <p:ph idx="1"/>
          </p:nvPr>
        </p:nvSpPr>
        <p:spPr/>
        <p:txBody>
          <a:bodyPr>
            <a:normAutofit fontScale="85000" lnSpcReduction="20000"/>
          </a:bodyPr>
          <a:lstStyle/>
          <a:p>
            <a:pPr fontAlgn="base"/>
            <a:r>
              <a:rPr lang="en-US" dirty="0"/>
              <a:t>To submit any report for player/coach ejections, sportsmanship, facility, and medical/concussion: </a:t>
            </a:r>
          </a:p>
          <a:p>
            <a:pPr fontAlgn="base"/>
            <a:r>
              <a:rPr lang="en-US" dirty="0"/>
              <a:t>1) Reports are ONLY accessible from the contract </a:t>
            </a:r>
            <a:r>
              <a:rPr lang="en-US" b="1" dirty="0"/>
              <a:t>details of the contest you officiated in your Dragonfly account</a:t>
            </a:r>
            <a:r>
              <a:rPr lang="en-US" dirty="0"/>
              <a:t>. Reports are NOT accessible in the Dragonfly App. Do NOT use the app for reporting.   Officials will fill out the form electronically on DragonFly. Go to “My Assignments” (may need to go to Past Games). Click on the contest needing the report. Scroll down to the bottom of the page and click “Add Document”. Please complete one report per offending school and when there </a:t>
            </a:r>
            <a:r>
              <a:rPr lang="en-US"/>
              <a:t>are ejections a </a:t>
            </a:r>
            <a:r>
              <a:rPr lang="en-US" dirty="0"/>
              <a:t>separate report for each person ejected. </a:t>
            </a:r>
          </a:p>
          <a:p>
            <a:endParaRPr lang="en-US" dirty="0"/>
          </a:p>
        </p:txBody>
      </p:sp>
    </p:spTree>
    <p:extLst>
      <p:ext uri="{BB962C8B-B14F-4D97-AF65-F5344CB8AC3E}">
        <p14:creationId xmlns:p14="http://schemas.microsoft.com/office/powerpoint/2010/main" val="34851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14BF-C2DF-EA5C-1668-37EDFCE473F2}"/>
              </a:ext>
            </a:extLst>
          </p:cNvPr>
          <p:cNvSpPr>
            <a:spLocks noGrp="1"/>
          </p:cNvSpPr>
          <p:nvPr>
            <p:ph type="title"/>
          </p:nvPr>
        </p:nvSpPr>
        <p:spPr/>
        <p:txBody>
          <a:bodyPr/>
          <a:lstStyle/>
          <a:p>
            <a:r>
              <a:rPr lang="en-US" dirty="0"/>
              <a:t>Filing OHSAA Game Reports</a:t>
            </a:r>
          </a:p>
        </p:txBody>
      </p:sp>
      <p:sp>
        <p:nvSpPr>
          <p:cNvPr id="3" name="Content Placeholder 2">
            <a:extLst>
              <a:ext uri="{FF2B5EF4-FFF2-40B4-BE49-F238E27FC236}">
                <a16:creationId xmlns:a16="http://schemas.microsoft.com/office/drawing/2014/main" id="{B8402FFE-3F3C-F66E-A18C-998B9BE24F58}"/>
              </a:ext>
            </a:extLst>
          </p:cNvPr>
          <p:cNvSpPr>
            <a:spLocks noGrp="1"/>
          </p:cNvSpPr>
          <p:nvPr>
            <p:ph idx="1"/>
          </p:nvPr>
        </p:nvSpPr>
        <p:spPr/>
        <p:txBody>
          <a:bodyPr>
            <a:normAutofit fontScale="77500" lnSpcReduction="20000"/>
          </a:bodyPr>
          <a:lstStyle/>
          <a:p>
            <a:pPr fontAlgn="base"/>
            <a:r>
              <a:rPr lang="en-US" dirty="0"/>
              <a:t>2)      Follow the process as stated in the </a:t>
            </a:r>
            <a:r>
              <a:rPr lang="en-US" b="1" dirty="0"/>
              <a:t>OHSAA Officiating Handbook (pages 14 &amp; 15)</a:t>
            </a:r>
            <a:r>
              <a:rPr lang="en-US" dirty="0"/>
              <a:t>: </a:t>
            </a:r>
          </a:p>
          <a:p>
            <a:pPr fontAlgn="base"/>
            <a:r>
              <a:rPr lang="en-US" u="sng" dirty="0">
                <a:hlinkClick r:id="rId2"/>
              </a:rPr>
              <a:t>https://ohsaaweb.blob.core.windows.net/files/Officiating/OHSAAOfficialsHandbook.pdf</a:t>
            </a:r>
            <a:r>
              <a:rPr lang="en-US" dirty="0"/>
              <a:t> </a:t>
            </a:r>
          </a:p>
          <a:p>
            <a:pPr fontAlgn="base"/>
            <a:r>
              <a:rPr lang="en-US" dirty="0"/>
              <a:t>Reports must be completed within 48 hours. </a:t>
            </a:r>
          </a:p>
          <a:p>
            <a:pPr fontAlgn="base"/>
            <a:r>
              <a:rPr lang="en-US" dirty="0"/>
              <a:t>Contact the AD or principal directly by phone, email, or in person and let them know you are filing the report in Dragonfly. </a:t>
            </a:r>
          </a:p>
          <a:p>
            <a:pPr fontAlgn="base"/>
            <a:r>
              <a:rPr lang="en-US" dirty="0"/>
              <a:t>Make sure that you have the correct player #, or player’s name or coach’s name. </a:t>
            </a:r>
          </a:p>
          <a:p>
            <a:pPr fontAlgn="base"/>
            <a:r>
              <a:rPr lang="en-US" b="1" dirty="0"/>
              <a:t>Be  specific and factual and to the point. Leave out any thoughts or beliefs and state the rule where applicable</a:t>
            </a:r>
            <a:r>
              <a:rPr lang="en-US" dirty="0"/>
              <a:t>.  </a:t>
            </a:r>
          </a:p>
          <a:p>
            <a:endParaRPr lang="en-US" dirty="0"/>
          </a:p>
        </p:txBody>
      </p:sp>
    </p:spTree>
    <p:extLst>
      <p:ext uri="{BB962C8B-B14F-4D97-AF65-F5344CB8AC3E}">
        <p14:creationId xmlns:p14="http://schemas.microsoft.com/office/powerpoint/2010/main" val="785753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E655-8D37-0BC6-460E-2886C48CF94E}"/>
              </a:ext>
            </a:extLst>
          </p:cNvPr>
          <p:cNvSpPr>
            <a:spLocks noGrp="1"/>
          </p:cNvSpPr>
          <p:nvPr>
            <p:ph type="title"/>
          </p:nvPr>
        </p:nvSpPr>
        <p:spPr/>
        <p:txBody>
          <a:bodyPr/>
          <a:lstStyle/>
          <a:p>
            <a:r>
              <a:rPr lang="en-US" dirty="0"/>
              <a:t>Filing OHSAA Game Reports</a:t>
            </a:r>
          </a:p>
        </p:txBody>
      </p:sp>
      <p:sp>
        <p:nvSpPr>
          <p:cNvPr id="3" name="Content Placeholder 2">
            <a:extLst>
              <a:ext uri="{FF2B5EF4-FFF2-40B4-BE49-F238E27FC236}">
                <a16:creationId xmlns:a16="http://schemas.microsoft.com/office/drawing/2014/main" id="{E96270BA-5002-611B-0F2D-E32DAA1FEF7C}"/>
              </a:ext>
            </a:extLst>
          </p:cNvPr>
          <p:cNvSpPr>
            <a:spLocks noGrp="1"/>
          </p:cNvSpPr>
          <p:nvPr>
            <p:ph idx="1"/>
          </p:nvPr>
        </p:nvSpPr>
        <p:spPr/>
        <p:txBody>
          <a:bodyPr>
            <a:normAutofit fontScale="70000" lnSpcReduction="20000"/>
          </a:bodyPr>
          <a:lstStyle/>
          <a:p>
            <a:pPr fontAlgn="base"/>
            <a:r>
              <a:rPr lang="en-US" dirty="0"/>
              <a:t>The Officials Report Form may also be used to report good or poor sportsmanship, concussions, severe injuries, facility problems, or equipment problems.  </a:t>
            </a:r>
          </a:p>
          <a:p>
            <a:pPr fontAlgn="base"/>
            <a:r>
              <a:rPr lang="en-US" dirty="0"/>
              <a:t>Ejections other than players or coaches and other items of which the Director should be made aware must be submitted.  </a:t>
            </a:r>
          </a:p>
          <a:p>
            <a:pPr fontAlgn="base"/>
            <a:r>
              <a:rPr lang="en-US" dirty="0"/>
              <a:t>The school AD and OHSAA will automatically be sent an email through Dragonfly regarding this report upon clicking on submit.  </a:t>
            </a:r>
          </a:p>
          <a:p>
            <a:pPr fontAlgn="base"/>
            <a:r>
              <a:rPr lang="en-US" dirty="0"/>
              <a:t>Response email notifications will be sent once the protocol has been completed.  </a:t>
            </a:r>
          </a:p>
          <a:p>
            <a:pPr fontAlgn="base"/>
            <a:r>
              <a:rPr lang="en-US" dirty="0"/>
              <a:t>An official failing to follow the ejection protocol and/or failing to file the Officials Report may result in a maximum fine of $100 to the official per occurrence. </a:t>
            </a:r>
          </a:p>
          <a:p>
            <a:endParaRPr lang="en-US" dirty="0"/>
          </a:p>
        </p:txBody>
      </p:sp>
    </p:spTree>
    <p:extLst>
      <p:ext uri="{BB962C8B-B14F-4D97-AF65-F5344CB8AC3E}">
        <p14:creationId xmlns:p14="http://schemas.microsoft.com/office/powerpoint/2010/main" val="1790512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rtlCol="0">
            <a:normAutofit fontScale="90000"/>
          </a:bodyPr>
          <a:lstStyle/>
          <a:p>
            <a:pPr eaLnBrk="1" fontAlgn="auto" hangingPunct="1">
              <a:spcAft>
                <a:spcPts val="0"/>
              </a:spcAft>
              <a:defRPr/>
            </a:pPr>
            <a:r>
              <a:rPr lang="en-US" b="1" dirty="0"/>
              <a:t>OHSAA ADOPTIONS – GAME ENDING PROCEDURES</a:t>
            </a:r>
            <a:br>
              <a:rPr lang="en-US" b="1" dirty="0"/>
            </a:br>
            <a:endParaRPr lang="en-US" b="1" dirty="0"/>
          </a:p>
        </p:txBody>
      </p:sp>
      <p:sp>
        <p:nvSpPr>
          <p:cNvPr id="16387" name="Content Placeholder 4"/>
          <p:cNvSpPr>
            <a:spLocks noGrp="1"/>
          </p:cNvSpPr>
          <p:nvPr>
            <p:ph idx="1"/>
          </p:nvPr>
        </p:nvSpPr>
        <p:spPr>
          <a:xfrm>
            <a:off x="1783556" y="1958976"/>
            <a:ext cx="6016229" cy="5176838"/>
          </a:xfrm>
        </p:spPr>
        <p:txBody>
          <a:bodyPr>
            <a:normAutofit fontScale="77500" lnSpcReduction="20000"/>
          </a:bodyPr>
          <a:lstStyle/>
          <a:p>
            <a:pPr eaLnBrk="1" hangingPunct="1"/>
            <a:r>
              <a:rPr lang="en-US" altLang="en-US" b="1"/>
              <a:t>OHSAA GAME ENDING PROCEDURES DIFFER FROM NFHS RULES</a:t>
            </a:r>
          </a:p>
          <a:p>
            <a:pPr eaLnBrk="1" hangingPunct="1"/>
            <a:r>
              <a:rPr lang="en-US" altLang="en-US" b="1"/>
              <a:t>GAME ENDING PROCEDURES -  DIFFER IN REGULAR SEASON VS OHSAA TOURNAMENT</a:t>
            </a:r>
          </a:p>
          <a:p>
            <a:pPr eaLnBrk="1" hangingPunct="1"/>
            <a:r>
              <a:rPr lang="en-US" altLang="en-US" b="1"/>
              <a:t>FOR REGULAR SEASON -</a:t>
            </a:r>
          </a:p>
          <a:p>
            <a:pPr eaLnBrk="1" hangingPunct="1"/>
            <a:r>
              <a:rPr lang="en-US" altLang="en-US" b="1"/>
              <a:t>GAME SUSPENDED BEFORE 5 INNINGS – POINT OF INTERRUPTION WHEN RESUMED</a:t>
            </a:r>
          </a:p>
          <a:p>
            <a:pPr eaLnBrk="1" hangingPunct="1"/>
            <a:r>
              <a:rPr lang="en-US" altLang="en-US" b="1"/>
              <a:t>GAME SUSPENDED AFTER 4 ½ INNINGS – HOME TEAM AHEAD  - GAME OVER</a:t>
            </a:r>
          </a:p>
          <a:p>
            <a:pPr eaLnBrk="1" hangingPunct="1"/>
            <a:r>
              <a:rPr lang="en-US" altLang="en-US" b="1"/>
              <a:t>GAME SUSPENDED AFTER 4 ½ INNINGS – VISITING TEAM AHEAD – POINT OF INTERRUPTION</a:t>
            </a:r>
          </a:p>
        </p:txBody>
      </p:sp>
      <p:pic>
        <p:nvPicPr>
          <p:cNvPr id="59396" name="Picture 5" descr="Pictur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3161" y="5399088"/>
            <a:ext cx="869156"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736083"/>
      </p:ext>
    </p:extLst>
  </p:cSld>
  <p:clrMapOvr>
    <a:masterClrMapping/>
  </p:clrMapOvr>
  <mc:AlternateContent xmlns:mc="http://schemas.openxmlformats.org/markup-compatibility/2006" xmlns:p14="http://schemas.microsoft.com/office/powerpoint/2010/main">
    <mc:Choice Requires="p14">
      <p:transition spd="slow" p14:dur="2000" advClick="0" advTm="33718"/>
    </mc:Choice>
    <mc:Fallback xmlns="">
      <p:transition spd="slow" advClick="0" advTm="3371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animEffect transition="in" filter="checkerboard(across)">
                                      <p:cBhvr>
                                        <p:cTn id="7" dur="2000"/>
                                        <p:tgtEl>
                                          <p:spTgt spid="1638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17" dur="2000"/>
                                        <p:tgtEl>
                                          <p:spTgt spid="1638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22" dur="2000"/>
                                        <p:tgtEl>
                                          <p:spTgt spid="163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27" dur="20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diamond(in)">
                                      <p:cBhvr>
                                        <p:cTn id="32"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REQUIREMENTS</a:t>
            </a:r>
          </a:p>
        </p:txBody>
      </p:sp>
      <p:pic>
        <p:nvPicPr>
          <p:cNvPr id="4" name="Content Placeholder 3" descr="ohsaa bb hat.png"/>
          <p:cNvPicPr>
            <a:picLocks noGrp="1"/>
          </p:cNvPicPr>
          <p:nvPr>
            <p:ph idx="1"/>
          </p:nvPr>
        </p:nvPicPr>
        <p:blipFill>
          <a:blip r:embed="rId3" cstate="print"/>
          <a:srcRect l="11378" t="28966" r="14103" b="24640"/>
          <a:stretch>
            <a:fillRect/>
          </a:stretch>
        </p:blipFill>
        <p:spPr>
          <a:xfrm>
            <a:off x="2543176" y="1695450"/>
            <a:ext cx="5076824" cy="4448175"/>
          </a:xfrm>
          <a:prstGeom prst="rect">
            <a:avLst/>
          </a:prstGeom>
        </p:spPr>
      </p:pic>
    </p:spTree>
    <p:extLst>
      <p:ext uri="{BB962C8B-B14F-4D97-AF65-F5344CB8AC3E}">
        <p14:creationId xmlns:p14="http://schemas.microsoft.com/office/powerpoint/2010/main" val="3281589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b="1"/>
              <a:t>OHSAA ADOPTIONS</a:t>
            </a:r>
            <a:endParaRPr lang="en-US" altLang="en-US"/>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Clr>
                <a:schemeClr val="bg2">
                  <a:lumMod val="40000"/>
                  <a:lumOff val="60000"/>
                </a:schemeClr>
              </a:buClr>
              <a:buFont typeface="Wingdings 3" charset="2"/>
              <a:buChar char=""/>
              <a:defRPr/>
            </a:pPr>
            <a:r>
              <a:rPr lang="en-US" dirty="0"/>
              <a:t>REGULAR SEASON GAMES BEYOND 5 INNINGS ARE COMPLETE </a:t>
            </a:r>
          </a:p>
          <a:p>
            <a:pPr eaLnBrk="1" fontAlgn="auto" hangingPunct="1">
              <a:spcAft>
                <a:spcPts val="0"/>
              </a:spcAft>
              <a:buClr>
                <a:schemeClr val="bg2">
                  <a:lumMod val="40000"/>
                  <a:lumOff val="60000"/>
                </a:schemeClr>
              </a:buClr>
              <a:buFont typeface="Wingdings 3" charset="2"/>
              <a:buChar char=""/>
              <a:defRPr/>
            </a:pPr>
            <a:r>
              <a:rPr lang="en-US" dirty="0"/>
              <a:t>EXCEPTIONS ARE TIES &amp; WHEN VISITORS HAVE TIED/TAKEN LEAD AND INNING IS NOT COMPLETED</a:t>
            </a:r>
          </a:p>
          <a:p>
            <a:pPr eaLnBrk="1" fontAlgn="auto" hangingPunct="1">
              <a:spcAft>
                <a:spcPts val="0"/>
              </a:spcAft>
              <a:buClr>
                <a:schemeClr val="bg2">
                  <a:lumMod val="40000"/>
                  <a:lumOff val="60000"/>
                </a:schemeClr>
              </a:buClr>
              <a:buFont typeface="Wingdings 3" charset="2"/>
              <a:buChar char=""/>
              <a:defRPr/>
            </a:pPr>
            <a:r>
              <a:rPr lang="en-US" dirty="0"/>
              <a:t>GAMES CAN NEVER BE “STARTED OVER”</a:t>
            </a:r>
          </a:p>
          <a:p>
            <a:pPr eaLnBrk="1" fontAlgn="auto" hangingPunct="1">
              <a:spcAft>
                <a:spcPts val="0"/>
              </a:spcAft>
              <a:buClr>
                <a:schemeClr val="bg2">
                  <a:lumMod val="40000"/>
                  <a:lumOff val="60000"/>
                </a:schemeClr>
              </a:buClr>
              <a:buFont typeface="Wingdings 3" charset="2"/>
              <a:buChar char=""/>
              <a:defRPr/>
            </a:pPr>
            <a:r>
              <a:rPr lang="en-US" dirty="0"/>
              <a:t>EXAMPLES – FOUND IN WHITE BOOK &amp; SOFTBALL MANUAL</a:t>
            </a:r>
          </a:p>
          <a:p>
            <a:pPr marL="0" indent="0" eaLnBrk="1" fontAlgn="auto" hangingPunct="1">
              <a:spcAft>
                <a:spcPts val="0"/>
              </a:spcAft>
              <a:buClr>
                <a:schemeClr val="bg2">
                  <a:lumMod val="40000"/>
                  <a:lumOff val="60000"/>
                </a:schemeClr>
              </a:buClr>
              <a:buFont typeface="Wingdings 3" charset="2"/>
              <a:buNone/>
              <a:defRPr/>
            </a:pPr>
            <a:endParaRPr lang="en-US" dirty="0"/>
          </a:p>
          <a:p>
            <a:pPr eaLnBrk="1" fontAlgn="auto" hangingPunct="1">
              <a:spcAft>
                <a:spcPts val="0"/>
              </a:spcAft>
              <a:buClr>
                <a:schemeClr val="bg2">
                  <a:lumMod val="40000"/>
                  <a:lumOff val="60000"/>
                </a:schemeClr>
              </a:buClr>
              <a:buFont typeface="Wingdings 3" charset="2"/>
              <a:buChar char=""/>
              <a:defRPr/>
            </a:pPr>
            <a:r>
              <a:rPr lang="en-US" dirty="0"/>
              <a:t>OHSAA TOURNAMENT GAMES ARE PLAYED TO COMPLETION</a:t>
            </a:r>
          </a:p>
          <a:p>
            <a:pPr eaLnBrk="1" fontAlgn="auto" hangingPunct="1">
              <a:spcAft>
                <a:spcPts val="0"/>
              </a:spcAft>
              <a:buClr>
                <a:schemeClr val="bg2">
                  <a:lumMod val="40000"/>
                  <a:lumOff val="60000"/>
                </a:schemeClr>
              </a:buClr>
              <a:buFont typeface="Wingdings 3" charset="2"/>
              <a:buChar char=""/>
              <a:defRPr/>
            </a:pPr>
            <a:r>
              <a:rPr lang="en-US" dirty="0"/>
              <a:t>RULE 4-2-3 AND TEN RUN RULE ARE CONSIDERED COMPLETION</a:t>
            </a:r>
          </a:p>
        </p:txBody>
      </p:sp>
    </p:spTree>
    <p:extLst>
      <p:ext uri="{BB962C8B-B14F-4D97-AF65-F5344CB8AC3E}">
        <p14:creationId xmlns:p14="http://schemas.microsoft.com/office/powerpoint/2010/main" val="727574902"/>
      </p:ext>
    </p:extLst>
  </p:cSld>
  <p:clrMapOvr>
    <a:masterClrMapping/>
  </p:clrMapOvr>
  <mc:AlternateContent xmlns:mc="http://schemas.openxmlformats.org/markup-compatibility/2006" xmlns:p14="http://schemas.microsoft.com/office/powerpoint/2010/main">
    <mc:Choice Requires="p14">
      <p:transition spd="slow" p14:dur="2000" advClick="0" advTm="82758"/>
    </mc:Choice>
    <mc:Fallback xmlns="">
      <p:transition spd="slow" advClick="0" advTm="8275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eaLnBrk="1" hangingPunct="1"/>
            <a:r>
              <a:rPr lang="en-US" altLang="en-US" sz="5400" b="1"/>
              <a:t>OHSAA ADOPTIONS</a:t>
            </a:r>
          </a:p>
        </p:txBody>
      </p:sp>
      <p:sp>
        <p:nvSpPr>
          <p:cNvPr id="17411" name="Content Placeholder 2"/>
          <p:cNvSpPr>
            <a:spLocks noGrp="1"/>
          </p:cNvSpPr>
          <p:nvPr>
            <p:ph idx="1"/>
          </p:nvPr>
        </p:nvSpPr>
        <p:spPr/>
        <p:txBody>
          <a:bodyPr/>
          <a:lstStyle/>
          <a:p>
            <a:pPr eaLnBrk="1" hangingPunct="1"/>
            <a:r>
              <a:rPr lang="en-US" altLang="en-US" sz="2800" b="1"/>
              <a:t>TEN RUN LEAD – AFTER 5 INNINGS – GAME OVER – 4 ½ FOR HOME TEAM</a:t>
            </a:r>
          </a:p>
          <a:p>
            <a:pPr eaLnBrk="1" hangingPunct="1"/>
            <a:endParaRPr lang="en-US" altLang="en-US" sz="2800" b="1"/>
          </a:p>
          <a:p>
            <a:pPr eaLnBrk="1" hangingPunct="1"/>
            <a:r>
              <a:rPr lang="en-US" altLang="en-US" sz="2800" b="1"/>
              <a:t>REGULAR SEASON &amp; TOURNAMENT PLAY</a:t>
            </a:r>
          </a:p>
          <a:p>
            <a:pPr eaLnBrk="1" hangingPunct="1"/>
            <a:endParaRPr lang="en-US" altLang="en-US" sz="2800" b="1"/>
          </a:p>
          <a:p>
            <a:pPr eaLnBrk="1" hangingPunct="1"/>
            <a:r>
              <a:rPr lang="en-US" altLang="en-US" sz="2800" b="1"/>
              <a:t>NO EXCEPTIONS – ALL LEVELS</a:t>
            </a:r>
          </a:p>
        </p:txBody>
      </p:sp>
    </p:spTree>
    <p:custDataLst>
      <p:tags r:id="rId1"/>
    </p:custDataLst>
    <p:extLst>
      <p:ext uri="{BB962C8B-B14F-4D97-AF65-F5344CB8AC3E}">
        <p14:creationId xmlns:p14="http://schemas.microsoft.com/office/powerpoint/2010/main" val="413987059"/>
      </p:ext>
    </p:extLst>
  </p:cSld>
  <p:clrMapOvr>
    <a:masterClrMapping/>
  </p:clrMapOvr>
  <mc:AlternateContent xmlns:mc="http://schemas.openxmlformats.org/markup-compatibility/2006" xmlns:p14="http://schemas.microsoft.com/office/powerpoint/2010/main">
    <mc:Choice Requires="p14">
      <p:transition spd="slow" p14:dur="2000" advClick="0" advTm="20268"/>
    </mc:Choice>
    <mc:Fallback xmlns="">
      <p:transition spd="slow" advClick="0" advTm="2026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17411">
                                            <p:txEl>
                                              <p:pRg st="2" end="2"/>
                                            </p:txEl>
                                          </p:spTgt>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nodeType="clickEffect">
                                  <p:stCondLst>
                                    <p:cond delay="0"/>
                                  </p:stCondLst>
                                  <p:childTnLst>
                                    <p:animScale>
                                      <p:cBhvr>
                                        <p:cTn id="15" dur="2000" fill="hold"/>
                                        <p:tgtEl>
                                          <p:spTgt spid="17411">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UMPIRE CONDUCT</a:t>
            </a:r>
          </a:p>
        </p:txBody>
      </p:sp>
      <p:sp>
        <p:nvSpPr>
          <p:cNvPr id="3" name="Content Placeholder 2"/>
          <p:cNvSpPr>
            <a:spLocks noGrp="1"/>
          </p:cNvSpPr>
          <p:nvPr>
            <p:ph idx="1"/>
          </p:nvPr>
        </p:nvSpPr>
        <p:spPr/>
        <p:txBody>
          <a:bodyPr/>
          <a:lstStyle/>
          <a:p>
            <a:r>
              <a:rPr lang="en-US" b="1" dirty="0"/>
              <a:t>OFFICIALS PLAY A ROLE JUST AS DO ALL PARTICIPANTS</a:t>
            </a:r>
          </a:p>
          <a:p>
            <a:r>
              <a:rPr lang="en-US" b="1" dirty="0"/>
              <a:t>YOU SERVE AS A ROLE MODEL</a:t>
            </a:r>
          </a:p>
          <a:p>
            <a:r>
              <a:rPr lang="en-US" b="1" dirty="0"/>
              <a:t>RESPECT THE GAME</a:t>
            </a:r>
          </a:p>
        </p:txBody>
      </p:sp>
    </p:spTree>
    <p:extLst>
      <p:ext uri="{BB962C8B-B14F-4D97-AF65-F5344CB8AC3E}">
        <p14:creationId xmlns:p14="http://schemas.microsoft.com/office/powerpoint/2010/main" val="2360963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6600" b="1"/>
              <a:t>EJECTIONS</a:t>
            </a:r>
          </a:p>
        </p:txBody>
      </p:sp>
      <p:sp>
        <p:nvSpPr>
          <p:cNvPr id="3" name="Content Placeholder 2"/>
          <p:cNvSpPr>
            <a:spLocks noGrp="1"/>
          </p:cNvSpPr>
          <p:nvPr>
            <p:ph idx="1"/>
          </p:nvPr>
        </p:nvSpPr>
        <p:spPr/>
        <p:txBody>
          <a:bodyPr>
            <a:normAutofit lnSpcReduction="10000"/>
          </a:bodyPr>
          <a:lstStyle/>
          <a:p>
            <a:r>
              <a:rPr lang="en-US" b="1" dirty="0"/>
              <a:t>REMINDER</a:t>
            </a:r>
          </a:p>
          <a:p>
            <a:pPr lvl="1"/>
            <a:r>
              <a:rPr lang="en-US" b="1" dirty="0"/>
              <a:t>WHEN EJECTIONS HAPPENS</a:t>
            </a:r>
          </a:p>
          <a:p>
            <a:pPr lvl="2"/>
            <a:r>
              <a:rPr lang="en-US" b="1" dirty="0"/>
              <a:t>PHONE CALL REQUIRED</a:t>
            </a:r>
          </a:p>
          <a:p>
            <a:pPr lvl="2"/>
            <a:r>
              <a:rPr lang="en-US" b="1" dirty="0"/>
              <a:t>ONLINE REPORT MUST BE SUBMITTED – DRAGONFLY –PROCESS COVERED EARLIER</a:t>
            </a:r>
          </a:p>
          <a:p>
            <a:pPr lvl="2"/>
            <a:r>
              <a:rPr lang="en-US" b="1" dirty="0"/>
              <a:t>IF COACH EJECTED</a:t>
            </a:r>
          </a:p>
          <a:p>
            <a:pPr lvl="3"/>
            <a:r>
              <a:rPr lang="en-US" b="1" dirty="0"/>
              <a:t>$100.00 FINE</a:t>
            </a:r>
          </a:p>
          <a:p>
            <a:pPr lvl="3"/>
            <a:r>
              <a:rPr lang="en-US" b="1" dirty="0"/>
              <a:t>ONLINE COURSE MUST BE TAKEN</a:t>
            </a:r>
          </a:p>
          <a:p>
            <a:pPr lvl="3"/>
            <a:r>
              <a:rPr lang="en-US" b="1" dirty="0"/>
              <a:t>ONLINE COURSE THROUGH NFHS</a:t>
            </a:r>
          </a:p>
          <a:p>
            <a:pPr lvl="3"/>
            <a:r>
              <a:rPr lang="en-US" b="1" dirty="0"/>
              <a:t>FEE FOR ONLINE COURSE</a:t>
            </a:r>
          </a:p>
          <a:p>
            <a:pPr lvl="3"/>
            <a:r>
              <a:rPr lang="en-US" b="1" dirty="0"/>
              <a:t>TWO GAME SUSPENSION</a:t>
            </a:r>
          </a:p>
        </p:txBody>
      </p:sp>
      <p:pic>
        <p:nvPicPr>
          <p:cNvPr id="32772" name="Picture 3" descr="Picture1.png"/>
          <p:cNvPicPr>
            <a:picLocks noChangeAspect="1"/>
          </p:cNvPicPr>
          <p:nvPr/>
        </p:nvPicPr>
        <p:blipFill>
          <a:blip r:embed="rId3" cstate="print"/>
          <a:srcRect/>
          <a:stretch>
            <a:fillRect/>
          </a:stretch>
        </p:blipFill>
        <p:spPr bwMode="auto">
          <a:xfrm>
            <a:off x="7826375" y="258763"/>
            <a:ext cx="900113" cy="1073150"/>
          </a:xfrm>
          <a:prstGeom prst="rect">
            <a:avLst/>
          </a:prstGeom>
          <a:noFill/>
          <a:ln w="9525">
            <a:noFill/>
            <a:miter lim="800000"/>
            <a:headEnd/>
            <a:tailEnd/>
          </a:ln>
        </p:spPr>
      </p:pic>
    </p:spTree>
    <p:extLst>
      <p:ext uri="{BB962C8B-B14F-4D97-AF65-F5344CB8AC3E}">
        <p14:creationId xmlns:p14="http://schemas.microsoft.com/office/powerpoint/2010/main" val="31922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3">
                                            <p:txEl>
                                              <p:pRg st="5" end="5"/>
                                            </p:txEl>
                                          </p:spTgt>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3">
                                            <p:txEl>
                                              <p:pRg st="6" end="6"/>
                                            </p:txEl>
                                          </p:spTgt>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amond(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38" y="169863"/>
            <a:ext cx="8639175" cy="1023937"/>
          </a:xfrm>
        </p:spPr>
        <p:txBody>
          <a:bodyPr>
            <a:normAutofit/>
          </a:bodyPr>
          <a:lstStyle/>
          <a:p>
            <a:pPr>
              <a:defRPr/>
            </a:pPr>
            <a:r>
              <a:rPr lang="en-US" b="1" dirty="0">
                <a:effectLst>
                  <a:outerShdw blurRad="38100" dist="38100" dir="2700000" algn="tl">
                    <a:srgbClr val="C0C0C0"/>
                  </a:outerShdw>
                </a:effectLst>
                <a:latin typeface="Arial Narrow" pitchFamily="34" charset="0"/>
              </a:rPr>
              <a:t>OHSAA Rules Affecting  Ejections</a:t>
            </a:r>
            <a:endParaRPr lang="en-US" dirty="0"/>
          </a:p>
        </p:txBody>
      </p:sp>
      <p:sp>
        <p:nvSpPr>
          <p:cNvPr id="1028" name="Content Placeholder 2"/>
          <p:cNvSpPr>
            <a:spLocks noGrp="1"/>
          </p:cNvSpPr>
          <p:nvPr>
            <p:ph idx="1"/>
          </p:nvPr>
        </p:nvSpPr>
        <p:spPr>
          <a:xfrm>
            <a:off x="1031875" y="1881188"/>
            <a:ext cx="1308100" cy="381000"/>
          </a:xfrm>
        </p:spPr>
        <p:txBody>
          <a:bodyPr/>
          <a:lstStyle/>
          <a:p>
            <a:pPr>
              <a:buFont typeface="Wingdings" pitchFamily="2" charset="2"/>
              <a:buNone/>
            </a:pPr>
            <a:r>
              <a:rPr lang="en-US" sz="1800" b="1"/>
              <a:t>Bylaw 8-3</a:t>
            </a:r>
          </a:p>
        </p:txBody>
      </p:sp>
      <p:sp>
        <p:nvSpPr>
          <p:cNvPr id="5" name="Rectangle 4"/>
          <p:cNvSpPr/>
          <p:nvPr/>
        </p:nvSpPr>
        <p:spPr>
          <a:xfrm>
            <a:off x="3873500" y="1533525"/>
            <a:ext cx="5029200" cy="523875"/>
          </a:xfrm>
          <a:prstGeom prst="rect">
            <a:avLst/>
          </a:prstGeom>
        </p:spPr>
        <p:txBody>
          <a:bodyPr>
            <a:spAutoFit/>
          </a:bodyPr>
          <a:lstStyle/>
          <a:p>
            <a:pPr algn="ctr">
              <a:defRPr/>
            </a:pPr>
            <a:r>
              <a:rPr lang="en-US" sz="2800" b="1" dirty="0">
                <a:solidFill>
                  <a:srgbClr val="DE0700"/>
                </a:solidFill>
                <a:effectLst>
                  <a:outerShdw blurRad="38100" dist="38100" dir="2700000" algn="tl">
                    <a:srgbClr val="C0C0C0"/>
                  </a:outerShdw>
                </a:effectLst>
                <a:latin typeface="Arial Narrow" pitchFamily="34" charset="0"/>
                <a:cs typeface="+mn-cs"/>
              </a:rPr>
              <a:t>After an Ejection</a:t>
            </a:r>
            <a:r>
              <a:rPr lang="en-US" b="1" dirty="0">
                <a:solidFill>
                  <a:srgbClr val="DE0700"/>
                </a:solidFill>
                <a:effectLst>
                  <a:outerShdw blurRad="38100" dist="38100" dir="2700000" algn="tl">
                    <a:srgbClr val="C0C0C0"/>
                  </a:outerShdw>
                </a:effectLst>
                <a:latin typeface="Arial Narrow" pitchFamily="34" charset="0"/>
                <a:cs typeface="+mn-cs"/>
              </a:rPr>
              <a:t>:</a:t>
            </a:r>
            <a:endParaRPr lang="en-US" b="1" dirty="0">
              <a:solidFill>
                <a:srgbClr val="990033"/>
              </a:solidFill>
              <a:effectLst>
                <a:outerShdw blurRad="38100" dist="38100" dir="2700000" algn="tl">
                  <a:srgbClr val="C0C0C0"/>
                </a:outerShdw>
              </a:effectLst>
              <a:latin typeface="Arial Narrow" pitchFamily="34" charset="0"/>
              <a:cs typeface="+mn-cs"/>
            </a:endParaRPr>
          </a:p>
        </p:txBody>
      </p:sp>
      <p:sp>
        <p:nvSpPr>
          <p:cNvPr id="7" name="Rectangle 6"/>
          <p:cNvSpPr/>
          <p:nvPr/>
        </p:nvSpPr>
        <p:spPr>
          <a:xfrm>
            <a:off x="4246563" y="2289175"/>
            <a:ext cx="4897437" cy="4248150"/>
          </a:xfrm>
          <a:prstGeom prst="rect">
            <a:avLst/>
          </a:prstGeom>
        </p:spPr>
        <p:txBody>
          <a:bodyPr>
            <a:spAutoFit/>
          </a:bodyPr>
          <a:lstStyle/>
          <a:p>
            <a:pPr algn="ctr" fontAlgn="auto">
              <a:spcBef>
                <a:spcPts val="0"/>
              </a:spcBef>
              <a:spcAft>
                <a:spcPts val="0"/>
              </a:spcAft>
              <a:defRPr/>
            </a:pPr>
            <a:r>
              <a:rPr lang="en-US" b="1" u="sng" dirty="0">
                <a:effectLst>
                  <a:outerShdw blurRad="38100" dist="38100" dir="2700000" algn="tl">
                    <a:srgbClr val="000000">
                      <a:alpha val="43137"/>
                    </a:srgbClr>
                  </a:outerShdw>
                </a:effectLst>
                <a:latin typeface="Arial Narrow" pitchFamily="34" charset="0"/>
                <a:cs typeface="+mn-cs"/>
              </a:rPr>
              <a:t>COACHES</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LEAVE the Facility</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Ineligible for all remaining play that day</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Ineligible for next TWO matches</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May not travel to or sit with team</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Pays $100.00 Fine </a:t>
            </a:r>
          </a:p>
          <a:p>
            <a:pPr fontAlgn="auto">
              <a:spcBef>
                <a:spcPts val="0"/>
              </a:spcBef>
              <a:spcAft>
                <a:spcPts val="0"/>
              </a:spcAft>
              <a:buFontTx/>
              <a:buChar char="-"/>
              <a:defRPr/>
            </a:pPr>
            <a:r>
              <a:rPr lang="en-US" b="1" dirty="0">
                <a:effectLst>
                  <a:outerShdw blurRad="38100" dist="38100" dir="2700000" algn="tl">
                    <a:srgbClr val="000000">
                      <a:alpha val="43137"/>
                    </a:srgbClr>
                  </a:outerShdw>
                </a:effectLst>
                <a:latin typeface="Arial Narrow" pitchFamily="34" charset="0"/>
                <a:cs typeface="+mn-cs"/>
              </a:rPr>
              <a:t> Completes NFHS Course – </a:t>
            </a:r>
          </a:p>
          <a:p>
            <a:pPr fontAlgn="auto">
              <a:spcBef>
                <a:spcPts val="0"/>
              </a:spcBef>
              <a:spcAft>
                <a:spcPts val="0"/>
              </a:spcAft>
              <a:defRPr/>
            </a:pPr>
            <a:r>
              <a:rPr lang="en-US" b="1" dirty="0">
                <a:effectLst>
                  <a:outerShdw blurRad="38100" dist="38100" dir="2700000" algn="tl">
                    <a:srgbClr val="000000">
                      <a:alpha val="43137"/>
                    </a:srgbClr>
                  </a:outerShdw>
                </a:effectLst>
                <a:latin typeface="Arial Narrow" pitchFamily="34" charset="0"/>
                <a:cs typeface="+mn-cs"/>
              </a:rPr>
              <a:t>Teaching and Modeling Behavior</a:t>
            </a:r>
          </a:p>
          <a:p>
            <a:pPr fontAlgn="auto">
              <a:spcBef>
                <a:spcPts val="0"/>
              </a:spcBef>
              <a:spcAft>
                <a:spcPts val="0"/>
              </a:spcAft>
              <a:defRPr/>
            </a:pPr>
            <a:endParaRPr lang="en-US" b="1" dirty="0">
              <a:effectLst>
                <a:outerShdw blurRad="38100" dist="38100" dir="2700000" algn="tl">
                  <a:srgbClr val="000000">
                    <a:alpha val="43137"/>
                  </a:srgbClr>
                </a:outerShdw>
              </a:effectLst>
              <a:latin typeface="Arial Narrow" pitchFamily="34" charset="0"/>
              <a:cs typeface="+mn-cs"/>
            </a:endParaRPr>
          </a:p>
          <a:p>
            <a:pPr algn="ctr">
              <a:defRPr/>
            </a:pPr>
            <a:r>
              <a:rPr lang="en-US" b="1" u="sng" dirty="0">
                <a:effectLst>
                  <a:outerShdw blurRad="38100" dist="38100" dir="2700000" algn="tl">
                    <a:srgbClr val="C0C0C0"/>
                  </a:outerShdw>
                </a:effectLst>
                <a:latin typeface="Arial Narrow" pitchFamily="34" charset="0"/>
                <a:cs typeface="+mn-cs"/>
              </a:rPr>
              <a:t>PLAYERS</a:t>
            </a:r>
          </a:p>
          <a:p>
            <a:pPr>
              <a:buFontTx/>
              <a:buChar char="-"/>
              <a:defRPr/>
            </a:pPr>
            <a:r>
              <a:rPr lang="en-US" b="1" dirty="0">
                <a:effectLst>
                  <a:outerShdw blurRad="38100" dist="38100" dir="2700000" algn="tl">
                    <a:srgbClr val="C0C0C0"/>
                  </a:outerShdw>
                </a:effectLst>
                <a:latin typeface="Arial Narrow" pitchFamily="34" charset="0"/>
                <a:cs typeface="+mn-cs"/>
              </a:rPr>
              <a:t>Remain </a:t>
            </a:r>
            <a:r>
              <a:rPr lang="en-US" b="1" u="sng" dirty="0">
                <a:effectLst>
                  <a:outerShdw blurRad="38100" dist="38100" dir="2700000" algn="tl">
                    <a:srgbClr val="C0C0C0"/>
                  </a:outerShdw>
                </a:effectLst>
                <a:latin typeface="Arial Narrow" pitchFamily="34" charset="0"/>
                <a:cs typeface="+mn-cs"/>
              </a:rPr>
              <a:t>supervised</a:t>
            </a:r>
            <a:r>
              <a:rPr lang="en-US" b="1" dirty="0">
                <a:effectLst>
                  <a:outerShdw blurRad="38100" dist="38100" dir="2700000" algn="tl">
                    <a:srgbClr val="C0C0C0"/>
                  </a:outerShdw>
                </a:effectLst>
                <a:latin typeface="Arial Narrow" pitchFamily="34" charset="0"/>
                <a:cs typeface="+mn-cs"/>
              </a:rPr>
              <a:t> in Bench area</a:t>
            </a:r>
          </a:p>
          <a:p>
            <a:pPr>
              <a:buFontTx/>
              <a:buChar char="-"/>
              <a:defRPr/>
            </a:pPr>
            <a:r>
              <a:rPr lang="en-US" b="1" dirty="0">
                <a:effectLst>
                  <a:outerShdw blurRad="38100" dist="38100" dir="2700000" algn="tl">
                    <a:srgbClr val="C0C0C0"/>
                  </a:outerShdw>
                </a:effectLst>
                <a:latin typeface="Arial Narrow" pitchFamily="34" charset="0"/>
                <a:cs typeface="+mn-cs"/>
              </a:rPr>
              <a:t> Ineligible for all remaining play that day</a:t>
            </a:r>
          </a:p>
          <a:p>
            <a:pPr>
              <a:buFontTx/>
              <a:buChar char="-"/>
              <a:defRPr/>
            </a:pPr>
            <a:r>
              <a:rPr lang="en-US" b="1" dirty="0">
                <a:effectLst>
                  <a:outerShdw blurRad="38100" dist="38100" dir="2700000" algn="tl">
                    <a:srgbClr val="C0C0C0"/>
                  </a:outerShdw>
                </a:effectLst>
                <a:latin typeface="Arial Narrow" pitchFamily="34" charset="0"/>
                <a:cs typeface="+mn-cs"/>
              </a:rPr>
              <a:t> Ineligible for next TWO contests</a:t>
            </a:r>
          </a:p>
          <a:p>
            <a:pPr>
              <a:buFontTx/>
              <a:buChar char="-"/>
              <a:defRPr/>
            </a:pPr>
            <a:r>
              <a:rPr lang="en-US" b="1" dirty="0">
                <a:effectLst>
                  <a:outerShdw blurRad="38100" dist="38100" dir="2700000" algn="tl">
                    <a:srgbClr val="C0C0C0"/>
                  </a:outerShdw>
                </a:effectLst>
                <a:latin typeface="Arial Narrow" pitchFamily="34" charset="0"/>
                <a:cs typeface="+mn-cs"/>
              </a:rPr>
              <a:t> May not travel to or sit with team</a:t>
            </a:r>
          </a:p>
          <a:p>
            <a:pPr fontAlgn="auto">
              <a:spcBef>
                <a:spcPts val="0"/>
              </a:spcBef>
              <a:spcAft>
                <a:spcPts val="0"/>
              </a:spcAft>
              <a:buFontTx/>
              <a:buChar char="-"/>
              <a:defRPr/>
            </a:pPr>
            <a:endParaRPr lang="en-US" dirty="0">
              <a:latin typeface="Arial" charset="0"/>
              <a:cs typeface="+mn-cs"/>
            </a:endParaRPr>
          </a:p>
        </p:txBody>
      </p:sp>
      <p:sp>
        <p:nvSpPr>
          <p:cNvPr id="8" name="Rectangle 7"/>
          <p:cNvSpPr/>
          <p:nvPr/>
        </p:nvSpPr>
        <p:spPr>
          <a:xfrm>
            <a:off x="0" y="1539875"/>
            <a:ext cx="4572000" cy="368300"/>
          </a:xfrm>
          <a:prstGeom prst="rect">
            <a:avLst/>
          </a:prstGeom>
        </p:spPr>
        <p:txBody>
          <a:bodyPr>
            <a:spAutoFit/>
          </a:bodyPr>
          <a:lstStyle/>
          <a:p>
            <a:pPr>
              <a:defRPr/>
            </a:pPr>
            <a:r>
              <a:rPr lang="en-US" b="1" dirty="0">
                <a:effectLst>
                  <a:outerShdw blurRad="38100" dist="38100" dir="2700000" algn="tl">
                    <a:srgbClr val="C0C0C0"/>
                  </a:outerShdw>
                </a:effectLst>
              </a:rPr>
              <a:t>Decisions of ALL Officials are FINAL</a:t>
            </a:r>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val="1659923463"/>
              </p:ext>
            </p:extLst>
          </p:nvPr>
        </p:nvGraphicFramePr>
        <p:xfrm>
          <a:off x="767398" y="2330450"/>
          <a:ext cx="1939290" cy="3232150"/>
        </p:xfrm>
        <a:graphic>
          <a:graphicData uri="http://schemas.openxmlformats.org/presentationml/2006/ole">
            <mc:AlternateContent xmlns:mc="http://schemas.openxmlformats.org/markup-compatibility/2006">
              <mc:Choice xmlns:v="urn:schemas-microsoft-com:vml" Requires="v">
                <p:oleObj name="Acrobat Document" r:id="rId3" imgW="3888000" imgH="5832000" progId="AcroExch.Document.DC">
                  <p:embed/>
                </p:oleObj>
              </mc:Choice>
              <mc:Fallback>
                <p:oleObj name="Acrobat Document" r:id="rId3" imgW="3888000" imgH="5832000" progId="AcroExch.Document.DC">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98" y="2330450"/>
                        <a:ext cx="1939290" cy="323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rot="5400000">
            <a:off x="2572544" y="2047081"/>
            <a:ext cx="1006475" cy="6334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971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SPORTING CONDUCT</a:t>
            </a:r>
          </a:p>
        </p:txBody>
      </p:sp>
      <p:sp>
        <p:nvSpPr>
          <p:cNvPr id="3" name="Content Placeholder 2"/>
          <p:cNvSpPr>
            <a:spLocks noGrp="1"/>
          </p:cNvSpPr>
          <p:nvPr>
            <p:ph idx="1"/>
          </p:nvPr>
        </p:nvSpPr>
        <p:spPr/>
        <p:txBody>
          <a:bodyPr/>
          <a:lstStyle/>
          <a:p>
            <a:r>
              <a:rPr lang="en-US" b="1" dirty="0"/>
              <a:t>Bench Restrictions should be used where appropriate</a:t>
            </a:r>
          </a:p>
          <a:p>
            <a:r>
              <a:rPr lang="en-US" b="1" dirty="0"/>
              <a:t>Rule 3 covers when Ejection, Bench Restriction, or Discretion is applicable</a:t>
            </a:r>
          </a:p>
          <a:p>
            <a:r>
              <a:rPr lang="en-US" b="1" dirty="0"/>
              <a:t>Both coaches and players (Softball only) can be restricted to the bench</a:t>
            </a:r>
          </a:p>
        </p:txBody>
      </p:sp>
    </p:spTree>
    <p:extLst>
      <p:ext uri="{BB962C8B-B14F-4D97-AF65-F5344CB8AC3E}">
        <p14:creationId xmlns:p14="http://schemas.microsoft.com/office/powerpoint/2010/main" val="1521891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tLang="en-US" dirty="0"/>
              <a:t>UMPIRE JURISDICTION</a:t>
            </a:r>
          </a:p>
        </p:txBody>
      </p:sp>
      <p:sp>
        <p:nvSpPr>
          <p:cNvPr id="94211" name="Content Placeholder 2"/>
          <p:cNvSpPr>
            <a:spLocks noGrp="1"/>
          </p:cNvSpPr>
          <p:nvPr>
            <p:ph idx="1"/>
          </p:nvPr>
        </p:nvSpPr>
        <p:spPr/>
        <p:txBody>
          <a:bodyPr>
            <a:normAutofit fontScale="77500" lnSpcReduction="20000"/>
          </a:bodyPr>
          <a:lstStyle/>
          <a:p>
            <a:pPr eaLnBrk="1" hangingPunct="1"/>
            <a:r>
              <a:rPr lang="en-US" altLang="en-US" b="1" dirty="0"/>
              <a:t>UMPIRE JURISDICTION BEGINS UPON THE ARRIVAL OF ONE UMPIRE WITHIN THE CONFINES OF THE FIELD AND ENDS WHEN THE UMPIRES LEAVE THE FIELD AT THE CONCLUSION OF THE GAME</a:t>
            </a:r>
            <a:r>
              <a:rPr lang="en-US" altLang="en-US" dirty="0"/>
              <a:t>.</a:t>
            </a:r>
          </a:p>
          <a:p>
            <a:pPr eaLnBrk="1" hangingPunct="1"/>
            <a:r>
              <a:rPr lang="en-US" altLang="en-US" b="1" dirty="0"/>
              <a:t>ANY UMPIRE’S DECISION WHICH INVOLVES JUDGEMENT, SUCH AS WHETHER A HIT IS FAIR OR FOUL, WHETHER A PITCH IS A STRIKE OR A BALL, OR WHETHER A RUNNER IS SAFE OR OUT, IS FINA</a:t>
            </a:r>
            <a:r>
              <a:rPr lang="en-US" altLang="en-US" dirty="0"/>
              <a:t>L. </a:t>
            </a:r>
          </a:p>
          <a:p>
            <a:pPr eaLnBrk="1" hangingPunct="1"/>
            <a:r>
              <a:rPr lang="en-US" altLang="en-US" b="1" dirty="0"/>
              <a:t>VIDEO REVIEW IS NOT PERMITTED UNDER NFHS RULES</a:t>
            </a:r>
          </a:p>
          <a:p>
            <a:pPr eaLnBrk="1" hangingPunct="1"/>
            <a:r>
              <a:rPr lang="en-US" altLang="en-US" b="1" dirty="0"/>
              <a:t>CONSULT WITH YOUR PARTNER WHEN YOU MAY BE MISSING A PIECE OF THE PLAY – BUT A DECISION MUST ALWAYS BE MADE FIRST!</a:t>
            </a:r>
          </a:p>
          <a:p>
            <a:pPr eaLnBrk="1" hangingPunct="1"/>
            <a:r>
              <a:rPr lang="en-US" altLang="en-US" b="1" dirty="0"/>
              <a:t>CONSULT RULE BOOK WHEN NECESSARY</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190144077"/>
      </p:ext>
    </p:extLst>
  </p:cSld>
  <p:clrMapOvr>
    <a:masterClrMapping/>
  </p:clrMapOvr>
  <mc:AlternateContent xmlns:mc="http://schemas.openxmlformats.org/markup-compatibility/2006" xmlns:p14="http://schemas.microsoft.com/office/powerpoint/2010/main">
    <mc:Choice Requires="p14">
      <p:transition spd="slow" p14:dur="2000" advClick="0" advTm="80118"/>
    </mc:Choice>
    <mc:Fallback xmlns="">
      <p:transition spd="slow" advClick="0" advTm="8011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Books and Publications</a:t>
            </a:r>
          </a:p>
        </p:txBody>
      </p:sp>
      <p:sp>
        <p:nvSpPr>
          <p:cNvPr id="3" name="Content Placeholder 2"/>
          <p:cNvSpPr>
            <a:spLocks noGrp="1"/>
          </p:cNvSpPr>
          <p:nvPr>
            <p:ph idx="1"/>
          </p:nvPr>
        </p:nvSpPr>
        <p:spPr/>
        <p:txBody>
          <a:bodyPr/>
          <a:lstStyle/>
          <a:p>
            <a:r>
              <a:rPr lang="en-US" sz="4400" dirty="0"/>
              <a:t>EVERY UMPIRE owns the rules!</a:t>
            </a:r>
          </a:p>
          <a:p>
            <a:r>
              <a:rPr lang="en-US" sz="4400" dirty="0"/>
              <a:t>RULE BOOKS and other publications must be available!</a:t>
            </a:r>
          </a:p>
          <a:p>
            <a:r>
              <a:rPr lang="en-US" sz="4400" dirty="0"/>
              <a:t>Umpires must have at game site</a:t>
            </a:r>
          </a:p>
          <a:p>
            <a:r>
              <a:rPr lang="en-US" sz="4400" dirty="0"/>
              <a:t>Refer to as needed</a:t>
            </a:r>
          </a:p>
          <a:p>
            <a:endParaRPr lang="en-US" sz="4400" dirty="0"/>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4188"/>
    </mc:Choice>
    <mc:Fallback xmlns="">
      <p:transition spd="slow" advClick="0" advTm="3418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Management</a:t>
            </a:r>
          </a:p>
        </p:txBody>
      </p:sp>
      <p:sp>
        <p:nvSpPr>
          <p:cNvPr id="3" name="Content Placeholder 2"/>
          <p:cNvSpPr>
            <a:spLocks noGrp="1"/>
          </p:cNvSpPr>
          <p:nvPr>
            <p:ph idx="1"/>
          </p:nvPr>
        </p:nvSpPr>
        <p:spPr/>
        <p:txBody>
          <a:bodyPr>
            <a:normAutofit fontScale="92500" lnSpcReduction="10000"/>
          </a:bodyPr>
          <a:lstStyle/>
          <a:p>
            <a:r>
              <a:rPr lang="en-US" dirty="0"/>
              <a:t>Umpires’ responsibility is on the field</a:t>
            </a:r>
          </a:p>
          <a:p>
            <a:r>
              <a:rPr lang="en-US" dirty="0"/>
              <a:t>Game Administration and Site Management is a school responsibility.</a:t>
            </a:r>
          </a:p>
          <a:p>
            <a:r>
              <a:rPr lang="en-US" dirty="0"/>
              <a:t>Includes weather issues, the rare case of spectators causing problems that need attention, or other emergencies.</a:t>
            </a:r>
          </a:p>
          <a:p>
            <a:r>
              <a:rPr lang="en-US" dirty="0"/>
              <a:t>Know if game management is available or if the head coach is filling that role.</a:t>
            </a:r>
          </a:p>
          <a:p>
            <a:r>
              <a:rPr lang="en-US" dirty="0"/>
              <a:t>Know who to go to if assistance is needed.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6271"/>
    </mc:Choice>
    <mc:Fallback xmlns="">
      <p:transition spd="slow" advClick="0" advTm="4627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OHSAA Officials Insurance</a:t>
            </a:r>
          </a:p>
        </p:txBody>
      </p:sp>
      <p:sp>
        <p:nvSpPr>
          <p:cNvPr id="3" name="Content Placeholder 2"/>
          <p:cNvSpPr>
            <a:spLocks noGrp="1"/>
          </p:cNvSpPr>
          <p:nvPr>
            <p:ph idx="1"/>
          </p:nvPr>
        </p:nvSpPr>
        <p:spPr/>
        <p:txBody>
          <a:bodyPr>
            <a:normAutofit fontScale="85000" lnSpcReduction="10000"/>
          </a:bodyPr>
          <a:lstStyle/>
          <a:p>
            <a:r>
              <a:rPr lang="en-US" dirty="0"/>
              <a:t>General Liability</a:t>
            </a:r>
          </a:p>
          <a:p>
            <a:r>
              <a:rPr lang="en-US" dirty="0"/>
              <a:t>Participant Accident Benefits </a:t>
            </a:r>
          </a:p>
          <a:p>
            <a:r>
              <a:rPr lang="en-US" dirty="0"/>
              <a:t>https://ohsaaweb.blob.core.windows.net/files/Officiating/forms/OfficialsBenefitSummary.pdf</a:t>
            </a:r>
          </a:p>
          <a:p>
            <a:r>
              <a:rPr lang="en-US" dirty="0"/>
              <a:t>Claims &amp; Questions • Report claims to </a:t>
            </a:r>
            <a:r>
              <a:rPr lang="en-US" dirty="0" err="1"/>
              <a:t>Hylant</a:t>
            </a:r>
            <a:r>
              <a:rPr lang="en-US" dirty="0"/>
              <a:t>, 565 Metro Place South., Suite 450, Dublin, OH, 43017 to the attention of Cathy Noskowiak. Claims can also be emailed to cathy.noskowiak@hylant.com </a:t>
            </a:r>
          </a:p>
          <a:p>
            <a:r>
              <a:rPr lang="en-US" dirty="0"/>
              <a:t>• For questions regarding this summary, please contact </a:t>
            </a:r>
            <a:r>
              <a:rPr lang="pl-PL" dirty="0"/>
              <a:t>Cathy Noskowiak</a:t>
            </a:r>
            <a:r>
              <a:rPr lang="en-US" dirty="0"/>
              <a:t> at </a:t>
            </a:r>
            <a:r>
              <a:rPr lang="en-US" dirty="0" err="1"/>
              <a:t>Hylant</a:t>
            </a:r>
            <a:r>
              <a:rPr lang="pl-PL" dirty="0"/>
              <a:t> – </a:t>
            </a:r>
            <a:r>
              <a:rPr lang="pl-PL" dirty="0">
                <a:hlinkClick r:id="rId2" tooltip="mailto:cathy.noskowiak@hylant.com"/>
              </a:rPr>
              <a:t>cathy.noskowiak@hylant.com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4400" dirty="0"/>
              <a:t>UNIFORM REQUIREMENTS</a:t>
            </a:r>
          </a:p>
        </p:txBody>
      </p:sp>
      <p:sp>
        <p:nvSpPr>
          <p:cNvPr id="35843" name="Content Placeholder 2"/>
          <p:cNvSpPr>
            <a:spLocks noGrp="1"/>
          </p:cNvSpPr>
          <p:nvPr>
            <p:ph idx="1"/>
          </p:nvPr>
        </p:nvSpPr>
        <p:spPr/>
        <p:txBody>
          <a:bodyPr/>
          <a:lstStyle/>
          <a:p>
            <a:r>
              <a:rPr lang="en-US" sz="3200" b="1" dirty="0"/>
              <a:t>OHSAA HAT LOGO</a:t>
            </a:r>
          </a:p>
          <a:p>
            <a:r>
              <a:rPr lang="en-US" sz="3200" b="1" dirty="0"/>
              <a:t>NAVY BLUE OHSAA SHIRT &amp; LOGO</a:t>
            </a:r>
          </a:p>
          <a:p>
            <a:r>
              <a:rPr lang="en-US" sz="3200" b="1" dirty="0"/>
              <a:t>RED UNDERSHIRT</a:t>
            </a:r>
          </a:p>
          <a:p>
            <a:r>
              <a:rPr lang="en-US" sz="3200" b="1" dirty="0"/>
              <a:t>GRAY SLACKS – BOTH UMPIRES MUST BE DRESSED ALIKE – DEFAULT SHADE CURRENTLY DIFFERS IN BASEBALL AND SOFTBALL</a:t>
            </a:r>
          </a:p>
        </p:txBody>
      </p:sp>
    </p:spTree>
    <p:extLst>
      <p:ext uri="{BB962C8B-B14F-4D97-AF65-F5344CB8AC3E}">
        <p14:creationId xmlns:p14="http://schemas.microsoft.com/office/powerpoint/2010/main" val="248438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OHSAA Officiating Regulations</a:t>
            </a:r>
          </a:p>
        </p:txBody>
      </p:sp>
      <p:sp>
        <p:nvSpPr>
          <p:cNvPr id="3" name="Content Placeholder 2"/>
          <p:cNvSpPr>
            <a:spLocks noGrp="1"/>
          </p:cNvSpPr>
          <p:nvPr>
            <p:ph idx="1"/>
          </p:nvPr>
        </p:nvSpPr>
        <p:spPr/>
        <p:txBody>
          <a:bodyPr>
            <a:normAutofit/>
          </a:bodyPr>
          <a:lstStyle/>
          <a:p>
            <a:r>
              <a:rPr lang="en-US" dirty="0"/>
              <a:t>Only Class One officials are permitted for varsity regular season games</a:t>
            </a:r>
          </a:p>
          <a:p>
            <a:r>
              <a:rPr lang="en-US" dirty="0"/>
              <a:t>Exceptions must be approved by OHSAA office</a:t>
            </a:r>
          </a:p>
          <a:p>
            <a:r>
              <a:rPr lang="en-US" dirty="0"/>
              <a:t>Class Two officials will work only sub-varsity games</a:t>
            </a:r>
          </a:p>
          <a:p>
            <a:r>
              <a:rPr lang="en-US" dirty="0"/>
              <a:t>Advancement Process – need local association assistance in helping umpires to be successful in going through this process.</a:t>
            </a:r>
          </a:p>
        </p:txBody>
      </p:sp>
      <p:pic>
        <p:nvPicPr>
          <p:cNvPr id="4" name="Picture 3" descr="Picture1.png"/>
          <p:cNvPicPr>
            <a:picLocks noChangeAspect="1"/>
          </p:cNvPicPr>
          <p:nvPr/>
        </p:nvPicPr>
        <p:blipFill>
          <a:blip r:embed="rId3" cstate="print"/>
          <a:srcRect/>
          <a:stretch>
            <a:fillRect/>
          </a:stretch>
        </p:blipFill>
        <p:spPr bwMode="auto">
          <a:xfrm>
            <a:off x="7848600" y="5486400"/>
            <a:ext cx="1157288" cy="12366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r>
              <a:rPr lang="en-US"/>
              <a:t>/Conflicts</a:t>
            </a:r>
            <a:endParaRPr lang="en-US" dirty="0"/>
          </a:p>
        </p:txBody>
      </p:sp>
      <p:sp>
        <p:nvSpPr>
          <p:cNvPr id="3" name="Content Placeholder 2"/>
          <p:cNvSpPr>
            <a:spLocks noGrp="1"/>
          </p:cNvSpPr>
          <p:nvPr>
            <p:ph idx="1"/>
          </p:nvPr>
        </p:nvSpPr>
        <p:spPr/>
        <p:txBody>
          <a:bodyPr/>
          <a:lstStyle/>
          <a:p>
            <a:r>
              <a:rPr lang="en-US" dirty="0"/>
              <a:t>Handling Conflicts of Interest </a:t>
            </a:r>
          </a:p>
          <a:p>
            <a:r>
              <a:rPr lang="en-US" dirty="0"/>
              <a:t>Avoid These!</a:t>
            </a:r>
          </a:p>
          <a:p>
            <a:r>
              <a:rPr lang="en-US" dirty="0"/>
              <a:t>Key is PERCEPTION</a:t>
            </a:r>
          </a:p>
          <a:p>
            <a:r>
              <a:rPr lang="en-US" dirty="0"/>
              <a:t>Be aware of possible issues</a:t>
            </a:r>
          </a:p>
          <a:p>
            <a:r>
              <a:rPr lang="en-US" dirty="0"/>
              <a:t>Work with Assigners</a:t>
            </a:r>
          </a:p>
          <a:p>
            <a:r>
              <a:rPr lang="en-US" dirty="0"/>
              <a:t>Assigners know to switch officials to another contest and will work with you</a:t>
            </a:r>
          </a:p>
          <a:p>
            <a:endParaRPr lang="en-US" dirty="0"/>
          </a:p>
        </p:txBody>
      </p:sp>
    </p:spTree>
    <p:extLst>
      <p:ext uri="{BB962C8B-B14F-4D97-AF65-F5344CB8AC3E}">
        <p14:creationId xmlns:p14="http://schemas.microsoft.com/office/powerpoint/2010/main" val="2941853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TOURNAMENT SELECTION</a:t>
            </a:r>
          </a:p>
        </p:txBody>
      </p:sp>
      <p:sp>
        <p:nvSpPr>
          <p:cNvPr id="3" name="Content Placeholder 2"/>
          <p:cNvSpPr>
            <a:spLocks noGrp="1"/>
          </p:cNvSpPr>
          <p:nvPr>
            <p:ph idx="1"/>
          </p:nvPr>
        </p:nvSpPr>
        <p:spPr/>
        <p:txBody>
          <a:bodyPr/>
          <a:lstStyle/>
          <a:p>
            <a:r>
              <a:rPr lang="en-US" b="1" dirty="0"/>
              <a:t>Based on process  described on OHSAA website – Officiating Page</a:t>
            </a:r>
          </a:p>
          <a:p>
            <a:r>
              <a:rPr lang="en-US" b="1" dirty="0"/>
              <a:t>Input from many sources</a:t>
            </a:r>
          </a:p>
          <a:p>
            <a:r>
              <a:rPr lang="en-US" b="1" dirty="0"/>
              <a:t>Data gathered is used for the ensuing season</a:t>
            </a:r>
          </a:p>
          <a:p>
            <a:r>
              <a:rPr lang="en-US" b="1"/>
              <a:t>Participate </a:t>
            </a:r>
            <a:r>
              <a:rPr lang="en-US" b="1" dirty="0"/>
              <a:t>in Local Association Selection Process</a:t>
            </a:r>
          </a:p>
        </p:txBody>
      </p:sp>
    </p:spTree>
    <p:extLst>
      <p:ext uri="{BB962C8B-B14F-4D97-AF65-F5344CB8AC3E}">
        <p14:creationId xmlns:p14="http://schemas.microsoft.com/office/powerpoint/2010/main" val="3698967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TOURNAMENT SELECTION</a:t>
            </a:r>
          </a:p>
        </p:txBody>
      </p:sp>
      <p:sp>
        <p:nvSpPr>
          <p:cNvPr id="3" name="Content Placeholder 2"/>
          <p:cNvSpPr>
            <a:spLocks noGrp="1"/>
          </p:cNvSpPr>
          <p:nvPr>
            <p:ph idx="1"/>
          </p:nvPr>
        </p:nvSpPr>
        <p:spPr/>
        <p:txBody>
          <a:bodyPr/>
          <a:lstStyle/>
          <a:p>
            <a:r>
              <a:rPr lang="en-US" b="1" dirty="0"/>
              <a:t>OHSAA office selects/assigns state and regional officials from pools</a:t>
            </a:r>
          </a:p>
          <a:p>
            <a:r>
              <a:rPr lang="en-US" b="1" dirty="0"/>
              <a:t>District Athletic Boards handle District and Sectional Tournaments based on pools developed by OHSAA</a:t>
            </a:r>
          </a:p>
        </p:txBody>
      </p:sp>
    </p:spTree>
    <p:extLst>
      <p:ext uri="{BB962C8B-B14F-4D97-AF65-F5344CB8AC3E}">
        <p14:creationId xmlns:p14="http://schemas.microsoft.com/office/powerpoint/2010/main" val="2064335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10600" cy="1905000"/>
          </a:xfrm>
        </p:spPr>
        <p:txBody>
          <a:bodyPr/>
          <a:lstStyle/>
          <a:p>
            <a:pPr>
              <a:defRPr/>
            </a:pPr>
            <a:r>
              <a:rPr lang="en-US" dirty="0"/>
              <a:t>Tournament Officials Rating and Voting System</a:t>
            </a:r>
          </a:p>
        </p:txBody>
      </p:sp>
      <p:sp>
        <p:nvSpPr>
          <p:cNvPr id="15363" name="Subtitle 2"/>
          <p:cNvSpPr>
            <a:spLocks noGrp="1"/>
          </p:cNvSpPr>
          <p:nvPr>
            <p:ph type="subTitle" idx="1"/>
          </p:nvPr>
        </p:nvSpPr>
        <p:spPr>
          <a:xfrm>
            <a:off x="1143000" y="4002088"/>
            <a:ext cx="7772400" cy="1066800"/>
          </a:xfrm>
        </p:spPr>
        <p:txBody>
          <a:bodyPr/>
          <a:lstStyle/>
          <a:p>
            <a:pPr marR="0">
              <a:lnSpc>
                <a:spcPct val="80000"/>
              </a:lnSpc>
            </a:pPr>
            <a:endParaRPr lang="en-US" altLang="en-US" sz="1100"/>
          </a:p>
          <a:p>
            <a:pPr marR="0">
              <a:lnSpc>
                <a:spcPct val="80000"/>
              </a:lnSpc>
            </a:pPr>
            <a:endParaRPr lang="en-US" altLang="en-US" sz="1100"/>
          </a:p>
          <a:p>
            <a:pPr marR="0">
              <a:lnSpc>
                <a:spcPct val="80000"/>
              </a:lnSpc>
            </a:pPr>
            <a:endParaRPr lang="en-US" altLang="en-US" sz="900"/>
          </a:p>
        </p:txBody>
      </p:sp>
      <p:pic>
        <p:nvPicPr>
          <p:cNvPr id="15364" name="Picture 2" descr="http://www.baumspage.com/ohsaa/brackets/2009/ohsaablk.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752600"/>
            <a:ext cx="25908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3276600" y="2021900"/>
            <a:ext cx="533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For the sports of: </a:t>
            </a:r>
          </a:p>
          <a:p>
            <a:r>
              <a:rPr lang="en-US" altLang="en-US" dirty="0"/>
              <a:t>Baseball</a:t>
            </a:r>
          </a:p>
          <a:p>
            <a:r>
              <a:rPr lang="en-US" altLang="en-US" dirty="0"/>
              <a:t>Basketball</a:t>
            </a:r>
          </a:p>
          <a:p>
            <a:r>
              <a:rPr lang="en-US" altLang="en-US" dirty="0"/>
              <a:t>Football</a:t>
            </a:r>
          </a:p>
          <a:p>
            <a:r>
              <a:rPr lang="en-US" altLang="en-US" dirty="0"/>
              <a:t>Soccer</a:t>
            </a:r>
          </a:p>
          <a:p>
            <a:r>
              <a:rPr lang="en-US" altLang="en-US" dirty="0"/>
              <a:t>Softball</a:t>
            </a:r>
            <a:endParaRPr lang="en-US" altLang="en-US" b="1" dirty="0"/>
          </a:p>
          <a:p>
            <a:r>
              <a:rPr lang="en-US" altLang="en-US" dirty="0"/>
              <a:t>Volleyball</a:t>
            </a:r>
          </a:p>
          <a:p>
            <a:r>
              <a:rPr lang="en-US" altLang="en-US" dirty="0"/>
              <a:t>Wrestling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5">
                                            <p:txEl>
                                              <p:pRg st="1" end="1"/>
                                            </p:txEl>
                                          </p:spTgt>
                                        </p:tgtEl>
                                        <p:attrNameLst>
                                          <p:attrName>style.visibility</p:attrName>
                                        </p:attrNameLst>
                                      </p:cBhvr>
                                      <p:to>
                                        <p:strVal val="visible"/>
                                      </p:to>
                                    </p:set>
                                    <p:anim calcmode="lin" valueType="num">
                                      <p:cBhvr additive="base">
                                        <p:cTn id="13" dur="500" fill="hold"/>
                                        <p:tgtEl>
                                          <p:spTgt spid="1536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5">
                                            <p:txEl>
                                              <p:pRg st="2" end="2"/>
                                            </p:txEl>
                                          </p:spTgt>
                                        </p:tgtEl>
                                        <p:attrNameLst>
                                          <p:attrName>style.visibility</p:attrName>
                                        </p:attrNameLst>
                                      </p:cBhvr>
                                      <p:to>
                                        <p:strVal val="visible"/>
                                      </p:to>
                                    </p:set>
                                    <p:anim calcmode="lin" valueType="num">
                                      <p:cBhvr additive="base">
                                        <p:cTn id="19" dur="500" fill="hold"/>
                                        <p:tgtEl>
                                          <p:spTgt spid="1536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5">
                                            <p:txEl>
                                              <p:pRg st="3" end="3"/>
                                            </p:txEl>
                                          </p:spTgt>
                                        </p:tgtEl>
                                        <p:attrNameLst>
                                          <p:attrName>style.visibility</p:attrName>
                                        </p:attrNameLst>
                                      </p:cBhvr>
                                      <p:to>
                                        <p:strVal val="visible"/>
                                      </p:to>
                                    </p:set>
                                    <p:anim calcmode="lin" valueType="num">
                                      <p:cBhvr additive="base">
                                        <p:cTn id="25" dur="500" fill="hold"/>
                                        <p:tgtEl>
                                          <p:spTgt spid="1536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65">
                                            <p:txEl>
                                              <p:pRg st="4" end="4"/>
                                            </p:txEl>
                                          </p:spTgt>
                                        </p:tgtEl>
                                        <p:attrNameLst>
                                          <p:attrName>style.visibility</p:attrName>
                                        </p:attrNameLst>
                                      </p:cBhvr>
                                      <p:to>
                                        <p:strVal val="visible"/>
                                      </p:to>
                                    </p:set>
                                    <p:anim calcmode="lin" valueType="num">
                                      <p:cBhvr additive="base">
                                        <p:cTn id="31" dur="500" fill="hold"/>
                                        <p:tgtEl>
                                          <p:spTgt spid="1536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365">
                                            <p:txEl>
                                              <p:pRg st="5" end="5"/>
                                            </p:txEl>
                                          </p:spTgt>
                                        </p:tgtEl>
                                        <p:attrNameLst>
                                          <p:attrName>style.visibility</p:attrName>
                                        </p:attrNameLst>
                                      </p:cBhvr>
                                      <p:to>
                                        <p:strVal val="visible"/>
                                      </p:to>
                                    </p:set>
                                    <p:anim calcmode="lin" valueType="num">
                                      <p:cBhvr additive="base">
                                        <p:cTn id="37" dur="500" fill="hold"/>
                                        <p:tgtEl>
                                          <p:spTgt spid="1536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36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365">
                                            <p:txEl>
                                              <p:pRg st="6" end="6"/>
                                            </p:txEl>
                                          </p:spTgt>
                                        </p:tgtEl>
                                        <p:attrNameLst>
                                          <p:attrName>style.visibility</p:attrName>
                                        </p:attrNameLst>
                                      </p:cBhvr>
                                      <p:to>
                                        <p:strVal val="visible"/>
                                      </p:to>
                                    </p:set>
                                    <p:anim calcmode="lin" valueType="num">
                                      <p:cBhvr additive="base">
                                        <p:cTn id="43" dur="500" fill="hold"/>
                                        <p:tgtEl>
                                          <p:spTgt spid="1536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36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365">
                                            <p:txEl>
                                              <p:pRg st="7" end="7"/>
                                            </p:txEl>
                                          </p:spTgt>
                                        </p:tgtEl>
                                        <p:attrNameLst>
                                          <p:attrName>style.visibility</p:attrName>
                                        </p:attrNameLst>
                                      </p:cBhvr>
                                      <p:to>
                                        <p:strVal val="visible"/>
                                      </p:to>
                                    </p:set>
                                    <p:anim calcmode="lin" valueType="num">
                                      <p:cBhvr additive="base">
                                        <p:cTn id="49" dur="500" fill="hold"/>
                                        <p:tgtEl>
                                          <p:spTgt spid="1536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36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2895600" y="1417638"/>
            <a:ext cx="5791200" cy="5340350"/>
          </a:xfrm>
        </p:spPr>
        <p:txBody>
          <a:bodyPr>
            <a:normAutofit fontScale="92500" lnSpcReduction="10000"/>
          </a:bodyPr>
          <a:lstStyle/>
          <a:p>
            <a:pPr marL="109538" indent="0">
              <a:buFont typeface="Wingdings 3" panose="05040102010807070707" pitchFamily="18" charset="2"/>
              <a:buNone/>
            </a:pPr>
            <a:endParaRPr lang="en-US" altLang="en-US" dirty="0"/>
          </a:p>
          <a:p>
            <a:pPr marL="109538" indent="0">
              <a:buFont typeface="Wingdings 3" panose="05040102010807070707" pitchFamily="18" charset="2"/>
              <a:buNone/>
            </a:pPr>
            <a:r>
              <a:rPr lang="en-US" altLang="en-US" dirty="0"/>
              <a:t>Coaches</a:t>
            </a:r>
          </a:p>
          <a:p>
            <a:pPr marL="109538" indent="0">
              <a:buFont typeface="Wingdings 3" panose="05040102010807070707" pitchFamily="18" charset="2"/>
              <a:buNone/>
            </a:pPr>
            <a:endParaRPr lang="en-US" altLang="en-US" sz="3000" dirty="0"/>
          </a:p>
          <a:p>
            <a:pPr marL="109538" indent="0">
              <a:buFont typeface="Wingdings 3" panose="05040102010807070707" pitchFamily="18" charset="2"/>
              <a:buNone/>
            </a:pPr>
            <a:r>
              <a:rPr lang="en-US" altLang="en-US" dirty="0"/>
              <a:t>School Vote</a:t>
            </a:r>
          </a:p>
          <a:p>
            <a:pPr marL="109538" indent="0">
              <a:buFont typeface="Wingdings 3" panose="05040102010807070707" pitchFamily="18" charset="2"/>
              <a:buNone/>
            </a:pPr>
            <a:endParaRPr lang="en-US" altLang="en-US" sz="3000" dirty="0"/>
          </a:p>
          <a:p>
            <a:pPr marL="109538" indent="0">
              <a:buFont typeface="Wingdings 3" panose="05040102010807070707" pitchFamily="18" charset="2"/>
              <a:buNone/>
            </a:pPr>
            <a:r>
              <a:rPr lang="en-US" altLang="en-US" dirty="0"/>
              <a:t>Local Associations</a:t>
            </a:r>
          </a:p>
          <a:p>
            <a:pPr marL="109538" indent="0">
              <a:buFont typeface="Wingdings 3" panose="05040102010807070707" pitchFamily="18" charset="2"/>
              <a:buNone/>
            </a:pPr>
            <a:endParaRPr lang="en-US" altLang="en-US" sz="3000" dirty="0"/>
          </a:p>
          <a:p>
            <a:pPr marL="109538" indent="0">
              <a:buFont typeface="Wingdings 3" panose="05040102010807070707" pitchFamily="18" charset="2"/>
              <a:buNone/>
            </a:pPr>
            <a:r>
              <a:rPr lang="en-US" altLang="en-US" dirty="0"/>
              <a:t>Officiating Leaders</a:t>
            </a:r>
          </a:p>
          <a:p>
            <a:pPr marL="109538" indent="0">
              <a:buFont typeface="Wingdings 3" panose="05040102010807070707" pitchFamily="18" charset="2"/>
              <a:buNone/>
            </a:pPr>
            <a:endParaRPr lang="en-US" altLang="en-US" sz="4500" dirty="0"/>
          </a:p>
          <a:p>
            <a:pPr marL="109538" indent="0">
              <a:buFont typeface="Wingdings 3" panose="05040102010807070707" pitchFamily="18" charset="2"/>
              <a:buNone/>
            </a:pPr>
            <a:r>
              <a:rPr lang="en-US" altLang="en-US" dirty="0"/>
              <a:t>Total Points Possible</a:t>
            </a:r>
          </a:p>
          <a:p>
            <a:pPr marL="109538" indent="0">
              <a:buFont typeface="Wingdings 3" panose="05040102010807070707" pitchFamily="18" charset="2"/>
              <a:buNone/>
            </a:pPr>
            <a:endParaRPr lang="en-US" altLang="en-US" dirty="0"/>
          </a:p>
          <a:p>
            <a:pPr marL="109538" indent="0">
              <a:buFont typeface="Wingdings 3" panose="05040102010807070707" pitchFamily="18" charset="2"/>
              <a:buNone/>
            </a:pPr>
            <a:endParaRPr lang="en-US" altLang="en-US" dirty="0"/>
          </a:p>
          <a:p>
            <a:pPr marL="109538" indent="0">
              <a:buFont typeface="Wingdings 3" panose="05040102010807070707" pitchFamily="18" charset="2"/>
              <a:buNone/>
            </a:pPr>
            <a:endParaRPr lang="en-US" altLang="en-US" dirty="0"/>
          </a:p>
        </p:txBody>
      </p:sp>
      <p:sp>
        <p:nvSpPr>
          <p:cNvPr id="3" name="Title 2"/>
          <p:cNvSpPr>
            <a:spLocks noGrp="1"/>
          </p:cNvSpPr>
          <p:nvPr>
            <p:ph type="title"/>
          </p:nvPr>
        </p:nvSpPr>
        <p:spPr/>
        <p:txBody>
          <a:bodyPr>
            <a:noAutofit/>
          </a:bodyPr>
          <a:lstStyle/>
          <a:p>
            <a:pPr>
              <a:defRPr/>
            </a:pPr>
            <a:r>
              <a:rPr lang="en-US" sz="3200" dirty="0"/>
              <a:t>Rating &amp; Voting Points System Overview</a:t>
            </a:r>
          </a:p>
        </p:txBody>
      </p:sp>
      <p:sp>
        <p:nvSpPr>
          <p:cNvPr id="5" name="Rectangle 4"/>
          <p:cNvSpPr/>
          <p:nvPr/>
        </p:nvSpPr>
        <p:spPr>
          <a:xfrm>
            <a:off x="473075" y="1676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76250" y="2633663"/>
            <a:ext cx="9144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473075" y="3592513"/>
            <a:ext cx="9144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ectangle 7"/>
          <p:cNvSpPr/>
          <p:nvPr/>
        </p:nvSpPr>
        <p:spPr>
          <a:xfrm>
            <a:off x="473075" y="4557713"/>
            <a:ext cx="9144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9" name="Right Arrow 8"/>
          <p:cNvSpPr/>
          <p:nvPr/>
        </p:nvSpPr>
        <p:spPr>
          <a:xfrm>
            <a:off x="1752600" y="1890713"/>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a:off x="1752600" y="2814638"/>
            <a:ext cx="977900" cy="4857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1" name="Right Arrow 10"/>
          <p:cNvSpPr/>
          <p:nvPr/>
        </p:nvSpPr>
        <p:spPr>
          <a:xfrm>
            <a:off x="1771650" y="3806825"/>
            <a:ext cx="977900" cy="4857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12" name="Right Arrow 11"/>
          <p:cNvSpPr/>
          <p:nvPr/>
        </p:nvSpPr>
        <p:spPr>
          <a:xfrm>
            <a:off x="1752600" y="4772025"/>
            <a:ext cx="977900" cy="4841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7420" name="TextBox 12"/>
          <p:cNvSpPr txBox="1">
            <a:spLocks noChangeArrowheads="1"/>
          </p:cNvSpPr>
          <p:nvPr/>
        </p:nvSpPr>
        <p:spPr bwMode="auto">
          <a:xfrm>
            <a:off x="587375" y="1819275"/>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15</a:t>
            </a:r>
          </a:p>
        </p:txBody>
      </p:sp>
      <p:sp>
        <p:nvSpPr>
          <p:cNvPr id="17421" name="TextBox 13"/>
          <p:cNvSpPr txBox="1">
            <a:spLocks noChangeArrowheads="1"/>
          </p:cNvSpPr>
          <p:nvPr/>
        </p:nvSpPr>
        <p:spPr bwMode="auto">
          <a:xfrm>
            <a:off x="587375" y="2757488"/>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15</a:t>
            </a:r>
          </a:p>
        </p:txBody>
      </p:sp>
      <p:sp>
        <p:nvSpPr>
          <p:cNvPr id="17422" name="TextBox 14"/>
          <p:cNvSpPr txBox="1">
            <a:spLocks noChangeArrowheads="1"/>
          </p:cNvSpPr>
          <p:nvPr/>
        </p:nvSpPr>
        <p:spPr bwMode="auto">
          <a:xfrm>
            <a:off x="623888" y="3733800"/>
            <a:ext cx="685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15</a:t>
            </a:r>
          </a:p>
        </p:txBody>
      </p:sp>
      <p:sp>
        <p:nvSpPr>
          <p:cNvPr id="17423" name="TextBox 15"/>
          <p:cNvSpPr txBox="1">
            <a:spLocks noChangeArrowheads="1"/>
          </p:cNvSpPr>
          <p:nvPr/>
        </p:nvSpPr>
        <p:spPr bwMode="auto">
          <a:xfrm>
            <a:off x="587375" y="4645025"/>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dirty="0"/>
              <a:t>15</a:t>
            </a:r>
          </a:p>
        </p:txBody>
      </p:sp>
      <p:sp>
        <p:nvSpPr>
          <p:cNvPr id="18" name="Rectangle 17"/>
          <p:cNvSpPr/>
          <p:nvPr/>
        </p:nvSpPr>
        <p:spPr>
          <a:xfrm>
            <a:off x="228600" y="5638800"/>
            <a:ext cx="1828800"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Plus 18"/>
          <p:cNvSpPr/>
          <p:nvPr/>
        </p:nvSpPr>
        <p:spPr>
          <a:xfrm>
            <a:off x="17463" y="4845050"/>
            <a:ext cx="446087" cy="498475"/>
          </a:xfrm>
          <a:prstGeom prst="mathPlus">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20" name="Rectangle 19"/>
          <p:cNvSpPr/>
          <p:nvPr/>
        </p:nvSpPr>
        <p:spPr>
          <a:xfrm>
            <a:off x="473075" y="5843588"/>
            <a:ext cx="9144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7" name="TextBox 20"/>
          <p:cNvSpPr txBox="1">
            <a:spLocks noChangeArrowheads="1"/>
          </p:cNvSpPr>
          <p:nvPr/>
        </p:nvSpPr>
        <p:spPr bwMode="auto">
          <a:xfrm>
            <a:off x="621158" y="5946957"/>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dirty="0"/>
              <a:t>60</a:t>
            </a:r>
          </a:p>
        </p:txBody>
      </p:sp>
      <p:sp>
        <p:nvSpPr>
          <p:cNvPr id="22" name="Right Arrow 21"/>
          <p:cNvSpPr/>
          <p:nvPr/>
        </p:nvSpPr>
        <p:spPr>
          <a:xfrm>
            <a:off x="1752600" y="6053138"/>
            <a:ext cx="977900" cy="484187"/>
          </a:xfrm>
          <a:prstGeom prst="rightArrow">
            <a:avLst/>
          </a:prstGeom>
          <a:solidFill>
            <a:srgbClr val="00006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2" name="TextBox 1"/>
          <p:cNvSpPr txBox="1"/>
          <p:nvPr/>
        </p:nvSpPr>
        <p:spPr>
          <a:xfrm>
            <a:off x="540005" y="3183867"/>
            <a:ext cx="1177925" cy="369332"/>
          </a:xfrm>
          <a:prstGeom prst="rect">
            <a:avLst/>
          </a:prstGeom>
          <a:noFill/>
        </p:spPr>
        <p:txBody>
          <a:bodyPr wrap="square" rtlCol="0">
            <a:spAutoFit/>
          </a:bodyPr>
          <a:lstStyle/>
          <a:p>
            <a:r>
              <a:rPr lang="en-US" sz="1800" dirty="0"/>
              <a:t>Points</a:t>
            </a:r>
          </a:p>
        </p:txBody>
      </p:sp>
      <p:sp>
        <p:nvSpPr>
          <p:cNvPr id="23" name="TextBox 22"/>
          <p:cNvSpPr txBox="1"/>
          <p:nvPr/>
        </p:nvSpPr>
        <p:spPr>
          <a:xfrm>
            <a:off x="528702" y="2269609"/>
            <a:ext cx="1177925" cy="369332"/>
          </a:xfrm>
          <a:prstGeom prst="rect">
            <a:avLst/>
          </a:prstGeom>
          <a:noFill/>
        </p:spPr>
        <p:txBody>
          <a:bodyPr wrap="square" rtlCol="0">
            <a:spAutoFit/>
          </a:bodyPr>
          <a:lstStyle/>
          <a:p>
            <a:r>
              <a:rPr lang="en-US" sz="1800" dirty="0"/>
              <a:t>Points</a:t>
            </a:r>
          </a:p>
        </p:txBody>
      </p:sp>
      <p:sp>
        <p:nvSpPr>
          <p:cNvPr id="24" name="TextBox 23"/>
          <p:cNvSpPr txBox="1"/>
          <p:nvPr/>
        </p:nvSpPr>
        <p:spPr>
          <a:xfrm>
            <a:off x="554037" y="4144725"/>
            <a:ext cx="1177925" cy="369332"/>
          </a:xfrm>
          <a:prstGeom prst="rect">
            <a:avLst/>
          </a:prstGeom>
          <a:noFill/>
        </p:spPr>
        <p:txBody>
          <a:bodyPr wrap="square" rtlCol="0">
            <a:spAutoFit/>
          </a:bodyPr>
          <a:lstStyle/>
          <a:p>
            <a:r>
              <a:rPr lang="en-US" sz="1800" dirty="0"/>
              <a:t>Points</a:t>
            </a:r>
          </a:p>
        </p:txBody>
      </p:sp>
      <p:sp>
        <p:nvSpPr>
          <p:cNvPr id="25" name="TextBox 24"/>
          <p:cNvSpPr txBox="1"/>
          <p:nvPr/>
        </p:nvSpPr>
        <p:spPr>
          <a:xfrm>
            <a:off x="528701" y="5063093"/>
            <a:ext cx="1177925" cy="369332"/>
          </a:xfrm>
          <a:prstGeom prst="rect">
            <a:avLst/>
          </a:prstGeom>
          <a:noFill/>
        </p:spPr>
        <p:txBody>
          <a:bodyPr wrap="square" rtlCol="0">
            <a:spAutoFit/>
          </a:bodyPr>
          <a:lstStyle/>
          <a:p>
            <a:r>
              <a:rPr lang="en-US" sz="1800" dirty="0"/>
              <a:t>Points</a:t>
            </a:r>
          </a:p>
        </p:txBody>
      </p:sp>
      <p:sp>
        <p:nvSpPr>
          <p:cNvPr id="26" name="TextBox 25"/>
          <p:cNvSpPr txBox="1"/>
          <p:nvPr/>
        </p:nvSpPr>
        <p:spPr>
          <a:xfrm>
            <a:off x="537975" y="6403459"/>
            <a:ext cx="1177925" cy="369332"/>
          </a:xfrm>
          <a:prstGeom prst="rect">
            <a:avLst/>
          </a:prstGeom>
          <a:noFill/>
        </p:spPr>
        <p:txBody>
          <a:bodyPr wrap="square" rtlCol="0">
            <a:spAutoFit/>
          </a:bodyPr>
          <a:lstStyle/>
          <a:p>
            <a:r>
              <a:rPr lang="en-US" sz="1800" dirty="0"/>
              <a:t>Points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 calcmode="lin" valueType="num">
                                      <p:cBhvr additive="base">
                                        <p:cTn id="7" dur="500" fill="hold"/>
                                        <p:tgtEl>
                                          <p:spTgt spid="1741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anim calcmode="lin" valueType="num">
                                      <p:cBhvr additive="base">
                                        <p:cTn id="13" dur="500" fill="hold"/>
                                        <p:tgtEl>
                                          <p:spTgt spid="17410">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0">
                                            <p:txEl>
                                              <p:pRg st="5" end="5"/>
                                            </p:txEl>
                                          </p:spTgt>
                                        </p:tgtEl>
                                        <p:attrNameLst>
                                          <p:attrName>style.visibility</p:attrName>
                                        </p:attrNameLst>
                                      </p:cBhvr>
                                      <p:to>
                                        <p:strVal val="visible"/>
                                      </p:to>
                                    </p:set>
                                    <p:anim calcmode="lin" valueType="num">
                                      <p:cBhvr additive="base">
                                        <p:cTn id="19" dur="500" fill="hold"/>
                                        <p:tgtEl>
                                          <p:spTgt spid="17410">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0">
                                            <p:txEl>
                                              <p:pRg st="7" end="7"/>
                                            </p:txEl>
                                          </p:spTgt>
                                        </p:tgtEl>
                                        <p:attrNameLst>
                                          <p:attrName>style.visibility</p:attrName>
                                        </p:attrNameLst>
                                      </p:cBhvr>
                                      <p:to>
                                        <p:strVal val="visible"/>
                                      </p:to>
                                    </p:set>
                                    <p:anim calcmode="lin" valueType="num">
                                      <p:cBhvr additive="base">
                                        <p:cTn id="25" dur="500" fill="hold"/>
                                        <p:tgtEl>
                                          <p:spTgt spid="17410">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410">
                                            <p:txEl>
                                              <p:pRg st="9" end="9"/>
                                            </p:txEl>
                                          </p:spTgt>
                                        </p:tgtEl>
                                        <p:attrNameLst>
                                          <p:attrName>style.visibility</p:attrName>
                                        </p:attrNameLst>
                                      </p:cBhvr>
                                      <p:to>
                                        <p:strVal val="visible"/>
                                      </p:to>
                                    </p:set>
                                    <p:anim calcmode="lin" valueType="num">
                                      <p:cBhvr additive="base">
                                        <p:cTn id="31" dur="500" fill="hold"/>
                                        <p:tgtEl>
                                          <p:spTgt spid="17410">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a:xfrm>
            <a:off x="1905000" y="1481138"/>
            <a:ext cx="6781800" cy="4525962"/>
          </a:xfrm>
        </p:spPr>
        <p:txBody>
          <a:bodyPr/>
          <a:lstStyle/>
          <a:p>
            <a:r>
              <a:rPr lang="en-US" altLang="en-US" dirty="0"/>
              <a:t>Coaches vote for officials</a:t>
            </a:r>
          </a:p>
          <a:p>
            <a:r>
              <a:rPr lang="en-US" altLang="en-US" dirty="0"/>
              <a:t>The maximum number of votes an official could receive from the Coaches vote is 15.</a:t>
            </a:r>
          </a:p>
          <a:p>
            <a:endParaRPr lang="en-US" altLang="en-US" dirty="0"/>
          </a:p>
        </p:txBody>
      </p:sp>
      <p:sp>
        <p:nvSpPr>
          <p:cNvPr id="4" name="Title 3"/>
          <p:cNvSpPr>
            <a:spLocks noGrp="1"/>
          </p:cNvSpPr>
          <p:nvPr>
            <p:ph type="title"/>
          </p:nvPr>
        </p:nvSpPr>
        <p:spPr/>
        <p:txBody>
          <a:bodyPr/>
          <a:lstStyle/>
          <a:p>
            <a:pPr>
              <a:defRPr/>
            </a:pPr>
            <a:r>
              <a:rPr lang="en-US" dirty="0">
                <a:solidFill>
                  <a:schemeClr val="accent1"/>
                </a:solidFill>
              </a:rPr>
              <a:t>Coaches</a:t>
            </a:r>
            <a:r>
              <a:rPr lang="en-US" dirty="0"/>
              <a:t> 	</a:t>
            </a:r>
          </a:p>
        </p:txBody>
      </p:sp>
      <p:pic>
        <p:nvPicPr>
          <p:cNvPr id="18436"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500" fill="hold"/>
                                        <p:tgtEl>
                                          <p:spTgt spid="184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idx="1"/>
          </p:nvPr>
        </p:nvSpPr>
        <p:spPr>
          <a:xfrm>
            <a:off x="1905000" y="1481138"/>
            <a:ext cx="6781800" cy="4525962"/>
          </a:xfrm>
        </p:spPr>
        <p:txBody>
          <a:bodyPr/>
          <a:lstStyle/>
          <a:p>
            <a:r>
              <a:rPr lang="en-US" altLang="en-US" dirty="0"/>
              <a:t>Athletic Directors are responsible for submitting the ballot, preferably after consulting with their coach.</a:t>
            </a:r>
          </a:p>
          <a:p>
            <a:r>
              <a:rPr lang="en-US" altLang="en-US" dirty="0"/>
              <a:t>Continue to vote for a maximum of 15 officials.</a:t>
            </a:r>
          </a:p>
          <a:p>
            <a:r>
              <a:rPr lang="en-US" altLang="en-US" dirty="0"/>
              <a:t>The maximum number of votes an official could receive from the School vote is 15.</a:t>
            </a:r>
          </a:p>
        </p:txBody>
      </p:sp>
      <p:sp>
        <p:nvSpPr>
          <p:cNvPr id="4" name="Title 3"/>
          <p:cNvSpPr>
            <a:spLocks noGrp="1"/>
          </p:cNvSpPr>
          <p:nvPr>
            <p:ph type="title"/>
          </p:nvPr>
        </p:nvSpPr>
        <p:spPr/>
        <p:txBody>
          <a:bodyPr/>
          <a:lstStyle/>
          <a:p>
            <a:pPr>
              <a:defRPr/>
            </a:pPr>
            <a:r>
              <a:rPr lang="en-US" dirty="0">
                <a:solidFill>
                  <a:schemeClr val="accent2"/>
                </a:solidFill>
              </a:rPr>
              <a:t>School Vote</a:t>
            </a:r>
          </a:p>
        </p:txBody>
      </p:sp>
      <p:pic>
        <p:nvPicPr>
          <p:cNvPr id="20484"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 calcmode="lin" valueType="num">
                                      <p:cBhvr additive="base">
                                        <p:cTn id="13" dur="500" fill="hold"/>
                                        <p:tgtEl>
                                          <p:spTgt spid="2048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2">
                                            <p:txEl>
                                              <p:pRg st="2" end="2"/>
                                            </p:txEl>
                                          </p:spTgt>
                                        </p:tgtEl>
                                        <p:attrNameLst>
                                          <p:attrName>style.visibility</p:attrName>
                                        </p:attrNameLst>
                                      </p:cBhvr>
                                      <p:to>
                                        <p:strVal val="visible"/>
                                      </p:to>
                                    </p:set>
                                    <p:anim calcmode="lin" valueType="num">
                                      <p:cBhvr additive="base">
                                        <p:cTn id="19" dur="500" fill="hold"/>
                                        <p:tgtEl>
                                          <p:spTgt spid="2048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p:cNvSpPr>
            <a:spLocks noGrp="1"/>
          </p:cNvSpPr>
          <p:nvPr>
            <p:ph idx="1"/>
          </p:nvPr>
        </p:nvSpPr>
        <p:spPr>
          <a:xfrm>
            <a:off x="1905000" y="1481138"/>
            <a:ext cx="6781800" cy="4525962"/>
          </a:xfrm>
        </p:spPr>
        <p:txBody>
          <a:bodyPr>
            <a:normAutofit lnSpcReduction="10000"/>
          </a:bodyPr>
          <a:lstStyle/>
          <a:p>
            <a:r>
              <a:rPr lang="en-US" altLang="en-US" dirty="0"/>
              <a:t>Associations will vote for 30% of their membership.</a:t>
            </a:r>
          </a:p>
          <a:p>
            <a:r>
              <a:rPr lang="en-US" altLang="en-US" dirty="0"/>
              <a:t>The 30% will be divided into 5 groups, each containing 6%.</a:t>
            </a:r>
          </a:p>
          <a:p>
            <a:r>
              <a:rPr lang="en-US" altLang="en-US" dirty="0"/>
              <a:t>Group 5 (highest) will receive 15 votes.</a:t>
            </a:r>
          </a:p>
          <a:p>
            <a:r>
              <a:rPr lang="en-US" altLang="en-US" dirty="0"/>
              <a:t>Group 4 – 12 votes, Group 3 – 9 votes, Group 2 – 6 votes, &amp; Group 1 – 3 votes.</a:t>
            </a:r>
          </a:p>
        </p:txBody>
      </p:sp>
      <p:sp>
        <p:nvSpPr>
          <p:cNvPr id="4" name="Title 3"/>
          <p:cNvSpPr>
            <a:spLocks noGrp="1"/>
          </p:cNvSpPr>
          <p:nvPr>
            <p:ph type="title"/>
          </p:nvPr>
        </p:nvSpPr>
        <p:spPr/>
        <p:txBody>
          <a:bodyPr/>
          <a:lstStyle/>
          <a:p>
            <a:pPr>
              <a:defRPr/>
            </a:pPr>
            <a:r>
              <a:rPr lang="en-US" dirty="0">
                <a:solidFill>
                  <a:schemeClr val="accent4"/>
                </a:solidFill>
              </a:rPr>
              <a:t>Local Associations</a:t>
            </a:r>
            <a:r>
              <a:rPr lang="en-US" dirty="0"/>
              <a:t>	</a:t>
            </a:r>
          </a:p>
        </p:txBody>
      </p:sp>
      <p:pic>
        <p:nvPicPr>
          <p:cNvPr id="21508"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05000" y="1481138"/>
            <a:ext cx="6781800" cy="4525962"/>
          </a:xfrm>
        </p:spPr>
        <p:txBody>
          <a:bodyPr>
            <a:normAutofit lnSpcReduction="10000"/>
          </a:bodyPr>
          <a:lstStyle/>
          <a:p>
            <a:r>
              <a:rPr lang="en-US" altLang="en-US" dirty="0"/>
              <a:t>The selection of officials will be determined by a vote of all members, including class 2 officials.</a:t>
            </a:r>
          </a:p>
          <a:p>
            <a:r>
              <a:rPr lang="en-US" altLang="en-US" dirty="0"/>
              <a:t>All class 1 officials will be eligible for consideration and may not be excluded for any reason (except if they voluntarily withdraw).</a:t>
            </a:r>
          </a:p>
          <a:p>
            <a:r>
              <a:rPr lang="en-US" altLang="en-US" dirty="0"/>
              <a:t>Officials will not be voted for by position.</a:t>
            </a:r>
          </a:p>
        </p:txBody>
      </p:sp>
      <p:sp>
        <p:nvSpPr>
          <p:cNvPr id="4" name="Title 3"/>
          <p:cNvSpPr>
            <a:spLocks noGrp="1"/>
          </p:cNvSpPr>
          <p:nvPr>
            <p:ph type="title"/>
          </p:nvPr>
        </p:nvSpPr>
        <p:spPr/>
        <p:txBody>
          <a:bodyPr/>
          <a:lstStyle/>
          <a:p>
            <a:pPr>
              <a:defRPr/>
            </a:pPr>
            <a:r>
              <a:rPr lang="en-US" dirty="0">
                <a:solidFill>
                  <a:schemeClr val="accent4"/>
                </a:solidFill>
              </a:rPr>
              <a:t>Local Associations</a:t>
            </a:r>
            <a:r>
              <a:rPr lang="en-US" dirty="0"/>
              <a:t>	</a:t>
            </a:r>
          </a:p>
        </p:txBody>
      </p:sp>
      <p:pic>
        <p:nvPicPr>
          <p:cNvPr id="22532"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 calcmode="lin" valueType="num">
                                      <p:cBhvr additive="base">
                                        <p:cTn id="19" dur="500" fill="hold"/>
                                        <p:tgtEl>
                                          <p:spTgt spid="225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Knit Cap Optional – Cold Weather</a:t>
            </a:r>
          </a:p>
        </p:txBody>
      </p:sp>
      <p:pic>
        <p:nvPicPr>
          <p:cNvPr id="192514" name="Picture 2"/>
          <p:cNvPicPr>
            <a:picLocks noGrp="1" noChangeAspect="1" noChangeArrowheads="1"/>
          </p:cNvPicPr>
          <p:nvPr>
            <p:ph idx="1"/>
          </p:nvPr>
        </p:nvPicPr>
        <p:blipFill>
          <a:blip r:embed="rId2" cstate="print"/>
          <a:srcRect/>
          <a:stretch>
            <a:fillRect/>
          </a:stretch>
        </p:blipFill>
        <p:spPr bwMode="auto">
          <a:xfrm>
            <a:off x="1691608" y="1774825"/>
            <a:ext cx="5760784" cy="4625975"/>
          </a:xfrm>
          <a:prstGeom prst="rect">
            <a:avLst/>
          </a:prstGeom>
          <a:noFill/>
          <a:ln w="9525">
            <a:noFill/>
            <a:miter lim="800000"/>
            <a:headEnd/>
            <a:tailEnd/>
          </a:ln>
        </p:spPr>
      </p:pic>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p:cNvSpPr>
            <a:spLocks noGrp="1"/>
          </p:cNvSpPr>
          <p:nvPr>
            <p:ph idx="1"/>
          </p:nvPr>
        </p:nvSpPr>
        <p:spPr>
          <a:xfrm>
            <a:off x="1905000" y="1481138"/>
            <a:ext cx="6781800" cy="4525962"/>
          </a:xfrm>
        </p:spPr>
        <p:txBody>
          <a:bodyPr>
            <a:normAutofit lnSpcReduction="10000"/>
          </a:bodyPr>
          <a:lstStyle/>
          <a:p>
            <a:r>
              <a:rPr lang="en-US" altLang="en-US" dirty="0"/>
              <a:t>An official belonging to more than one Association would be eligible for consideration from all Associations in which a member, but receives the vote only from the Association in which the official ranked highest.</a:t>
            </a:r>
          </a:p>
          <a:p>
            <a:r>
              <a:rPr lang="en-US" altLang="en-US" dirty="0"/>
              <a:t>The selection procedure must be conducted in an open and transparent fashion.</a:t>
            </a:r>
          </a:p>
        </p:txBody>
      </p:sp>
      <p:sp>
        <p:nvSpPr>
          <p:cNvPr id="4" name="Title 3"/>
          <p:cNvSpPr>
            <a:spLocks noGrp="1"/>
          </p:cNvSpPr>
          <p:nvPr>
            <p:ph type="title"/>
          </p:nvPr>
        </p:nvSpPr>
        <p:spPr/>
        <p:txBody>
          <a:bodyPr/>
          <a:lstStyle/>
          <a:p>
            <a:pPr>
              <a:defRPr/>
            </a:pPr>
            <a:r>
              <a:rPr lang="en-US" dirty="0">
                <a:solidFill>
                  <a:schemeClr val="accent4"/>
                </a:solidFill>
              </a:rPr>
              <a:t>Local Associations</a:t>
            </a:r>
            <a:r>
              <a:rPr lang="en-US" dirty="0"/>
              <a:t>	</a:t>
            </a:r>
          </a:p>
        </p:txBody>
      </p:sp>
      <p:pic>
        <p:nvPicPr>
          <p:cNvPr id="23556"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1"/>
          </p:nvPr>
        </p:nvSpPr>
        <p:spPr>
          <a:xfrm>
            <a:off x="1905000" y="1481138"/>
            <a:ext cx="6781800" cy="4525962"/>
          </a:xfrm>
        </p:spPr>
        <p:txBody>
          <a:bodyPr/>
          <a:lstStyle/>
          <a:p>
            <a:r>
              <a:rPr lang="en-US" altLang="en-US" dirty="0"/>
              <a:t>Selection results must be made available to all Association members.</a:t>
            </a:r>
          </a:p>
          <a:p>
            <a:r>
              <a:rPr lang="en-US" altLang="en-US" dirty="0"/>
              <a:t>The OHSAA may direct a District Administrator to conduct an Association’s selection procedure if it determines </a:t>
            </a:r>
            <a:r>
              <a:rPr lang="en-US" altLang="en-US"/>
              <a:t>it is necessary</a:t>
            </a:r>
            <a:r>
              <a:rPr lang="en-US" altLang="en-US" dirty="0"/>
              <a:t>.</a:t>
            </a:r>
          </a:p>
        </p:txBody>
      </p:sp>
      <p:sp>
        <p:nvSpPr>
          <p:cNvPr id="4" name="Title 3"/>
          <p:cNvSpPr>
            <a:spLocks noGrp="1"/>
          </p:cNvSpPr>
          <p:nvPr>
            <p:ph type="title"/>
          </p:nvPr>
        </p:nvSpPr>
        <p:spPr/>
        <p:txBody>
          <a:bodyPr/>
          <a:lstStyle/>
          <a:p>
            <a:pPr>
              <a:defRPr/>
            </a:pPr>
            <a:r>
              <a:rPr lang="en-US" dirty="0">
                <a:solidFill>
                  <a:schemeClr val="accent4"/>
                </a:solidFill>
              </a:rPr>
              <a:t>Local Associations</a:t>
            </a:r>
            <a:r>
              <a:rPr lang="en-US" dirty="0"/>
              <a:t>	</a:t>
            </a:r>
          </a:p>
        </p:txBody>
      </p:sp>
      <p:pic>
        <p:nvPicPr>
          <p:cNvPr id="24580"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a:xfrm>
            <a:off x="1905000" y="1481138"/>
            <a:ext cx="6781800" cy="4525962"/>
          </a:xfrm>
        </p:spPr>
        <p:txBody>
          <a:bodyPr>
            <a:normAutofit/>
          </a:bodyPr>
          <a:lstStyle/>
          <a:p>
            <a:r>
              <a:rPr lang="en-US" altLang="en-US" dirty="0"/>
              <a:t>Includes:</a:t>
            </a:r>
          </a:p>
          <a:p>
            <a:pPr lvl="1"/>
            <a:r>
              <a:rPr lang="en-US" altLang="en-US" dirty="0"/>
              <a:t>Assigners</a:t>
            </a:r>
          </a:p>
          <a:p>
            <a:pPr lvl="1"/>
            <a:r>
              <a:rPr lang="en-US" altLang="en-US" dirty="0"/>
              <a:t>Directors of Officiating Development (DODS)</a:t>
            </a:r>
          </a:p>
          <a:p>
            <a:pPr lvl="1"/>
            <a:r>
              <a:rPr lang="en-US" altLang="en-US" dirty="0"/>
              <a:t>OHSAA Administrators</a:t>
            </a:r>
          </a:p>
          <a:p>
            <a:pPr lvl="1"/>
            <a:r>
              <a:rPr lang="en-US" altLang="en-US" dirty="0"/>
              <a:t>OHSAA-assigned Observers</a:t>
            </a:r>
          </a:p>
          <a:p>
            <a:pPr lvl="1"/>
            <a:r>
              <a:rPr lang="en-US" altLang="en-US" dirty="0"/>
              <a:t>Others as determined by the OHSAA</a:t>
            </a:r>
          </a:p>
        </p:txBody>
      </p:sp>
      <p:sp>
        <p:nvSpPr>
          <p:cNvPr id="4" name="Title 3"/>
          <p:cNvSpPr>
            <a:spLocks noGrp="1"/>
          </p:cNvSpPr>
          <p:nvPr>
            <p:ph type="title"/>
          </p:nvPr>
        </p:nvSpPr>
        <p:spPr/>
        <p:txBody>
          <a:bodyPr/>
          <a:lstStyle/>
          <a:p>
            <a:pPr>
              <a:defRPr/>
            </a:pPr>
            <a:r>
              <a:rPr lang="en-US" dirty="0">
                <a:solidFill>
                  <a:schemeClr val="accent3"/>
                </a:solidFill>
              </a:rPr>
              <a:t>Officiating Leaders</a:t>
            </a:r>
            <a:r>
              <a:rPr lang="en-US" dirty="0"/>
              <a:t>	</a:t>
            </a:r>
          </a:p>
        </p:txBody>
      </p:sp>
      <p:pic>
        <p:nvPicPr>
          <p:cNvPr id="25604"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anim calcmode="lin" valueType="num">
                                      <p:cBhvr additive="base">
                                        <p:cTn id="11" dur="500" fill="hold"/>
                                        <p:tgtEl>
                                          <p:spTgt spid="2560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560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anim calcmode="lin" valueType="num">
                                      <p:cBhvr additive="base">
                                        <p:cTn id="15" dur="500" fill="hold"/>
                                        <p:tgtEl>
                                          <p:spTgt spid="2560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560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anim calcmode="lin" valueType="num">
                                      <p:cBhvr additive="base">
                                        <p:cTn id="19" dur="500" fill="hold"/>
                                        <p:tgtEl>
                                          <p:spTgt spid="2560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anim calcmode="lin" valueType="num">
                                      <p:cBhvr additive="base">
                                        <p:cTn id="23" dur="500" fill="hold"/>
                                        <p:tgtEl>
                                          <p:spTgt spid="25602">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60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anim calcmode="lin" valueType="num">
                                      <p:cBhvr additive="base">
                                        <p:cTn id="27" dur="500" fill="hold"/>
                                        <p:tgtEl>
                                          <p:spTgt spid="25602">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560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05000" y="1481138"/>
            <a:ext cx="6781800" cy="4525962"/>
          </a:xfrm>
        </p:spPr>
        <p:txBody>
          <a:bodyPr>
            <a:normAutofit/>
          </a:bodyPr>
          <a:lstStyle/>
          <a:p>
            <a:pPr>
              <a:defRPr/>
            </a:pPr>
            <a:r>
              <a:rPr lang="en-US" altLang="en-US" dirty="0"/>
              <a:t>Assigners (of Varsity Sports)</a:t>
            </a:r>
          </a:p>
          <a:p>
            <a:pPr lvl="1">
              <a:defRPr/>
            </a:pPr>
            <a:r>
              <a:rPr lang="en-US" altLang="en-US" dirty="0"/>
              <a:t>Must have an evaluation/observation program in place.</a:t>
            </a:r>
          </a:p>
          <a:p>
            <a:pPr lvl="1">
              <a:defRPr/>
            </a:pPr>
            <a:r>
              <a:rPr lang="en-US" altLang="en-US" dirty="0"/>
              <a:t>Vote for 25%  of the number of varsity officials they assign.</a:t>
            </a:r>
          </a:p>
          <a:p>
            <a:pPr lvl="1">
              <a:defRPr/>
            </a:pPr>
            <a:r>
              <a:rPr lang="en-US" altLang="en-US" dirty="0"/>
              <a:t>Vote on a 3-point scale, with 1 being the lowest and 3 being the highest.</a:t>
            </a:r>
          </a:p>
          <a:p>
            <a:pPr marL="392113" lvl="1" indent="0">
              <a:buFont typeface="Verdana" panose="020B0604030504040204" pitchFamily="34" charset="0"/>
              <a:buNone/>
              <a:defRPr/>
            </a:pPr>
            <a:endParaRPr lang="en-US" altLang="en-US" dirty="0"/>
          </a:p>
        </p:txBody>
      </p:sp>
      <p:sp>
        <p:nvSpPr>
          <p:cNvPr id="4" name="Title 3"/>
          <p:cNvSpPr>
            <a:spLocks noGrp="1"/>
          </p:cNvSpPr>
          <p:nvPr>
            <p:ph type="title"/>
          </p:nvPr>
        </p:nvSpPr>
        <p:spPr/>
        <p:txBody>
          <a:bodyPr/>
          <a:lstStyle/>
          <a:p>
            <a:pPr>
              <a:defRPr/>
            </a:pPr>
            <a:r>
              <a:rPr lang="en-US" dirty="0">
                <a:solidFill>
                  <a:schemeClr val="accent3"/>
                </a:solidFill>
              </a:rPr>
              <a:t>Officiating Leaders</a:t>
            </a:r>
            <a:r>
              <a:rPr lang="en-US" dirty="0"/>
              <a:t>	</a:t>
            </a:r>
          </a:p>
        </p:txBody>
      </p:sp>
      <p:pic>
        <p:nvPicPr>
          <p:cNvPr id="27652"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 calcmode="lin" valueType="num">
                                      <p:cBhvr additive="base">
                                        <p:cTn id="11" dur="500" fill="hold"/>
                                        <p:tgtEl>
                                          <p:spTgt spid="2253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53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anim calcmode="lin" valueType="num">
                                      <p:cBhvr additive="base">
                                        <p:cTn id="15" dur="500" fill="hold"/>
                                        <p:tgtEl>
                                          <p:spTgt spid="2253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253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 calcmode="lin" valueType="num">
                                      <p:cBhvr additive="base">
                                        <p:cTn id="19" dur="500" fill="hold"/>
                                        <p:tgtEl>
                                          <p:spTgt spid="2253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05000" y="1481138"/>
            <a:ext cx="6781800" cy="4525962"/>
          </a:xfrm>
        </p:spPr>
        <p:txBody>
          <a:bodyPr/>
          <a:lstStyle/>
          <a:p>
            <a:pPr>
              <a:defRPr/>
            </a:pPr>
            <a:r>
              <a:rPr lang="en-US" altLang="en-US" dirty="0"/>
              <a:t>DODs, OHSAA Staff</a:t>
            </a:r>
          </a:p>
          <a:p>
            <a:pPr lvl="1">
              <a:defRPr/>
            </a:pPr>
            <a:r>
              <a:rPr lang="en-US" altLang="en-US" dirty="0"/>
              <a:t>Vote on a 5 point scale with 5 being the highest</a:t>
            </a:r>
          </a:p>
          <a:p>
            <a:pPr>
              <a:defRPr/>
            </a:pPr>
            <a:r>
              <a:rPr lang="en-US" altLang="en-US" dirty="0"/>
              <a:t>Others </a:t>
            </a:r>
            <a:r>
              <a:rPr lang="en-US" altLang="en-US"/>
              <a:t>selected by OHSAA</a:t>
            </a:r>
            <a:endParaRPr lang="en-US" altLang="en-US" dirty="0"/>
          </a:p>
          <a:p>
            <a:pPr lvl="1">
              <a:defRPr/>
            </a:pPr>
            <a:r>
              <a:rPr lang="en-US" altLang="en-US" dirty="0"/>
              <a:t>Vote for a maximum of 30 officials</a:t>
            </a:r>
          </a:p>
          <a:p>
            <a:pPr lvl="1">
              <a:defRPr/>
            </a:pPr>
            <a:r>
              <a:rPr lang="en-US" altLang="en-US" dirty="0"/>
              <a:t>Would include approved observers</a:t>
            </a:r>
          </a:p>
        </p:txBody>
      </p:sp>
      <p:sp>
        <p:nvSpPr>
          <p:cNvPr id="4" name="Title 3"/>
          <p:cNvSpPr>
            <a:spLocks noGrp="1"/>
          </p:cNvSpPr>
          <p:nvPr>
            <p:ph type="title"/>
          </p:nvPr>
        </p:nvSpPr>
        <p:spPr/>
        <p:txBody>
          <a:bodyPr/>
          <a:lstStyle/>
          <a:p>
            <a:pPr>
              <a:defRPr/>
            </a:pPr>
            <a:r>
              <a:rPr lang="en-US" dirty="0">
                <a:solidFill>
                  <a:schemeClr val="accent3"/>
                </a:solidFill>
              </a:rPr>
              <a:t>Officiating Leaders</a:t>
            </a:r>
            <a:r>
              <a:rPr lang="en-US" dirty="0"/>
              <a:t>	</a:t>
            </a:r>
          </a:p>
        </p:txBody>
      </p:sp>
      <p:pic>
        <p:nvPicPr>
          <p:cNvPr id="28676" name="Picture 1"/>
          <p:cNvPicPr>
            <a:picLocks noChangeAspect="1"/>
          </p:cNvPicPr>
          <p:nvPr/>
        </p:nvPicPr>
        <p:blipFill>
          <a:blip r:embed="rId3" cstate="print">
            <a:extLst>
              <a:ext uri="{28A0092B-C50C-407E-A947-70E740481C1C}">
                <a14:useLocalDpi xmlns:a14="http://schemas.microsoft.com/office/drawing/2010/main" val="0"/>
              </a:ext>
            </a:extLst>
          </a:blip>
          <a:srcRect l="35294" t="19263" r="24065" b="15685"/>
          <a:stretch>
            <a:fillRect/>
          </a:stretch>
        </p:blipFill>
        <p:spPr bwMode="auto">
          <a:xfrm>
            <a:off x="115888" y="1481138"/>
            <a:ext cx="1752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 calcmode="lin" valueType="num">
                                      <p:cBhvr additive="base">
                                        <p:cTn id="11" dur="500" fill="hold"/>
                                        <p:tgtEl>
                                          <p:spTgt spid="2253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5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 calcmode="lin" valueType="num">
                                      <p:cBhvr additive="base">
                                        <p:cTn id="17" dur="500" fill="hold"/>
                                        <p:tgtEl>
                                          <p:spTgt spid="22530">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53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530">
                                            <p:txEl>
                                              <p:pRg st="3" end="3"/>
                                            </p:txEl>
                                          </p:spTgt>
                                        </p:tgtEl>
                                        <p:attrNameLst>
                                          <p:attrName>style.visibility</p:attrName>
                                        </p:attrNameLst>
                                      </p:cBhvr>
                                      <p:to>
                                        <p:strVal val="visible"/>
                                      </p:to>
                                    </p:set>
                                    <p:anim calcmode="lin" valueType="num">
                                      <p:cBhvr additive="base">
                                        <p:cTn id="21" dur="500" fill="hold"/>
                                        <p:tgtEl>
                                          <p:spTgt spid="22530">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253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additive="base">
                                        <p:cTn id="25" dur="500" fill="hold"/>
                                        <p:tgtEl>
                                          <p:spTgt spid="22530">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p:txBody>
          <a:bodyPr/>
          <a:lstStyle/>
          <a:p>
            <a:r>
              <a:rPr lang="en-US" altLang="en-US" dirty="0"/>
              <a:t>Officials will be ranked in their Athletic District of residence from highest to lowest.</a:t>
            </a:r>
          </a:p>
          <a:p>
            <a:r>
              <a:rPr lang="en-US" altLang="en-US" dirty="0"/>
              <a:t>Ranked officials will then be divided into pools.</a:t>
            </a:r>
          </a:p>
          <a:p>
            <a:r>
              <a:rPr lang="en-US" altLang="en-US" dirty="0"/>
              <a:t>Pools are groups of officials eligible for various levels of the tournaments.</a:t>
            </a:r>
          </a:p>
        </p:txBody>
      </p:sp>
      <p:sp>
        <p:nvSpPr>
          <p:cNvPr id="4" name="Title 3"/>
          <p:cNvSpPr>
            <a:spLocks noGrp="1"/>
          </p:cNvSpPr>
          <p:nvPr>
            <p:ph type="title"/>
          </p:nvPr>
        </p:nvSpPr>
        <p:spPr/>
        <p:txBody>
          <a:bodyPr/>
          <a:lstStyle/>
          <a:p>
            <a:pPr>
              <a:defRPr/>
            </a:pPr>
            <a:r>
              <a:rPr lang="en-US" dirty="0"/>
              <a:t>Ranking and Pools (1 of 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500" fill="hold"/>
                                        <p:tgtEl>
                                          <p:spTgt spid="2969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 calcmode="lin" valueType="num">
                                      <p:cBhvr additive="base">
                                        <p:cTn id="19" dur="500" fill="hold"/>
                                        <p:tgtEl>
                                          <p:spTgt spid="2969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4"/>
          <p:cNvSpPr>
            <a:spLocks noGrp="1"/>
          </p:cNvSpPr>
          <p:nvPr>
            <p:ph idx="1"/>
          </p:nvPr>
        </p:nvSpPr>
        <p:spPr/>
        <p:txBody>
          <a:bodyPr/>
          <a:lstStyle/>
          <a:p>
            <a:r>
              <a:rPr lang="en-US" altLang="en-US" dirty="0"/>
              <a:t>The District and Sectional pool will be approximately twice as large as the number of officials to be assigned.</a:t>
            </a:r>
          </a:p>
          <a:p>
            <a:r>
              <a:rPr lang="en-US" altLang="en-US" dirty="0"/>
              <a:t>The Regional pool will be approximately 2.5 times the number of officials needed.</a:t>
            </a:r>
          </a:p>
          <a:p>
            <a:r>
              <a:rPr lang="en-US" altLang="en-US" dirty="0"/>
              <a:t>The State pool will be approximately three times the number of officials needed.</a:t>
            </a:r>
          </a:p>
        </p:txBody>
      </p:sp>
      <p:sp>
        <p:nvSpPr>
          <p:cNvPr id="4" name="Title 3"/>
          <p:cNvSpPr>
            <a:spLocks noGrp="1"/>
          </p:cNvSpPr>
          <p:nvPr>
            <p:ph type="title"/>
          </p:nvPr>
        </p:nvSpPr>
        <p:spPr/>
        <p:txBody>
          <a:bodyPr/>
          <a:lstStyle/>
          <a:p>
            <a:pPr>
              <a:defRPr/>
            </a:pPr>
            <a:r>
              <a:rPr lang="en-US" dirty="0"/>
              <a:t>Ranking and Pools (2 of 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a:spLocks noGrp="1"/>
          </p:cNvSpPr>
          <p:nvPr>
            <p:ph idx="1"/>
          </p:nvPr>
        </p:nvSpPr>
        <p:spPr/>
        <p:txBody>
          <a:bodyPr/>
          <a:lstStyle/>
          <a:p>
            <a:r>
              <a:rPr lang="en-US" altLang="en-US" dirty="0"/>
              <a:t>Tournament eligible officials complete a tournament questionnaire.</a:t>
            </a:r>
          </a:p>
          <a:p>
            <a:r>
              <a:rPr lang="en-US" altLang="en-US" dirty="0"/>
              <a:t>Upon completion of the questionnaire process, the rankings and pools are reviewed to make certain there are enough officials in each pool.</a:t>
            </a:r>
          </a:p>
        </p:txBody>
      </p:sp>
      <p:sp>
        <p:nvSpPr>
          <p:cNvPr id="4" name="Title 3"/>
          <p:cNvSpPr>
            <a:spLocks noGrp="1"/>
          </p:cNvSpPr>
          <p:nvPr>
            <p:ph type="title"/>
          </p:nvPr>
        </p:nvSpPr>
        <p:spPr/>
        <p:txBody>
          <a:bodyPr/>
          <a:lstStyle/>
          <a:p>
            <a:pPr>
              <a:defRPr/>
            </a:pPr>
            <a:r>
              <a:rPr lang="en-US" dirty="0"/>
              <a:t>Ranking and Pools (3 of 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 calcmode="lin" valueType="num">
                                      <p:cBhvr additive="base">
                                        <p:cTn id="13" dur="500" fill="hold"/>
                                        <p:tgtEl>
                                          <p:spTgt spid="3174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74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4"/>
          <p:cNvSpPr>
            <a:spLocks noGrp="1"/>
          </p:cNvSpPr>
          <p:nvPr>
            <p:ph idx="1"/>
          </p:nvPr>
        </p:nvSpPr>
        <p:spPr/>
        <p:txBody>
          <a:bodyPr>
            <a:normAutofit fontScale="92500"/>
          </a:bodyPr>
          <a:lstStyle/>
          <a:p>
            <a:r>
              <a:rPr lang="en-US" altLang="en-US" dirty="0"/>
              <a:t>Regional and State assignments are finalized by one or more individuals, including DODs and OHSAA staff.</a:t>
            </a:r>
          </a:p>
          <a:p>
            <a:r>
              <a:rPr lang="en-US" altLang="en-US" dirty="0"/>
              <a:t>District and Sectional assignments are finalized through District Athletic Boards (DAB). DABs receive lists of officials receiving a State and Regional assignment.</a:t>
            </a:r>
          </a:p>
          <a:p>
            <a:r>
              <a:rPr lang="en-US" altLang="en-US" dirty="0"/>
              <a:t>Officials may be divided into District, Sectional, or Alternate pools to facilitate assigning.</a:t>
            </a:r>
          </a:p>
        </p:txBody>
      </p:sp>
      <p:sp>
        <p:nvSpPr>
          <p:cNvPr id="4" name="Title 3"/>
          <p:cNvSpPr>
            <a:spLocks noGrp="1"/>
          </p:cNvSpPr>
          <p:nvPr>
            <p:ph type="title"/>
          </p:nvPr>
        </p:nvSpPr>
        <p:spPr/>
        <p:txBody>
          <a:bodyPr/>
          <a:lstStyle/>
          <a:p>
            <a:pPr>
              <a:defRPr/>
            </a:pPr>
            <a:r>
              <a:rPr lang="en-US" dirty="0"/>
              <a:t>Ranking and Pools (4 of 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500" fill="hold"/>
                                        <p:tgtEl>
                                          <p:spTgt spid="3379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 calcmode="lin" valueType="num">
                                      <p:cBhvr additive="base">
                                        <p:cTn id="19" dur="500" fill="hold"/>
                                        <p:tgtEl>
                                          <p:spTgt spid="3379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B-024B-5915-A9FC-B3F4984610E9}"/>
              </a:ext>
            </a:extLst>
          </p:cNvPr>
          <p:cNvSpPr>
            <a:spLocks noGrp="1"/>
          </p:cNvSpPr>
          <p:nvPr>
            <p:ph type="title"/>
          </p:nvPr>
        </p:nvSpPr>
        <p:spPr/>
        <p:txBody>
          <a:bodyPr>
            <a:normAutofit fontScale="90000"/>
          </a:bodyPr>
          <a:lstStyle/>
          <a:p>
            <a:r>
              <a:rPr lang="en-US" dirty="0"/>
              <a:t>OHSAA SOFTBALL</a:t>
            </a:r>
            <a:br>
              <a:rPr lang="en-US" dirty="0"/>
            </a:br>
            <a:r>
              <a:rPr lang="en-US" dirty="0"/>
              <a:t>UPCOMING CHANGES - UNIFORM</a:t>
            </a:r>
          </a:p>
        </p:txBody>
      </p:sp>
      <p:sp>
        <p:nvSpPr>
          <p:cNvPr id="3" name="Content Placeholder 2">
            <a:extLst>
              <a:ext uri="{FF2B5EF4-FFF2-40B4-BE49-F238E27FC236}">
                <a16:creationId xmlns:a16="http://schemas.microsoft.com/office/drawing/2014/main" id="{6D1FA32D-439B-E387-8FA4-7F42A5ABE187}"/>
              </a:ext>
            </a:extLst>
          </p:cNvPr>
          <p:cNvSpPr>
            <a:spLocks noGrp="1"/>
          </p:cNvSpPr>
          <p:nvPr>
            <p:ph idx="1"/>
          </p:nvPr>
        </p:nvSpPr>
        <p:spPr/>
        <p:txBody>
          <a:bodyPr>
            <a:normAutofit lnSpcReduction="1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OHSAA wants to give all of our umpires advance notice that in the coming years we will be making a transition to have charcoal gray pants as our default color and eventually to become our only color for pants.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This is primarily for two reasons – first, the charcoal shade seems to hold the color better without fading and second, as more and more baseball/softball organizations make this change it appears that many vendors are reducing the availability of heather gray pants.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Also, as we make this transition, we will take the opportunity to use navy blue ball bags as our primary choice of color for that item.  For umpires now making purchases of these items we suggest using this opportunity to make adjustments.</a:t>
            </a:r>
          </a:p>
          <a:p>
            <a:endParaRPr lang="en-US" dirty="0"/>
          </a:p>
        </p:txBody>
      </p:sp>
    </p:spTree>
    <p:extLst>
      <p:ext uri="{BB962C8B-B14F-4D97-AF65-F5344CB8AC3E}">
        <p14:creationId xmlns:p14="http://schemas.microsoft.com/office/powerpoint/2010/main" val="2333187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0CD9-C2E6-06C6-6866-AE1F8BBDA8D7}"/>
              </a:ext>
            </a:extLst>
          </p:cNvPr>
          <p:cNvSpPr>
            <a:spLocks noGrp="1"/>
          </p:cNvSpPr>
          <p:nvPr>
            <p:ph type="title"/>
          </p:nvPr>
        </p:nvSpPr>
        <p:spPr/>
        <p:txBody>
          <a:bodyPr>
            <a:normAutofit fontScale="90000"/>
          </a:bodyPr>
          <a:lstStyle/>
          <a:p>
            <a:r>
              <a:rPr lang="en-US" dirty="0"/>
              <a:t>OHSAA SOFTBALL</a:t>
            </a:r>
            <a:br>
              <a:rPr lang="en-US" dirty="0"/>
            </a:br>
            <a:r>
              <a:rPr lang="en-US" dirty="0"/>
              <a:t>UPCOMING CHANGES - UNIFORM</a:t>
            </a:r>
          </a:p>
        </p:txBody>
      </p:sp>
      <p:sp>
        <p:nvSpPr>
          <p:cNvPr id="3" name="Content Placeholder 2">
            <a:extLst>
              <a:ext uri="{FF2B5EF4-FFF2-40B4-BE49-F238E27FC236}">
                <a16:creationId xmlns:a16="http://schemas.microsoft.com/office/drawing/2014/main" id="{2915F698-2F4D-12E7-299C-A5996E926F3F}"/>
              </a:ext>
            </a:extLst>
          </p:cNvPr>
          <p:cNvSpPr>
            <a:spLocks noGrp="1"/>
          </p:cNvSpPr>
          <p:nvPr>
            <p:ph idx="1"/>
          </p:nvPr>
        </p:nvSpPr>
        <p:spPr/>
        <p:txBody>
          <a:bodyPr>
            <a:normAutofit fontScale="92500" lnSpcReduction="10000"/>
          </a:bodyPr>
          <a:lstStyle/>
          <a:p>
            <a:r>
              <a:rPr lang="en-US" dirty="0"/>
              <a:t>We are taking this opportunity to further update you on next steps in this transition:</a:t>
            </a:r>
          </a:p>
          <a:p>
            <a:r>
              <a:rPr lang="en-US" b="1" dirty="0"/>
              <a:t>For 2026 - In the event the umpires do not agree heather gray pants shall be worn. This will allow the umpires to wear either pants color, but all must be dressed alike. (NO CHANGE)</a:t>
            </a:r>
            <a:br>
              <a:rPr lang="en-US" b="1" dirty="0"/>
            </a:br>
            <a:r>
              <a:rPr lang="en-US" b="1" dirty="0"/>
              <a:t>For 2027 - In the event the umpires do not agree charcoal gray pants shall be worn. This will allow the umpires to wear either pants color, but all must be dressed alike.  </a:t>
            </a:r>
            <a:r>
              <a:rPr lang="en-US" dirty="0"/>
              <a:t> </a:t>
            </a:r>
          </a:p>
          <a:p>
            <a:endParaRPr lang="en-US" dirty="0"/>
          </a:p>
        </p:txBody>
      </p:sp>
    </p:spTree>
    <p:extLst>
      <p:ext uri="{BB962C8B-B14F-4D97-AF65-F5344CB8AC3E}">
        <p14:creationId xmlns:p14="http://schemas.microsoft.com/office/powerpoint/2010/main" val="245347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a:t>UNIFORM REQUIREMENTS</a:t>
            </a:r>
          </a:p>
        </p:txBody>
      </p:sp>
      <p:sp>
        <p:nvSpPr>
          <p:cNvPr id="35843" name="Content Placeholder 2"/>
          <p:cNvSpPr>
            <a:spLocks noGrp="1"/>
          </p:cNvSpPr>
          <p:nvPr>
            <p:ph idx="1"/>
          </p:nvPr>
        </p:nvSpPr>
        <p:spPr/>
        <p:txBody>
          <a:bodyPr rtlCol="0">
            <a:normAutofit lnSpcReduction="10000"/>
          </a:bodyPr>
          <a:lstStyle/>
          <a:p>
            <a:pPr>
              <a:buClr>
                <a:schemeClr val="bg2">
                  <a:lumMod val="40000"/>
                  <a:lumOff val="60000"/>
                </a:schemeClr>
              </a:buClr>
              <a:buFont typeface="Wingdings 3" charset="2"/>
              <a:buChar char=""/>
              <a:defRPr/>
            </a:pPr>
            <a:r>
              <a:rPr lang="en-US" b="1" dirty="0"/>
              <a:t>LOGO- </a:t>
            </a:r>
            <a:r>
              <a:rPr lang="en-US" sz="3200" b="1" dirty="0"/>
              <a:t>OHSAA HAT &amp; NAVY OHSAA SHIRT  </a:t>
            </a:r>
          </a:p>
          <a:p>
            <a:pPr eaLnBrk="1" fontAlgn="auto" hangingPunct="1">
              <a:spcAft>
                <a:spcPts val="0"/>
              </a:spcAft>
              <a:buClr>
                <a:schemeClr val="bg2">
                  <a:lumMod val="40000"/>
                  <a:lumOff val="60000"/>
                </a:schemeClr>
              </a:buClr>
              <a:buFont typeface="Wingdings 3" charset="2"/>
              <a:buChar char=""/>
              <a:defRPr/>
            </a:pPr>
            <a:r>
              <a:rPr lang="en-US" sz="3200" b="1" dirty="0"/>
              <a:t>RED UNDERSHIRT</a:t>
            </a:r>
          </a:p>
          <a:p>
            <a:pPr>
              <a:buClr>
                <a:schemeClr val="bg2">
                  <a:lumMod val="40000"/>
                  <a:lumOff val="60000"/>
                </a:schemeClr>
              </a:buClr>
              <a:buFont typeface="Wingdings 3" charset="2"/>
              <a:buChar char=""/>
              <a:defRPr/>
            </a:pPr>
            <a:r>
              <a:rPr lang="en-US" b="1" dirty="0"/>
              <a:t>JACKET – RED SHOULDER STRIPE STYLE</a:t>
            </a:r>
          </a:p>
          <a:p>
            <a:pPr>
              <a:buClr>
                <a:schemeClr val="bg2">
                  <a:lumMod val="40000"/>
                  <a:lumOff val="60000"/>
                </a:schemeClr>
              </a:buClr>
              <a:buFont typeface="Wingdings 3" charset="2"/>
              <a:buChar char=""/>
              <a:defRPr/>
            </a:pPr>
            <a:r>
              <a:rPr lang="en-US" b="1" dirty="0"/>
              <a:t>BLACK BELT &amp; BLACK SHOES</a:t>
            </a:r>
          </a:p>
          <a:p>
            <a:pPr>
              <a:buClr>
                <a:schemeClr val="bg2">
                  <a:lumMod val="40000"/>
                  <a:lumOff val="60000"/>
                </a:schemeClr>
              </a:buClr>
              <a:buFont typeface="Wingdings 3" charset="2"/>
              <a:buChar char=""/>
              <a:defRPr/>
            </a:pPr>
            <a:r>
              <a:rPr lang="en-US" b="1" dirty="0"/>
              <a:t>BALL BAGS – COLOR AND NUMBER</a:t>
            </a:r>
          </a:p>
          <a:p>
            <a:pPr>
              <a:buClr>
                <a:schemeClr val="bg2">
                  <a:lumMod val="40000"/>
                  <a:lumOff val="60000"/>
                </a:schemeClr>
              </a:buClr>
              <a:buFont typeface="Wingdings 3" charset="2"/>
              <a:buChar char=""/>
              <a:defRPr/>
            </a:pPr>
            <a:r>
              <a:rPr lang="en-US" b="1" dirty="0"/>
              <a:t>NO WRIST WATCHES</a:t>
            </a:r>
          </a:p>
          <a:p>
            <a:pPr>
              <a:buClr>
                <a:schemeClr val="bg2">
                  <a:lumMod val="40000"/>
                  <a:lumOff val="60000"/>
                </a:schemeClr>
              </a:buClr>
              <a:buFont typeface="Wingdings 3" charset="2"/>
              <a:buChar char=""/>
              <a:defRPr/>
            </a:pPr>
            <a:r>
              <a:rPr lang="en-US" b="1" dirty="0"/>
              <a:t>APPLIES TO ALL LEVELS OF PLAY</a:t>
            </a:r>
          </a:p>
          <a:p>
            <a:pPr>
              <a:buClr>
                <a:schemeClr val="bg2">
                  <a:lumMod val="40000"/>
                  <a:lumOff val="60000"/>
                </a:schemeClr>
              </a:buClr>
              <a:buFont typeface="Wingdings 3" charset="2"/>
              <a:buChar char=""/>
              <a:defRPr/>
            </a:pPr>
            <a:r>
              <a:rPr lang="en-US" b="1" dirty="0"/>
              <a:t>PRIDE YOURSELF ON BEING NEAT</a:t>
            </a:r>
          </a:p>
          <a:p>
            <a:pPr eaLnBrk="1" fontAlgn="auto" hangingPunct="1">
              <a:spcAft>
                <a:spcPts val="0"/>
              </a:spcAft>
              <a:buClr>
                <a:schemeClr val="bg2">
                  <a:lumMod val="40000"/>
                  <a:lumOff val="60000"/>
                </a:schemeClr>
              </a:buClr>
              <a:buFont typeface="Wingdings 3" charset="2"/>
              <a:buChar char=""/>
              <a:defRPr/>
            </a:pPr>
            <a:endParaRPr lang="en-US" sz="3200" b="1" dirty="0"/>
          </a:p>
        </p:txBody>
      </p:sp>
    </p:spTree>
    <p:extLst>
      <p:ext uri="{BB962C8B-B14F-4D97-AF65-F5344CB8AC3E}">
        <p14:creationId xmlns:p14="http://schemas.microsoft.com/office/powerpoint/2010/main" val="1465953386"/>
      </p:ext>
    </p:extLst>
  </p:cSld>
  <p:clrMapOvr>
    <a:masterClrMapping/>
  </p:clrMapOvr>
  <mc:AlternateContent xmlns:mc="http://schemas.openxmlformats.org/markup-compatibility/2006" xmlns:p14="http://schemas.microsoft.com/office/powerpoint/2010/main">
    <mc:Choice Requires="p14">
      <p:transition spd="slow" p14:dur="2000" advClick="0" advTm="28048"/>
    </mc:Choice>
    <mc:Fallback xmlns="">
      <p:transition spd="slow" advClick="0" advTm="280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 ISSUES</a:t>
            </a:r>
          </a:p>
        </p:txBody>
      </p:sp>
      <p:sp>
        <p:nvSpPr>
          <p:cNvPr id="3" name="Content Placeholder 2"/>
          <p:cNvSpPr>
            <a:spLocks noGrp="1"/>
          </p:cNvSpPr>
          <p:nvPr>
            <p:ph idx="1"/>
          </p:nvPr>
        </p:nvSpPr>
        <p:spPr/>
        <p:txBody>
          <a:bodyPr/>
          <a:lstStyle/>
          <a:p>
            <a:r>
              <a:rPr lang="en-US" sz="3200" b="1" dirty="0"/>
              <a:t>OHSAA has always played key role in developing polices covering all aspects of safety for student- athletes</a:t>
            </a:r>
          </a:p>
          <a:p>
            <a:r>
              <a:rPr lang="en-US" sz="3200" b="1" dirty="0"/>
              <a:t>Weather, Concussion Management, and Equipment are just three of these that are important for umpires</a:t>
            </a:r>
          </a:p>
          <a:p>
            <a:r>
              <a:rPr lang="en-US" sz="3200" b="1" dirty="0"/>
              <a:t>Safety is an important responsibility for all involved</a:t>
            </a:r>
          </a:p>
          <a:p>
            <a:endParaRPr lang="en-US" dirty="0"/>
          </a:p>
        </p:txBody>
      </p:sp>
    </p:spTree>
    <p:extLst>
      <p:ext uri="{BB962C8B-B14F-4D97-AF65-F5344CB8AC3E}">
        <p14:creationId xmlns:p14="http://schemas.microsoft.com/office/powerpoint/2010/main" val="2848674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1|1|2.1|6.4|9.7"/>
</p:tagLst>
</file>

<file path=ppt/tags/tag2.xml><?xml version="1.0" encoding="utf-8"?>
<p:tagLst xmlns:a="http://schemas.openxmlformats.org/drawingml/2006/main" xmlns:r="http://schemas.openxmlformats.org/officeDocument/2006/relationships" xmlns:p="http://schemas.openxmlformats.org/presentationml/2006/main">
  <p:tag name="TIMING" val="|2.3|12.4|2|1.9"/>
</p:tagLst>
</file>

<file path=ppt/theme/theme1.xml><?xml version="1.0" encoding="utf-8"?>
<a:theme xmlns:a="http://schemas.openxmlformats.org/drawingml/2006/main" name="OHSAA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5594</TotalTime>
  <Words>3783</Words>
  <Application>Microsoft Office PowerPoint</Application>
  <PresentationFormat>On-screen Show (4:3)</PresentationFormat>
  <Paragraphs>394</Paragraphs>
  <Slides>58</Slides>
  <Notes>46</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OHSAA Logo</vt:lpstr>
      <vt:lpstr>Custom Design</vt:lpstr>
      <vt:lpstr>Baseball/Softball General Meeting  OHSAA Umpire Information Revised 2026 </vt:lpstr>
      <vt:lpstr>Topics of Discussion</vt:lpstr>
      <vt:lpstr>UNIFORM REQUIREMENTS</vt:lpstr>
      <vt:lpstr>UNIFORM REQUIREMENTS</vt:lpstr>
      <vt:lpstr>Knit Cap Optional – Cold Weather</vt:lpstr>
      <vt:lpstr>OHSAA SOFTBALL UPCOMING CHANGES - UNIFORM</vt:lpstr>
      <vt:lpstr>OHSAA SOFTBALL UPCOMING CHANGES - UNIFORM</vt:lpstr>
      <vt:lpstr>UNIFORM REQUIREMENTS</vt:lpstr>
      <vt:lpstr>SAFETY ISSUES</vt:lpstr>
      <vt:lpstr>INCLEMENT WEATHER</vt:lpstr>
      <vt:lpstr>       Revised Weather Policy - Thunder and Lightning </vt:lpstr>
      <vt:lpstr>Revised Weather Policy - Thunder and Lightning </vt:lpstr>
      <vt:lpstr>Revised Weather Policy - Thunder and Lightning </vt:lpstr>
      <vt:lpstr>Lightning  Facts</vt:lpstr>
      <vt:lpstr>Lightning Hazard Areas</vt:lpstr>
      <vt:lpstr>Thirty Minute Rule</vt:lpstr>
      <vt:lpstr>INCLEMENT WEATHER</vt:lpstr>
      <vt:lpstr>PowerPoint Presentation</vt:lpstr>
      <vt:lpstr>PowerPoint Presentation</vt:lpstr>
      <vt:lpstr>INCLEMENT WEATHER</vt:lpstr>
      <vt:lpstr>CONCUSSION MANAGEMENT</vt:lpstr>
      <vt:lpstr>CONCUSSION MANAGEMENT</vt:lpstr>
      <vt:lpstr>RETURN TO PLAY PROTOCOL </vt:lpstr>
      <vt:lpstr>RETURN TO PLAY PROTOCOL </vt:lpstr>
      <vt:lpstr>CONCUSSION MANAGEMENT</vt:lpstr>
      <vt:lpstr>Filing OHSAA Game Reports</vt:lpstr>
      <vt:lpstr>Filing OHSAA Game Reports</vt:lpstr>
      <vt:lpstr>Filing OHSAA Game Reports</vt:lpstr>
      <vt:lpstr>OHSAA ADOPTIONS – GAME ENDING PROCEDURES </vt:lpstr>
      <vt:lpstr>OHSAA ADOPTIONS</vt:lpstr>
      <vt:lpstr>OHSAA ADOPTIONS</vt:lpstr>
      <vt:lpstr>UMPIRE CONDUCT</vt:lpstr>
      <vt:lpstr>EJECTIONS</vt:lpstr>
      <vt:lpstr>OHSAA Rules Affecting  Ejections</vt:lpstr>
      <vt:lpstr>SPORTING CONDUCT</vt:lpstr>
      <vt:lpstr>UMPIRE JURISDICTION</vt:lpstr>
      <vt:lpstr>Rule Books and Publications</vt:lpstr>
      <vt:lpstr>Game Management</vt:lpstr>
      <vt:lpstr>OHSAA Officials Insurance</vt:lpstr>
      <vt:lpstr>OHSAA Officiating Regulations</vt:lpstr>
      <vt:lpstr>Assignments/Conflicts</vt:lpstr>
      <vt:lpstr>TOURNAMENT SELECTION</vt:lpstr>
      <vt:lpstr>TOURNAMENT SELECTION</vt:lpstr>
      <vt:lpstr>Tournament Officials Rating and Voting System</vt:lpstr>
      <vt:lpstr>Rating &amp; Voting Points System Overview</vt:lpstr>
      <vt:lpstr>Coaches  </vt:lpstr>
      <vt:lpstr>School Vote</vt:lpstr>
      <vt:lpstr>Local Associations </vt:lpstr>
      <vt:lpstr>Local Associations </vt:lpstr>
      <vt:lpstr>Local Associations </vt:lpstr>
      <vt:lpstr>Local Associations </vt:lpstr>
      <vt:lpstr>Officiating Leaders </vt:lpstr>
      <vt:lpstr>Officiating Leaders </vt:lpstr>
      <vt:lpstr>Officiating Leaders </vt:lpstr>
      <vt:lpstr>Ranking and Pools (1 of 4)</vt:lpstr>
      <vt:lpstr>Ranking and Pools (2 of 4)</vt:lpstr>
      <vt:lpstr>Ranking and Pools (3 of 4)</vt:lpstr>
      <vt:lpstr>Ranking and Pools (4 of 4)</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McGinnis</dc:creator>
  <cp:lastModifiedBy>Jerry Fick</cp:lastModifiedBy>
  <cp:revision>32</cp:revision>
  <dcterms:created xsi:type="dcterms:W3CDTF">2014-11-17T00:03:14Z</dcterms:created>
  <dcterms:modified xsi:type="dcterms:W3CDTF">2026-01-26T16:31:58Z</dcterms:modified>
</cp:coreProperties>
</file>