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65"/>
  </p:notesMasterIdLst>
  <p:handoutMasterIdLst>
    <p:handoutMasterId r:id="rId66"/>
  </p:handoutMasterIdLst>
  <p:sldIdLst>
    <p:sldId id="256" r:id="rId3"/>
    <p:sldId id="296" r:id="rId4"/>
    <p:sldId id="258" r:id="rId5"/>
    <p:sldId id="326" r:id="rId6"/>
    <p:sldId id="259" r:id="rId7"/>
    <p:sldId id="260" r:id="rId8"/>
    <p:sldId id="261" r:id="rId9"/>
    <p:sldId id="262" r:id="rId10"/>
    <p:sldId id="298" r:id="rId11"/>
    <p:sldId id="324" r:id="rId12"/>
    <p:sldId id="325" r:id="rId13"/>
    <p:sldId id="279" r:id="rId14"/>
    <p:sldId id="280" r:id="rId15"/>
    <p:sldId id="263" r:id="rId16"/>
    <p:sldId id="264" r:id="rId17"/>
    <p:sldId id="299" r:id="rId18"/>
    <p:sldId id="300"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81" r:id="rId34"/>
    <p:sldId id="301" r:id="rId35"/>
    <p:sldId id="283" r:id="rId36"/>
    <p:sldId id="285" r:id="rId37"/>
    <p:sldId id="286" r:id="rId38"/>
    <p:sldId id="287" r:id="rId39"/>
    <p:sldId id="288" r:id="rId40"/>
    <p:sldId id="289" r:id="rId41"/>
    <p:sldId id="323" r:id="rId42"/>
    <p:sldId id="303" r:id="rId43"/>
    <p:sldId id="322" r:id="rId44"/>
    <p:sldId id="290" r:id="rId45"/>
    <p:sldId id="291"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3" d="2"/>
        <a:sy n="3" d="2"/>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4F4474-42D3-41D3-BE18-4F363D95EFC9}" type="datetimeFigureOut">
              <a:rPr lang="en-US" smtClean="0"/>
              <a:pPr/>
              <a:t>1/22/2024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33FFE2-EC72-4BAC-A854-D48FDB88138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F283D9-A7E6-4BFF-80F2-4A8493D25824}" type="datetimeFigureOut">
              <a:rPr lang="en-US" smtClean="0"/>
              <a:pPr/>
              <a:t>1/22/2024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573A48-5C08-4523-A319-6F767637C182}" type="slidenum">
              <a:rPr lang="en-US" smtClean="0"/>
              <a:pPr/>
              <a:t>‹#›</a:t>
            </a:fld>
            <a:endParaRPr lang="en-US"/>
          </a:p>
        </p:txBody>
      </p:sp>
    </p:spTree>
    <p:extLst>
      <p:ext uri="{BB962C8B-B14F-4D97-AF65-F5344CB8AC3E}">
        <p14:creationId xmlns:p14="http://schemas.microsoft.com/office/powerpoint/2010/main" xmlns="" val="267942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73A48-5C08-4523-A319-6F767637C18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66F1E9-8446-4DC8-BD00-D2740305E4DA}" type="slidenum">
              <a:rPr lang="en-US" altLang="en-US">
                <a:solidFill>
                  <a:prstClr val="black"/>
                </a:solidFill>
              </a:rPr>
              <a:pPr eaLnBrk="1" hangingPunct="1"/>
              <a:t>13</a:t>
            </a:fld>
            <a:endParaRPr lang="en-US" altLang="en-US">
              <a:solidFill>
                <a:prstClr val="black"/>
              </a:solidFill>
            </a:endParaRPr>
          </a:p>
        </p:txBody>
      </p:sp>
      <p:sp>
        <p:nvSpPr>
          <p:cNvPr id="36867" name="Rectangle 2"/>
          <p:cNvSpPr>
            <a:spLocks noGrp="1" noRot="1" noChangeAspect="1" noChangeArrowheads="1" noTextEdit="1"/>
          </p:cNvSpPr>
          <p:nvPr>
            <p:ph type="sldImg"/>
          </p:nvPr>
        </p:nvSpPr>
        <p:spPr bwMode="auto">
          <a:xfrm>
            <a:off x="1147763" y="687388"/>
            <a:ext cx="4567237" cy="3425825"/>
          </a:xfrm>
          <a:noFill/>
          <a:ln cap="flat">
            <a:solidFill>
              <a:schemeClr val="tx1"/>
            </a:solidFill>
            <a:miter lim="800000"/>
            <a:headEnd/>
            <a:tailEnd/>
          </a:ln>
          <a:extLst>
            <a:ext uri="{909E8E84-426E-40DD-AFC4-6F175D3DCCD1}">
              <a14:hiddenFill xmlns:a14="http://schemas.microsoft.com/office/drawing/2010/main" xmlns="">
                <a:solidFill>
                  <a:srgbClr val="FFFFFF"/>
                </a:solidFill>
              </a14:hiddenFill>
            </a:ext>
          </a:extLst>
        </p:spPr>
      </p:sp>
      <p:sp>
        <p:nvSpPr>
          <p:cNvPr id="3686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83" tIns="44448" rIns="90483" bIns="44448" numCol="1" anchor="t" anchorCtr="0" compatLnSpc="1">
            <a:prstTxWarp prst="textNoShape">
              <a:avLst/>
            </a:prstTxWarp>
          </a:bodyPr>
          <a:lstStyle/>
          <a:p>
            <a:pPr eaLnBrk="1" hangingPunct="1">
              <a:spcBef>
                <a:spcPct val="0"/>
              </a:spcBef>
            </a:pPr>
            <a:r>
              <a:rPr lang="en-US" altLang="en-US"/>
              <a:t>These are the activities that have the most lightning casualties associated with them in the U.S.  Casualties means both deaths and injuries combined.</a:t>
            </a:r>
          </a:p>
          <a:p>
            <a:pPr eaLnBrk="1" hangingPunct="1">
              <a:spcBef>
                <a:spcPct val="0"/>
              </a:spcBef>
            </a:pPr>
            <a:endParaRPr lang="en-US" altLang="en-US"/>
          </a:p>
          <a:p>
            <a:pPr eaLnBrk="1" hangingPunct="1">
              <a:spcBef>
                <a:spcPct val="0"/>
              </a:spcBef>
            </a:pPr>
            <a:r>
              <a:rPr lang="en-US" altLang="en-US"/>
              <a:t>We’re going to go through these one by one to show that some school activities can put students at high risk.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8A03D0-847F-482D-A02C-E28C03A5E945}" type="slidenum">
              <a:rPr lang="en-US" smtClean="0"/>
              <a:pPr>
                <a:defRPr/>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8A03D0-847F-482D-A02C-E28C03A5E945}" type="slidenum">
              <a:rPr lang="en-US" smtClean="0"/>
              <a:pPr>
                <a:defRPr/>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170"/>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Rectangle 7171"/>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We talked about going to proper lightning shelters, but what constitutes a proper lightning shelter?  Of the resources most commonly available, a large fully enclosed substantially constructed building is your best bet, such as your typical house or school.  By substantially constructed, we mean it needs a lot of wiring and plumbing in the walls.</a:t>
            </a:r>
          </a:p>
          <a:p>
            <a:pPr>
              <a:spcBef>
                <a:spcPct val="0"/>
              </a:spcBef>
            </a:pPr>
            <a:endParaRPr lang="en-US" altLang="en-US"/>
          </a:p>
          <a:p>
            <a:pPr>
              <a:spcBef>
                <a:spcPct val="0"/>
              </a:spcBef>
            </a:pPr>
            <a:r>
              <a:rPr lang="en-US" altLang="en-US"/>
              <a:t>If a building isn’t available,a vehicle with a metal roof and metal sides is a reasonable second choice.  Notice how I emphasize it’s the metal shell that protects you, not the rubber tires insulating you from the ground -- that’s a myth that just won’t die!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F459C-34FE-4BE4-BA86-0D563FB87841}"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8A03D0-847F-482D-A02C-E28C03A5E945}" type="slidenum">
              <a:rPr lang="en-US" smtClean="0"/>
              <a:pPr>
                <a:defRPr/>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8A03D0-847F-482D-A02C-E28C03A5E945}" type="slidenum">
              <a:rPr lang="en-US" smtClean="0"/>
              <a:pPr>
                <a:defRPr/>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8A03D0-847F-482D-A02C-E28C03A5E945}" type="slidenum">
              <a:rPr lang="en-US" smtClean="0"/>
              <a:pPr>
                <a:defRPr/>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8A03D0-847F-482D-A02C-E28C03A5E945}" type="slidenum">
              <a:rPr lang="en-US" smtClean="0"/>
              <a:pPr>
                <a:defRPr/>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r>
              <a:rPr lang="en-US" b="1" dirty="0">
                <a:latin typeface="Arial" pitchFamily="34" charset="0"/>
              </a:rPr>
              <a:t>Comments:  Concussion Management – </a:t>
            </a:r>
            <a:r>
              <a:rPr lang="en-US" dirty="0">
                <a:latin typeface="Arial" pitchFamily="34" charset="0"/>
              </a:rPr>
              <a:t>The position of the NFHS Sports Medicine Advisory Committee is that no athlete shall return to play or practice on that same day after suffering a concussion. Studies have shown medical professionals that the school-aged brain does not recover quickly enough for a high school athlete to return to activity in such a short time. No athlete should return-to-sport or other at-risk participation when symptoms of concussion are present and recovery is ongoing. Please see the “NFHS Suggested Guidelines for  Management of Concussion” at www.nfhs.org for further information. </a:t>
            </a:r>
          </a:p>
          <a:p>
            <a:endParaRPr lang="en-US" dirty="0">
              <a:latin typeface="Arial" pitchFamily="34" charset="0"/>
            </a:endParaRPr>
          </a:p>
        </p:txBody>
      </p:sp>
      <p:sp>
        <p:nvSpPr>
          <p:cNvPr id="108548" name="Slide Number Placeholder 3"/>
          <p:cNvSpPr>
            <a:spLocks noGrp="1"/>
          </p:cNvSpPr>
          <p:nvPr>
            <p:ph type="sldNum" sz="quarter" idx="5"/>
          </p:nvPr>
        </p:nvSpPr>
        <p:spPr/>
        <p:txBody>
          <a:bodyPr/>
          <a:lstStyle/>
          <a:p>
            <a:pPr>
              <a:defRPr/>
            </a:pPr>
            <a:fld id="{7EF0C029-376B-49E9-B974-AE2E3D965125}" type="slidenum">
              <a:rPr lang="en-US" smtClean="0">
                <a:latin typeface="Arial" pitchFamily="34" charset="0"/>
              </a:rPr>
              <a:pPr>
                <a:defRPr/>
              </a:pPr>
              <a:t>22</a:t>
            </a:fld>
            <a:endParaRPr 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73A48-5C08-4523-A319-6F767637C18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8A03D0-847F-482D-A02C-E28C03A5E945}" type="slidenum">
              <a:rPr lang="en-US" smtClean="0"/>
              <a:pPr>
                <a:defRPr/>
              </a:pPr>
              <a:t>23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8A03D0-847F-482D-A02C-E28C03A5E945}" type="slidenum">
              <a:rPr lang="en-US" smtClean="0"/>
              <a:pPr>
                <a:defRPr/>
              </a:pPr>
              <a:t>24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r>
              <a:rPr lang="en-US" b="1">
                <a:latin typeface="Arial" pitchFamily="34" charset="0"/>
              </a:rPr>
              <a:t>Comments:  A new form has been developed to document when a player, who has been removed due to exhibiting signs, symptoms or behaviors consistent with concussion, has been approved to return to play that day.  The form can be found on the OHSAA web site at www.ohsaa.org on both the sports medicine link and the Volleyball page.  Officials who have removed a player under this rule shall not permit the player to return to play without this signed form.  The official should then make a copy of the form and forward it to the OHSAA office.</a:t>
            </a:r>
            <a:endParaRPr lang="en-US">
              <a:latin typeface="Arial" pitchFamily="34" charset="0"/>
            </a:endParaRPr>
          </a:p>
          <a:p>
            <a:endParaRPr lang="en-US">
              <a:latin typeface="Arial" pitchFamily="34" charset="0"/>
            </a:endParaRPr>
          </a:p>
        </p:txBody>
      </p:sp>
      <p:sp>
        <p:nvSpPr>
          <p:cNvPr id="109572" name="Slide Number Placeholder 3"/>
          <p:cNvSpPr>
            <a:spLocks noGrp="1"/>
          </p:cNvSpPr>
          <p:nvPr>
            <p:ph type="sldNum" sz="quarter" idx="5"/>
          </p:nvPr>
        </p:nvSpPr>
        <p:spPr/>
        <p:txBody>
          <a:bodyPr/>
          <a:lstStyle/>
          <a:p>
            <a:pPr>
              <a:defRPr/>
            </a:pPr>
            <a:fld id="{68C82BDC-E8A5-4C34-82C4-73B542F382C9}" type="slidenum">
              <a:rPr lang="en-US" smtClean="0">
                <a:latin typeface="Arial" pitchFamily="34" charset="0"/>
              </a:rPr>
              <a:pPr>
                <a:defRPr/>
              </a:pPr>
              <a:t>25</a:t>
            </a:fld>
            <a:endParaRPr lang="en-US">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r>
              <a:rPr lang="en-US">
                <a:latin typeface="Arial" pitchFamily="34" charset="0"/>
              </a:rPr>
              <a:t>Neither officials, nor coaches, are expected to DIAGNOSE a concussion; that is the job of an appropriate health-care professional. The previous rule called upon officials to determine “apparently unconscious” which appeared to expect some level of medical judgment. Officials are now being asked to use their best judgment again in observing the signs, symptoms and behaviors, but are no longer being asked to make what could be perceived to be a medical opinion. The well-being of the athlete is of paramount concern during any athletic contest. Officials, coaches and administrators are being asked to make all efforts to ensure that concussed athletes do not continue to participate. Early recognition of concussion and removal of the injured athlete from activity (game or practice) is a shared responsibility. Thus, coaches, players and administrators should also be looking for signs of concussion in all athletes and should immediately remove any suspected concussed athlete from play.  </a:t>
            </a:r>
          </a:p>
          <a:p>
            <a:endParaRPr lang="en-US">
              <a:latin typeface="Arial" pitchFamily="34" charset="0"/>
            </a:endParaRPr>
          </a:p>
        </p:txBody>
      </p:sp>
      <p:sp>
        <p:nvSpPr>
          <p:cNvPr id="110596" name="Slide Number Placeholder 3"/>
          <p:cNvSpPr>
            <a:spLocks noGrp="1"/>
          </p:cNvSpPr>
          <p:nvPr>
            <p:ph type="sldNum" sz="quarter" idx="5"/>
          </p:nvPr>
        </p:nvSpPr>
        <p:spPr/>
        <p:txBody>
          <a:bodyPr/>
          <a:lstStyle/>
          <a:p>
            <a:pPr>
              <a:defRPr/>
            </a:pPr>
            <a:fld id="{52A790D1-DE0F-497D-99DB-58772AD16929}" type="slidenum">
              <a:rPr lang="en-US" smtClean="0">
                <a:latin typeface="Arial" pitchFamily="34" charset="0"/>
              </a:rPr>
              <a:pPr>
                <a:defRPr/>
              </a:pPr>
              <a:t>26</a:t>
            </a:fld>
            <a:endParaRPr lang="en-US">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r>
              <a:rPr lang="en-US">
                <a:latin typeface="Arial" pitchFamily="34" charset="0"/>
              </a:rPr>
              <a:t>Neither officials, nor coaches, are expected to DIAGNOSE a concussion; that is the job of an appropriate health-care professional. The previous rule called upon officials to determine “apparently unconscious” which appeared to expect some level of medical judgment. Officials are now being asked to use their best judgment again in observing the signs, symptoms and behaviors, but are no longer being asked to make what could be perceived to be a medical opinion. The well-being of the athlete is of paramount concern during any athletic contest. Officials, coaches and administrators are being asked to make all efforts to ensure that concussed athletes do not continue to participate. Early recognition of concussion and removal of the injured athlete from activity (game or practice) is a shared responsibility. Thus, coaches, players and administrators should also be looking for signs of concussion in all athletes and should immediately remove any suspected concussed athlete from play.  </a:t>
            </a:r>
          </a:p>
          <a:p>
            <a:endParaRPr lang="en-US">
              <a:latin typeface="Arial" pitchFamily="34" charset="0"/>
            </a:endParaRPr>
          </a:p>
        </p:txBody>
      </p:sp>
      <p:sp>
        <p:nvSpPr>
          <p:cNvPr id="111620" name="Slide Number Placeholder 3"/>
          <p:cNvSpPr>
            <a:spLocks noGrp="1"/>
          </p:cNvSpPr>
          <p:nvPr>
            <p:ph type="sldNum" sz="quarter" idx="5"/>
          </p:nvPr>
        </p:nvSpPr>
        <p:spPr/>
        <p:txBody>
          <a:bodyPr/>
          <a:lstStyle/>
          <a:p>
            <a:pPr>
              <a:defRPr/>
            </a:pPr>
            <a:fld id="{19095EA9-895C-440B-8A5F-74D081C39A97}" type="slidenum">
              <a:rPr lang="en-US" smtClean="0">
                <a:latin typeface="Arial" pitchFamily="34" charset="0"/>
              </a:rPr>
              <a:pPr>
                <a:defRPr/>
              </a:pPr>
              <a:t>27</a:t>
            </a:fld>
            <a:endParaRPr lang="en-US">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eaLnBrk="1" hangingPunct="1"/>
            <a:r>
              <a:rPr lang="en-US">
                <a:latin typeface="Arial" pitchFamily="34" charset="0"/>
              </a:rPr>
              <a:t>However....and this is they key;  ONLY an “appropriate health-care professional” may make the determination that a player may return to play.  Ohio has recognized ONLY MDs, DOs and LICENSED  athletic trainers as the ONLY ones permitted to grant this return to play.</a:t>
            </a:r>
          </a:p>
          <a:p>
            <a:pPr eaLnBrk="1" hangingPunct="1"/>
            <a:r>
              <a:rPr lang="en-US">
                <a:latin typeface="Arial" pitchFamily="34" charset="0"/>
              </a:rPr>
              <a:t>This approval MUST BE IN WRITING using the OHSAA Return to Play Form!</a:t>
            </a:r>
          </a:p>
          <a:p>
            <a:pPr eaLnBrk="1" hangingPunct="1"/>
            <a:r>
              <a:rPr lang="en-US">
                <a:latin typeface="Arial" pitchFamily="34" charset="0"/>
              </a:rPr>
              <a:t>The COACH CANNOT re-insert a player after being removed by an official WITHOUT a written approval from an M.D., a D.O., or a Licensed Athletic Trainer.</a:t>
            </a:r>
          </a:p>
          <a:p>
            <a:pPr eaLnBrk="1" hangingPunct="1"/>
            <a:r>
              <a:rPr lang="en-US">
                <a:latin typeface="Arial" pitchFamily="34" charset="0"/>
              </a:rPr>
              <a:t>Schools are encouraged to develop a protocol regarding this.  It may be common for a team physician to be present at a VARSITY/JV Contest....but not at a freshmen or Junior High game.  Schools should address this to answer the question of whether or not a parent, who might be a physician has the right to come out of the stands and provide written approval to return to play when the physician may not be the schools’ Board adopted Team Physician.  WHEN IN DOUBT...SIT ‘EM OUT!</a:t>
            </a:r>
          </a:p>
          <a:p>
            <a:endParaRPr lang="en-US">
              <a:latin typeface="Arial" pitchFamily="34" charset="0"/>
            </a:endParaRPr>
          </a:p>
        </p:txBody>
      </p:sp>
      <p:sp>
        <p:nvSpPr>
          <p:cNvPr id="112644" name="Slide Number Placeholder 3"/>
          <p:cNvSpPr>
            <a:spLocks noGrp="1"/>
          </p:cNvSpPr>
          <p:nvPr>
            <p:ph type="sldNum" sz="quarter" idx="5"/>
          </p:nvPr>
        </p:nvSpPr>
        <p:spPr/>
        <p:txBody>
          <a:bodyPr/>
          <a:lstStyle/>
          <a:p>
            <a:pPr>
              <a:defRPr/>
            </a:pPr>
            <a:fld id="{E57EE4CF-2193-4869-BC4A-E533EF1F844E}" type="slidenum">
              <a:rPr lang="en-US" smtClean="0">
                <a:latin typeface="Arial" pitchFamily="34" charset="0"/>
              </a:rPr>
              <a:pPr>
                <a:defRPr/>
              </a:pPr>
              <a:t>28</a:t>
            </a:fld>
            <a:endParaRPr lang="en-US">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a:buFontTx/>
              <a:buChar char="•"/>
            </a:pPr>
            <a:r>
              <a:rPr lang="en-US">
                <a:latin typeface="Arial" pitchFamily="34" charset="0"/>
              </a:rPr>
              <a:t>A copy of all concussion forms can be found on the OHSAA web site on the Softball</a:t>
            </a:r>
          </a:p>
          <a:p>
            <a:r>
              <a:rPr lang="en-US">
                <a:latin typeface="Arial" pitchFamily="34" charset="0"/>
              </a:rPr>
              <a:t>Page and on the Sports Medicine Page</a:t>
            </a:r>
          </a:p>
          <a:p>
            <a:pPr>
              <a:buFontTx/>
              <a:buChar char="•"/>
            </a:pPr>
            <a:r>
              <a:rPr lang="en-US">
                <a:latin typeface="Arial" pitchFamily="34" charset="0"/>
              </a:rPr>
              <a:t> The form to use when a student has been sent out due to an official’s recognition of the signs and symptoms of a possible concussion to authorize RTP by an MD, DO or AT is found here on both the sports medicine and softball pages.  It is entitled “Documentation of a Removal from Play for Concussion Management”</a:t>
            </a:r>
          </a:p>
          <a:p>
            <a:pPr>
              <a:buFontTx/>
              <a:buChar char="•"/>
            </a:pPr>
            <a:r>
              <a:rPr lang="en-US">
                <a:latin typeface="Arial" pitchFamily="34" charset="0"/>
              </a:rPr>
              <a:t>The form that the official must file when a student has been removed for signs of a concussion and has not been returned to play is also found here at both sites and is entitled: Medical Authorization to Return to Play- Not Concussed”</a:t>
            </a:r>
          </a:p>
          <a:p>
            <a:pPr>
              <a:buFontTx/>
              <a:buChar char="•"/>
            </a:pPr>
            <a:r>
              <a:rPr lang="en-US">
                <a:latin typeface="Arial" pitchFamily="34" charset="0"/>
              </a:rPr>
              <a:t>Note that the official should keep a copy of both forms for his/her records and send the original to the OHSAA.</a:t>
            </a:r>
          </a:p>
          <a:p>
            <a:endParaRPr lang="en-US">
              <a:latin typeface="Arial" pitchFamily="34" charset="0"/>
            </a:endParaRPr>
          </a:p>
        </p:txBody>
      </p:sp>
      <p:sp>
        <p:nvSpPr>
          <p:cNvPr id="113668" name="Slide Number Placeholder 3"/>
          <p:cNvSpPr>
            <a:spLocks noGrp="1"/>
          </p:cNvSpPr>
          <p:nvPr>
            <p:ph type="sldNum" sz="quarter" idx="5"/>
          </p:nvPr>
        </p:nvSpPr>
        <p:spPr/>
        <p:txBody>
          <a:bodyPr/>
          <a:lstStyle/>
          <a:p>
            <a:pPr>
              <a:defRPr/>
            </a:pPr>
            <a:fld id="{58355C28-E937-4F30-9103-EF27E821BA79}" type="slidenum">
              <a:rPr lang="en-US" smtClean="0">
                <a:latin typeface="Arial" pitchFamily="34" charset="0"/>
              </a:rPr>
              <a:pPr>
                <a:defRPr/>
              </a:pPr>
              <a:t>29</a:t>
            </a:fld>
            <a:endParaRPr lang="en-US">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8A03D0-847F-482D-A02C-E28C03A5E945}" type="slidenum">
              <a:rPr lang="en-US" smtClean="0"/>
              <a:pPr>
                <a:defRPr/>
              </a:pPr>
              <a:t>30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pPr eaLnBrk="1" hangingPunct="1">
              <a:spcBef>
                <a:spcPct val="0"/>
              </a:spcBef>
              <a:buFontTx/>
              <a:buChar char="•"/>
            </a:pPr>
            <a:r>
              <a:rPr lang="en-US">
                <a:latin typeface="Arial" pitchFamily="34" charset="0"/>
              </a:rPr>
              <a:t>To assist in concussion management education, the NFHS, at no cost, offers Concussion in Sports - What You Need to Know.</a:t>
            </a:r>
          </a:p>
          <a:p>
            <a:pPr eaLnBrk="1" hangingPunct="1">
              <a:spcBef>
                <a:spcPct val="0"/>
              </a:spcBef>
              <a:buFontTx/>
              <a:buChar char="•"/>
            </a:pPr>
            <a:r>
              <a:rPr lang="en-US">
                <a:latin typeface="Arial" pitchFamily="34" charset="0"/>
              </a:rPr>
              <a:t>The only requirement is registering on www.nfhslearn.com, which is quick and easy.</a:t>
            </a:r>
          </a:p>
          <a:p>
            <a:pPr eaLnBrk="1" hangingPunct="1">
              <a:spcBef>
                <a:spcPct val="0"/>
              </a:spcBef>
              <a:buFontTx/>
              <a:buChar char="•"/>
            </a:pPr>
            <a:r>
              <a:rPr lang="en-US">
                <a:latin typeface="Arial" pitchFamily="34" charset="0"/>
              </a:rPr>
              <a:t>This 20 minute course is designed for coaches, officials, parents, administrators and students to learn how to recognize the signs and symptoms of concussions and a step-wise process to return to the sport.</a:t>
            </a:r>
          </a:p>
          <a:p>
            <a:pPr eaLnBrk="1" hangingPunct="1">
              <a:spcBef>
                <a:spcPct val="0"/>
              </a:spcBef>
              <a:buFontTx/>
              <a:buChar char="•"/>
            </a:pPr>
            <a:r>
              <a:rPr lang="en-US">
                <a:latin typeface="Arial" pitchFamily="34" charset="0"/>
              </a:rPr>
              <a:t>Check it out and share this information with others.  Approximately 155,000 courses have already been delivered!</a:t>
            </a:r>
          </a:p>
        </p:txBody>
      </p:sp>
      <p:sp>
        <p:nvSpPr>
          <p:cNvPr id="114692" name="Slide Number Placeholder 3"/>
          <p:cNvSpPr>
            <a:spLocks noGrp="1"/>
          </p:cNvSpPr>
          <p:nvPr>
            <p:ph type="sldNum" sz="quarter" idx="5"/>
          </p:nvPr>
        </p:nvSpPr>
        <p:spPr/>
        <p:txBody>
          <a:bodyPr/>
          <a:lstStyle/>
          <a:p>
            <a:pPr>
              <a:defRPr/>
            </a:pPr>
            <a:fld id="{61C2DF5F-2A5E-4636-BC8E-84A21AB21217}" type="slidenum">
              <a:rPr lang="en-US" smtClean="0">
                <a:latin typeface="Arial" pitchFamily="34" charset="0"/>
              </a:rPr>
              <a:pPr>
                <a:defRPr/>
              </a:pPr>
              <a:t>31</a:t>
            </a:fld>
            <a:endParaRPr lang="en-US">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8A03D0-847F-482D-A02C-E28C03A5E945}" type="slidenum">
              <a:rPr lang="en-US" smtClean="0"/>
              <a:pPr>
                <a:defRPr/>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8A03D0-847F-482D-A02C-E28C03A5E945}"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73A48-5C08-4523-A319-6F767637C182}"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8A03D0-847F-482D-A02C-E28C03A5E945}" type="slidenum">
              <a:rPr lang="en-US" smtClean="0"/>
              <a:pPr>
                <a:defRPr/>
              </a:pPr>
              <a:t>34</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r>
              <a:rPr lang="en-US">
                <a:latin typeface="Arial" pitchFamily="34" charset="0"/>
              </a:rPr>
              <a:t>WHEN A COACH OR STUDENT-ATHLETE IS EJECTED FROM A CONTEST AN OFFICIAL’S REPORT MUST BE FILED WITH THE MEMBER SCHOOL AND OHSAA.</a:t>
            </a:r>
          </a:p>
          <a:p>
            <a:endParaRPr lang="en-US">
              <a:latin typeface="Arial" pitchFamily="34" charset="0"/>
            </a:endParaRPr>
          </a:p>
          <a:p>
            <a:r>
              <a:rPr lang="en-US">
                <a:latin typeface="Arial" pitchFamily="34" charset="0"/>
              </a:rPr>
              <a:t>PLEASE NOTE THE DIFFERENCE BETWEEN EJECTIONS FOR UNSPORTING CONDUCT AND “RESTRICTION TO THE BENCH” AS INDICATED IN THE PLAYING RULES FOR SOFTBALL.</a:t>
            </a:r>
          </a:p>
          <a:p>
            <a:endParaRPr lang="en-US">
              <a:latin typeface="Arial" pitchFamily="34" charset="0"/>
            </a:endParaRPr>
          </a:p>
          <a:p>
            <a:r>
              <a:rPr lang="en-US">
                <a:latin typeface="Arial" pitchFamily="34" charset="0"/>
              </a:rPr>
              <a:t>REMEMBER TO “RESPECT THE GAME”</a:t>
            </a:r>
          </a:p>
        </p:txBody>
      </p:sp>
      <p:sp>
        <p:nvSpPr>
          <p:cNvPr id="118788" name="Slide Number Placeholder 3"/>
          <p:cNvSpPr>
            <a:spLocks noGrp="1"/>
          </p:cNvSpPr>
          <p:nvPr>
            <p:ph type="sldNum" sz="quarter" idx="5"/>
          </p:nvPr>
        </p:nvSpPr>
        <p:spPr/>
        <p:txBody>
          <a:bodyPr/>
          <a:lstStyle/>
          <a:p>
            <a:pPr>
              <a:defRPr/>
            </a:pPr>
            <a:fld id="{E9E8EC12-8E5B-4A9D-8F33-7576994D9F01}" type="slidenum">
              <a:rPr lang="en-US" smtClean="0">
                <a:latin typeface="Arial" pitchFamily="34" charset="0"/>
              </a:rPr>
              <a:pPr>
                <a:defRPr/>
              </a:pPr>
              <a:t>35</a:t>
            </a:fld>
            <a:endParaRPr lang="en-US">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a:t>Just a quick reminder, the decisions of officials are final as per OHSAA bylaw and NFHS rules.  VB playing rule 12-2 prescribes the protocol for dealing with misconduct.</a:t>
            </a:r>
          </a:p>
          <a:p>
            <a:pPr>
              <a:defRPr/>
            </a:pPr>
            <a:endParaRPr lang="en-US" dirty="0"/>
          </a:p>
          <a:p>
            <a:pPr>
              <a:defRPr/>
            </a:pPr>
            <a:r>
              <a:rPr lang="en-US" dirty="0"/>
              <a:t>This slide is a review of the procedures for both player and coach ejections.  Players must remain supervised in the bench area and will miss the remainder of all contests on the day of the ejection plus the next two matches.  While ejected they may not travel with or sit with the team.  For coaches, they must leave the facility and are also denied participation for the rest of the that day and for the next two matches at the same level as the ejection.  In addition, coaches must pay $100 and complete the Teaching and Modeling Behavior Course at www.nfhslearn.com. Officials are required to report all ejections to the office using the procedure found on </a:t>
            </a:r>
            <a:r>
              <a:rPr lang="en-US" b="1" i="1" u="sng" dirty="0" err="1">
                <a:effectLst>
                  <a:outerShdw blurRad="38100" dist="38100" dir="2700000" algn="tl">
                    <a:srgbClr val="000000">
                      <a:alpha val="43137"/>
                    </a:srgbClr>
                  </a:outerShdw>
                </a:effectLst>
              </a:rPr>
              <a:t>myohsaa</a:t>
            </a:r>
            <a:r>
              <a:rPr lang="en-US" b="1" i="1" u="sng" dirty="0">
                <a:effectLst>
                  <a:outerShdw blurRad="38100" dist="38100" dir="2700000" algn="tl">
                    <a:srgbClr val="000000">
                      <a:alpha val="43137"/>
                    </a:srgbClr>
                  </a:outerShdw>
                </a:effectLst>
              </a:rPr>
              <a:t>.</a:t>
            </a:r>
          </a:p>
          <a:p>
            <a:pPr>
              <a:defRPr/>
            </a:pPr>
            <a:endParaRPr lang="en-US" b="1" i="1" u="sng" dirty="0">
              <a:effectLst>
                <a:outerShdw blurRad="38100" dist="38100" dir="2700000" algn="tl">
                  <a:srgbClr val="000000">
                    <a:alpha val="43137"/>
                  </a:srgbClr>
                </a:outerShdw>
              </a:effectLst>
            </a:endParaRPr>
          </a:p>
          <a:p>
            <a:pPr>
              <a:defRPr/>
            </a:pPr>
            <a:endParaRPr lang="en-US" dirty="0"/>
          </a:p>
          <a:p>
            <a:pPr>
              <a:defRPr/>
            </a:pPr>
            <a:endParaRPr lang="en-US" dirty="0"/>
          </a:p>
        </p:txBody>
      </p:sp>
      <p:sp>
        <p:nvSpPr>
          <p:cNvPr id="119812" name="Slide Number Placeholder 3"/>
          <p:cNvSpPr>
            <a:spLocks noGrp="1"/>
          </p:cNvSpPr>
          <p:nvPr>
            <p:ph type="sldNum" sz="quarter" idx="5"/>
          </p:nvPr>
        </p:nvSpPr>
        <p:spPr/>
        <p:txBody>
          <a:bodyPr/>
          <a:lstStyle/>
          <a:p>
            <a:pPr>
              <a:defRPr/>
            </a:pPr>
            <a:fld id="{5D6601AD-A5E3-4423-9003-53A89F42F892}" type="slidenum">
              <a:rPr lang="en-US" smtClean="0">
                <a:latin typeface="Arial" pitchFamily="34" charset="0"/>
              </a:rPr>
              <a:pPr>
                <a:defRPr/>
              </a:pPr>
              <a:t>36</a:t>
            </a:fld>
            <a:endParaRPr lang="en-US">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8A03D0-847F-482D-A02C-E28C03A5E945}" type="slidenum">
              <a:rPr lang="en-US" smtClean="0"/>
              <a:pPr>
                <a:defRPr/>
              </a:pPr>
              <a:t>37</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a:latin typeface="Arial" pitchFamily="34" charset="0"/>
            </a:endParaRPr>
          </a:p>
        </p:txBody>
      </p:sp>
      <p:sp>
        <p:nvSpPr>
          <p:cNvPr id="120836" name="Slide Number Placeholder 3"/>
          <p:cNvSpPr>
            <a:spLocks noGrp="1"/>
          </p:cNvSpPr>
          <p:nvPr>
            <p:ph type="sldNum" sz="quarter" idx="5"/>
          </p:nvPr>
        </p:nvSpPr>
        <p:spPr/>
        <p:txBody>
          <a:bodyPr/>
          <a:lstStyle/>
          <a:p>
            <a:pPr>
              <a:defRPr/>
            </a:pPr>
            <a:fld id="{CA4AF339-CC31-4A6A-8E5B-45A09EF1B511}" type="slidenum">
              <a:rPr lang="en-US" smtClean="0">
                <a:latin typeface="Arial" pitchFamily="34" charset="0"/>
              </a:rPr>
              <a:pPr>
                <a:defRPr/>
              </a:pPr>
              <a:t>38</a:t>
            </a:fld>
            <a:endParaRPr lang="en-US">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endParaRPr lang="en-US">
              <a:latin typeface="Arial" pitchFamily="34" charset="0"/>
            </a:endParaRPr>
          </a:p>
        </p:txBody>
      </p:sp>
      <p:sp>
        <p:nvSpPr>
          <p:cNvPr id="121860" name="Slide Number Placeholder 3"/>
          <p:cNvSpPr>
            <a:spLocks noGrp="1"/>
          </p:cNvSpPr>
          <p:nvPr>
            <p:ph type="sldNum" sz="quarter" idx="5"/>
          </p:nvPr>
        </p:nvSpPr>
        <p:spPr/>
        <p:txBody>
          <a:bodyPr/>
          <a:lstStyle/>
          <a:p>
            <a:pPr>
              <a:defRPr/>
            </a:pPr>
            <a:fld id="{F7C93778-760D-49DD-AD97-101D8F3832C4}" type="slidenum">
              <a:rPr lang="en-US" smtClean="0">
                <a:latin typeface="Arial" pitchFamily="34" charset="0"/>
              </a:rPr>
              <a:pPr>
                <a:defRPr/>
              </a:pPr>
              <a:t>39</a:t>
            </a:fld>
            <a:endParaRPr lang="en-US">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8A03D0-847F-482D-A02C-E28C03A5E945}" type="slidenum">
              <a:rPr lang="en-US" smtClean="0"/>
              <a:pPr>
                <a:defRPr/>
              </a:pPr>
              <a:t>41</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8A03D0-847F-482D-A02C-E28C03A5E945}" type="slidenum">
              <a:rPr lang="en-US" smtClean="0"/>
              <a:pPr>
                <a:defRPr/>
              </a:pPr>
              <a:t>43</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8A03D0-847F-482D-A02C-E28C03A5E945}" type="slidenum">
              <a:rPr lang="en-US" smtClean="0"/>
              <a:pPr>
                <a:defRPr/>
              </a:pPr>
              <a:t>44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r>
              <a:rPr lang="en-US">
                <a:latin typeface="Arial" pitchFamily="34" charset="0"/>
              </a:rPr>
              <a:t>Uniform requirements for softball officials are included in the Pre-season Manual. The new OHSAA Logo will be required for the 2013 Softball Season.</a:t>
            </a:r>
          </a:p>
        </p:txBody>
      </p:sp>
      <p:sp>
        <p:nvSpPr>
          <p:cNvPr id="122884" name="Slide Number Placeholder 3"/>
          <p:cNvSpPr>
            <a:spLocks noGrp="1"/>
          </p:cNvSpPr>
          <p:nvPr>
            <p:ph type="sldNum" sz="quarter" idx="5"/>
          </p:nvPr>
        </p:nvSpPr>
        <p:spPr/>
        <p:txBody>
          <a:bodyPr/>
          <a:lstStyle/>
          <a:p>
            <a:pPr>
              <a:defRPr/>
            </a:pPr>
            <a:fld id="{EC3B53E0-3F5F-4BD5-A12B-02070827DA6D}" type="slidenum">
              <a:rPr lang="en-US" smtClean="0">
                <a:latin typeface="Arial" pitchFamily="34" charset="0"/>
              </a:rPr>
              <a:pPr>
                <a:defRPr/>
              </a:pPr>
              <a:t>5</a:t>
            </a:fld>
            <a:endParaRPr lang="en-US">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29057" indent="-280406">
              <a:defRPr sz="2400">
                <a:solidFill>
                  <a:schemeClr val="tx1"/>
                </a:solidFill>
                <a:latin typeface="Arial" panose="020B0604020202020204" pitchFamily="34" charset="0"/>
                <a:ea typeface="ＭＳ Ｐゴシック" panose="020B0600070205080204" pitchFamily="34" charset="-128"/>
              </a:defRPr>
            </a:lvl2pPr>
            <a:lvl3pPr marL="1121626" indent="-224325">
              <a:defRPr sz="2400">
                <a:solidFill>
                  <a:schemeClr val="tx1"/>
                </a:solidFill>
                <a:latin typeface="Arial" panose="020B0604020202020204" pitchFamily="34" charset="0"/>
                <a:ea typeface="ＭＳ Ｐゴシック" panose="020B0600070205080204" pitchFamily="34" charset="-128"/>
              </a:defRPr>
            </a:lvl3pPr>
            <a:lvl4pPr marL="1570276" indent="-224325">
              <a:defRPr sz="2400">
                <a:solidFill>
                  <a:schemeClr val="tx1"/>
                </a:solidFill>
                <a:latin typeface="Arial" panose="020B0604020202020204" pitchFamily="34" charset="0"/>
                <a:ea typeface="ＭＳ Ｐゴシック" panose="020B0600070205080204" pitchFamily="34" charset="-128"/>
              </a:defRPr>
            </a:lvl4pPr>
            <a:lvl5pPr marL="2018927" indent="-224325">
              <a:defRPr sz="2400">
                <a:solidFill>
                  <a:schemeClr val="tx1"/>
                </a:solidFill>
                <a:latin typeface="Arial" panose="020B0604020202020204" pitchFamily="34" charset="0"/>
                <a:ea typeface="ＭＳ Ｐゴシック" panose="020B0600070205080204" pitchFamily="34" charset="-128"/>
              </a:defRPr>
            </a:lvl5pPr>
            <a:lvl6pPr marL="2467577" indent="-2243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16227" indent="-2243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364878" indent="-2243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13528" indent="-2243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B71561C-2538-4F3F-956E-16E7E9E27493}" type="slidenum">
              <a:rPr lang="en-US" altLang="en-US" sz="1200" smtClean="0"/>
              <a:pPr/>
              <a:t>45</a:t>
            </a:fld>
            <a:endParaRPr lang="en-US" altLang="en-US" sz="1200" dirty="0"/>
          </a:p>
        </p:txBody>
      </p:sp>
    </p:spTree>
    <p:extLst>
      <p:ext uri="{BB962C8B-B14F-4D97-AF65-F5344CB8AC3E}">
        <p14:creationId xmlns:p14="http://schemas.microsoft.com/office/powerpoint/2010/main" xmlns="" val="10466687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544B50-6E0C-468B-9204-5287B3678EE2}" type="slidenum">
              <a:rPr lang="en-US" altLang="en-US" smtClean="0"/>
              <a:pPr>
                <a:defRPr/>
              </a:pPr>
              <a:t>46</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544B50-6E0C-468B-9204-5287B3678EE2}" type="slidenum">
              <a:rPr lang="en-US" altLang="en-US" smtClean="0"/>
              <a:pPr>
                <a:defRPr/>
              </a:pPr>
              <a:t>47</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544B50-6E0C-468B-9204-5287B3678EE2}" type="slidenum">
              <a:rPr lang="en-US" altLang="en-US" smtClean="0"/>
              <a:pPr>
                <a:defRPr/>
              </a:pPr>
              <a:t>48</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544B50-6E0C-468B-9204-5287B3678EE2}" type="slidenum">
              <a:rPr lang="en-US" altLang="en-US" smtClean="0"/>
              <a:pPr>
                <a:defRPr/>
              </a:pPr>
              <a:t>49</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544B50-6E0C-468B-9204-5287B3678EE2}" type="slidenum">
              <a:rPr lang="en-US" altLang="en-US" smtClean="0"/>
              <a:pPr>
                <a:defRPr/>
              </a:pPr>
              <a:t>50</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544B50-6E0C-468B-9204-5287B3678EE2}" type="slidenum">
              <a:rPr lang="en-US" altLang="en-US" smtClean="0"/>
              <a:pPr>
                <a:defRPr/>
              </a:pPr>
              <a:t>51</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544B50-6E0C-468B-9204-5287B3678EE2}" type="slidenum">
              <a:rPr lang="en-US" altLang="en-US" smtClean="0"/>
              <a:pPr>
                <a:defRPr/>
              </a:pPr>
              <a:t>52</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544B50-6E0C-468B-9204-5287B3678EE2}" type="slidenum">
              <a:rPr lang="en-US" altLang="en-US" smtClean="0"/>
              <a:pPr>
                <a:defRPr/>
              </a:pPr>
              <a:t>53</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544B50-6E0C-468B-9204-5287B3678EE2}" type="slidenum">
              <a:rPr lang="en-US" altLang="en-US" smtClean="0"/>
              <a:pPr>
                <a:defRPr/>
              </a:pPr>
              <a:t>54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n-US">
              <a:latin typeface="Arial" pitchFamily="34" charset="0"/>
            </a:endParaRPr>
          </a:p>
        </p:txBody>
      </p:sp>
      <p:sp>
        <p:nvSpPr>
          <p:cNvPr id="4" name="Slide Number Placeholder 3"/>
          <p:cNvSpPr>
            <a:spLocks noGrp="1"/>
          </p:cNvSpPr>
          <p:nvPr>
            <p:ph type="sldNum" sz="quarter" idx="5"/>
          </p:nvPr>
        </p:nvSpPr>
        <p:spPr/>
        <p:txBody>
          <a:bodyPr/>
          <a:lstStyle/>
          <a:p>
            <a:pPr>
              <a:defRPr/>
            </a:pPr>
            <a:fld id="{B2107BBD-13D3-45F6-9CD1-2220E9D6A725}" type="slidenum">
              <a:rPr lang="en-US" smtClean="0"/>
              <a:pPr>
                <a:defRPr/>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544B50-6E0C-468B-9204-5287B3678EE2}" type="slidenum">
              <a:rPr lang="en-US" altLang="en-US" smtClean="0"/>
              <a:pPr>
                <a:defRPr/>
              </a:pPr>
              <a:t>55</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544B50-6E0C-468B-9204-5287B3678EE2}" type="slidenum">
              <a:rPr lang="en-US" altLang="en-US" smtClean="0"/>
              <a:pPr>
                <a:defRPr/>
              </a:pPr>
              <a:t>56</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544B50-6E0C-468B-9204-5287B3678EE2}" type="slidenum">
              <a:rPr lang="en-US" altLang="en-US" smtClean="0"/>
              <a:pPr>
                <a:defRPr/>
              </a:pPr>
              <a:t>57</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544B50-6E0C-468B-9204-5287B3678EE2}" type="slidenum">
              <a:rPr lang="en-US" altLang="en-US" smtClean="0"/>
              <a:pPr>
                <a:defRPr/>
              </a:pPr>
              <a:t>58</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544B50-6E0C-468B-9204-5287B3678EE2}" type="slidenum">
              <a:rPr lang="en-US" altLang="en-US" smtClean="0"/>
              <a:pPr>
                <a:defRPr/>
              </a:pPr>
              <a:t>59</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544B50-6E0C-468B-9204-5287B3678EE2}" type="slidenum">
              <a:rPr lang="en-US" altLang="en-US" smtClean="0"/>
              <a:pPr>
                <a:defRPr/>
              </a:pPr>
              <a:t>60</a:t>
            </a:fld>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544B50-6E0C-468B-9204-5287B3678EE2}" type="slidenum">
              <a:rPr lang="en-US" altLang="en-US" smtClean="0"/>
              <a:pPr>
                <a:defRPr/>
              </a:pPr>
              <a:t>61</a:t>
            </a:fld>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544B50-6E0C-468B-9204-5287B3678EE2}" type="slidenum">
              <a:rPr lang="en-US" altLang="en-US" smtClean="0"/>
              <a:pPr>
                <a:defRPr/>
              </a:pPr>
              <a:t>62</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8A03D0-847F-482D-A02C-E28C03A5E945}"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r>
              <a:rPr lang="en-US">
                <a:latin typeface="Arial" pitchFamily="34" charset="0"/>
              </a:rPr>
              <a:t>Please refer to your Preseason Manual for the  precise language regarding Lightning and Inclement Weather. Competition or practice shall be suspended once lightning has been recognized or thunder heard. It is Mandatory to wait at least minutes after the last flash of lightning is witnesses or thunder is heard prior to resuming practice or competition.</a:t>
            </a:r>
          </a:p>
        </p:txBody>
      </p:sp>
      <p:sp>
        <p:nvSpPr>
          <p:cNvPr id="107524" name="Slide Number Placeholder 3"/>
          <p:cNvSpPr>
            <a:spLocks noGrp="1"/>
          </p:cNvSpPr>
          <p:nvPr>
            <p:ph type="sldNum" sz="quarter" idx="5"/>
          </p:nvPr>
        </p:nvSpPr>
        <p:spPr/>
        <p:txBody>
          <a:bodyPr/>
          <a:lstStyle/>
          <a:p>
            <a:pPr>
              <a:defRPr/>
            </a:pPr>
            <a:fld id="{3ACBE423-4BB1-4ECA-B761-ABF7474E646D}" type="slidenum">
              <a:rPr lang="en-US" smtClean="0">
                <a:latin typeface="Arial" pitchFamily="34" charset="0"/>
              </a:rPr>
              <a:pPr>
                <a:defRPr/>
              </a:pPr>
              <a:t>8</a:t>
            </a:fld>
            <a:endParaRPr lang="en-US">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F459C-34FE-4BE4-BA86-0D563FB87841}"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73A48-5C08-4523-A319-6F767637C182}"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5C9358-B7BA-4DF7-BFB5-A9BE98607DC5}" type="datetimeFigureOut">
              <a:rPr lang="en-US" smtClean="0"/>
              <a:pPr/>
              <a:t>1/22/2024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CAA7DE-4A32-4F0A-98B3-00F4472E406C}" type="slidenum">
              <a:rPr lang="en-US" smtClean="0"/>
              <a:pPr/>
              <a:t>‹#›</a:t>
            </a:fld>
            <a:endParaRPr lang="en-US"/>
          </a:p>
        </p:txBody>
      </p:sp>
    </p:spTree>
    <p:extLst>
      <p:ext uri="{BB962C8B-B14F-4D97-AF65-F5344CB8AC3E}">
        <p14:creationId xmlns:p14="http://schemas.microsoft.com/office/powerpoint/2010/main" xmlns="" val="64252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25C9358-B7BA-4DF7-BFB5-A9BE98607DC5}" type="datetimeFigureOut">
              <a:rPr lang="en-US" smtClean="0"/>
              <a:pPr/>
              <a:t>1/22/2024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CAA7DE-4A32-4F0A-98B3-00F4472E406C}" type="slidenum">
              <a:rPr lang="en-US" smtClean="0"/>
              <a:pPr/>
              <a:t>‹#›</a:t>
            </a:fld>
            <a:endParaRPr lang="en-US"/>
          </a:p>
        </p:txBody>
      </p:sp>
    </p:spTree>
    <p:extLst>
      <p:ext uri="{BB962C8B-B14F-4D97-AF65-F5344CB8AC3E}">
        <p14:creationId xmlns:p14="http://schemas.microsoft.com/office/powerpoint/2010/main" xmlns="" val="3668311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25C9358-B7BA-4DF7-BFB5-A9BE98607DC5}" type="datetimeFigureOut">
              <a:rPr lang="en-US" smtClean="0"/>
              <a:pPr/>
              <a:t>1/22/2024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CAA7DE-4A32-4F0A-98B3-00F4472E406C}" type="slidenum">
              <a:rPr lang="en-US" smtClean="0"/>
              <a:pPr/>
              <a:t>‹#›</a:t>
            </a:fld>
            <a:endParaRPr lang="en-US"/>
          </a:p>
        </p:txBody>
      </p:sp>
    </p:spTree>
    <p:extLst>
      <p:ext uri="{BB962C8B-B14F-4D97-AF65-F5344CB8AC3E}">
        <p14:creationId xmlns:p14="http://schemas.microsoft.com/office/powerpoint/2010/main" xmlns="" val="1144515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5C9358-B7BA-4DF7-BFB5-A9BE98607DC5}" type="datetimeFigureOut">
              <a:rPr lang="en-US" smtClean="0"/>
              <a:pPr/>
              <a:t>1/22/2024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CAA7DE-4A32-4F0A-98B3-00F4472E406C}" type="slidenum">
              <a:rPr lang="en-US" smtClean="0"/>
              <a:pPr/>
              <a:t>‹#›</a:t>
            </a:fld>
            <a:endParaRPr lang="en-US"/>
          </a:p>
        </p:txBody>
      </p:sp>
    </p:spTree>
    <p:extLst>
      <p:ext uri="{BB962C8B-B14F-4D97-AF65-F5344CB8AC3E}">
        <p14:creationId xmlns:p14="http://schemas.microsoft.com/office/powerpoint/2010/main" xmlns="" val="267266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5C9358-B7BA-4DF7-BFB5-A9BE98607DC5}" type="datetimeFigureOut">
              <a:rPr lang="en-US" smtClean="0"/>
              <a:pPr/>
              <a:t>1/22/2024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CAA7DE-4A32-4F0A-98B3-00F4472E406C}" type="slidenum">
              <a:rPr lang="en-US" smtClean="0"/>
              <a:pPr/>
              <a:t>‹#›</a:t>
            </a:fld>
            <a:endParaRPr lang="en-US"/>
          </a:p>
        </p:txBody>
      </p:sp>
    </p:spTree>
    <p:extLst>
      <p:ext uri="{BB962C8B-B14F-4D97-AF65-F5344CB8AC3E}">
        <p14:creationId xmlns:p14="http://schemas.microsoft.com/office/powerpoint/2010/main" xmlns="" val="2300573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25C9358-B7BA-4DF7-BFB5-A9BE98607DC5}" type="datetimeFigureOut">
              <a:rPr lang="en-US" smtClean="0"/>
              <a:pPr/>
              <a:t>1/22/2024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FCAA7DE-4A32-4F0A-98B3-00F4472E406C}" type="slidenum">
              <a:rPr lang="en-US" smtClean="0"/>
              <a:pPr/>
              <a:t>‹#›</a:t>
            </a:fld>
            <a:endParaRPr lang="en-US"/>
          </a:p>
        </p:txBody>
      </p:sp>
    </p:spTree>
    <p:extLst>
      <p:ext uri="{BB962C8B-B14F-4D97-AF65-F5344CB8AC3E}">
        <p14:creationId xmlns:p14="http://schemas.microsoft.com/office/powerpoint/2010/main" xmlns="" val="2839327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E8FC64-27B0-4BAE-A3E4-86E5B6628E44}"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246D0-8042-4213-A51F-BBA01919E5E5}" type="slidenum">
              <a:rPr lang="en-US" smtClean="0"/>
              <a:pPr/>
              <a:t>‹#›</a:t>
            </a:fld>
            <a:endParaRPr lang="en-US"/>
          </a:p>
        </p:txBody>
      </p:sp>
    </p:spTree>
    <p:extLst>
      <p:ext uri="{BB962C8B-B14F-4D97-AF65-F5344CB8AC3E}">
        <p14:creationId xmlns:p14="http://schemas.microsoft.com/office/powerpoint/2010/main" xmlns="" val="3465247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E8FC64-27B0-4BAE-A3E4-86E5B6628E44}"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246D0-8042-4213-A51F-BBA01919E5E5}" type="slidenum">
              <a:rPr lang="en-US" smtClean="0"/>
              <a:pPr/>
              <a:t>‹#›</a:t>
            </a:fld>
            <a:endParaRPr lang="en-US"/>
          </a:p>
        </p:txBody>
      </p:sp>
    </p:spTree>
    <p:extLst>
      <p:ext uri="{BB962C8B-B14F-4D97-AF65-F5344CB8AC3E}">
        <p14:creationId xmlns:p14="http://schemas.microsoft.com/office/powerpoint/2010/main" xmlns="" val="254944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E8FC64-27B0-4BAE-A3E4-86E5B6628E44}"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246D0-8042-4213-A51F-BBA01919E5E5}" type="slidenum">
              <a:rPr lang="en-US" smtClean="0"/>
              <a:pPr/>
              <a:t>‹#›</a:t>
            </a:fld>
            <a:endParaRPr lang="en-US"/>
          </a:p>
        </p:txBody>
      </p:sp>
    </p:spTree>
    <p:extLst>
      <p:ext uri="{BB962C8B-B14F-4D97-AF65-F5344CB8AC3E}">
        <p14:creationId xmlns:p14="http://schemas.microsoft.com/office/powerpoint/2010/main" xmlns="" val="74613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E8FC64-27B0-4BAE-A3E4-86E5B6628E44}"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246D0-8042-4213-A51F-BBA01919E5E5}" type="slidenum">
              <a:rPr lang="en-US" smtClean="0"/>
              <a:pPr/>
              <a:t>‹#›</a:t>
            </a:fld>
            <a:endParaRPr lang="en-US"/>
          </a:p>
        </p:txBody>
      </p:sp>
    </p:spTree>
    <p:extLst>
      <p:ext uri="{BB962C8B-B14F-4D97-AF65-F5344CB8AC3E}">
        <p14:creationId xmlns:p14="http://schemas.microsoft.com/office/powerpoint/2010/main" xmlns="" val="28167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E8FC64-27B0-4BAE-A3E4-86E5B6628E44}" type="datetimeFigureOut">
              <a:rPr lang="en-US" smtClean="0"/>
              <a:pPr/>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F246D0-8042-4213-A51F-BBA01919E5E5}" type="slidenum">
              <a:rPr lang="en-US" smtClean="0"/>
              <a:pPr/>
              <a:t>‹#›</a:t>
            </a:fld>
            <a:endParaRPr lang="en-US"/>
          </a:p>
        </p:txBody>
      </p:sp>
    </p:spTree>
    <p:extLst>
      <p:ext uri="{BB962C8B-B14F-4D97-AF65-F5344CB8AC3E}">
        <p14:creationId xmlns:p14="http://schemas.microsoft.com/office/powerpoint/2010/main" xmlns="" val="1188980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25C9358-B7BA-4DF7-BFB5-A9BE98607DC5}" type="datetimeFigureOut">
              <a:rPr lang="en-US" smtClean="0"/>
              <a:pPr/>
              <a:t>1/22/2024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FCAA7DE-4A32-4F0A-98B3-00F4472E406C}" type="slidenum">
              <a:rPr lang="en-US" smtClean="0"/>
              <a:pPr/>
              <a:t>‹#›</a:t>
            </a:fld>
            <a:endParaRPr lang="en-US" dirty="0"/>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5347531"/>
            <a:ext cx="1366838" cy="14628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94443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E8FC64-27B0-4BAE-A3E4-86E5B6628E44}" type="datetimeFigureOut">
              <a:rPr lang="en-US" smtClean="0"/>
              <a:pPr/>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F246D0-8042-4213-A51F-BBA01919E5E5}" type="slidenum">
              <a:rPr lang="en-US" smtClean="0"/>
              <a:pPr/>
              <a:t>‹#›</a:t>
            </a:fld>
            <a:endParaRPr lang="en-US"/>
          </a:p>
        </p:txBody>
      </p:sp>
    </p:spTree>
    <p:extLst>
      <p:ext uri="{BB962C8B-B14F-4D97-AF65-F5344CB8AC3E}">
        <p14:creationId xmlns:p14="http://schemas.microsoft.com/office/powerpoint/2010/main" xmlns="" val="1907377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8FC64-27B0-4BAE-A3E4-86E5B6628E44}" type="datetimeFigureOut">
              <a:rPr lang="en-US" smtClean="0"/>
              <a:pPr/>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F246D0-8042-4213-A51F-BBA01919E5E5}" type="slidenum">
              <a:rPr lang="en-US" smtClean="0"/>
              <a:pPr/>
              <a:t>‹#›</a:t>
            </a:fld>
            <a:endParaRPr lang="en-US"/>
          </a:p>
        </p:txBody>
      </p:sp>
    </p:spTree>
    <p:extLst>
      <p:ext uri="{BB962C8B-B14F-4D97-AF65-F5344CB8AC3E}">
        <p14:creationId xmlns:p14="http://schemas.microsoft.com/office/powerpoint/2010/main" xmlns="" val="2463068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E8FC64-27B0-4BAE-A3E4-86E5B6628E44}"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246D0-8042-4213-A51F-BBA01919E5E5}" type="slidenum">
              <a:rPr lang="en-US" smtClean="0"/>
              <a:pPr/>
              <a:t>‹#›</a:t>
            </a:fld>
            <a:endParaRPr lang="en-US"/>
          </a:p>
        </p:txBody>
      </p:sp>
    </p:spTree>
    <p:extLst>
      <p:ext uri="{BB962C8B-B14F-4D97-AF65-F5344CB8AC3E}">
        <p14:creationId xmlns:p14="http://schemas.microsoft.com/office/powerpoint/2010/main" xmlns="" val="959919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E8FC64-27B0-4BAE-A3E4-86E5B6628E44}"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246D0-8042-4213-A51F-BBA01919E5E5}" type="slidenum">
              <a:rPr lang="en-US" smtClean="0"/>
              <a:pPr/>
              <a:t>‹#›</a:t>
            </a:fld>
            <a:endParaRPr lang="en-US"/>
          </a:p>
        </p:txBody>
      </p:sp>
    </p:spTree>
    <p:extLst>
      <p:ext uri="{BB962C8B-B14F-4D97-AF65-F5344CB8AC3E}">
        <p14:creationId xmlns:p14="http://schemas.microsoft.com/office/powerpoint/2010/main" xmlns="" val="1717416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E8FC64-27B0-4BAE-A3E4-86E5B6628E44}"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246D0-8042-4213-A51F-BBA01919E5E5}" type="slidenum">
              <a:rPr lang="en-US" smtClean="0"/>
              <a:pPr/>
              <a:t>‹#›</a:t>
            </a:fld>
            <a:endParaRPr lang="en-US"/>
          </a:p>
        </p:txBody>
      </p:sp>
    </p:spTree>
    <p:extLst>
      <p:ext uri="{BB962C8B-B14F-4D97-AF65-F5344CB8AC3E}">
        <p14:creationId xmlns:p14="http://schemas.microsoft.com/office/powerpoint/2010/main" xmlns="" val="856242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E8FC64-27B0-4BAE-A3E4-86E5B6628E44}"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246D0-8042-4213-A51F-BBA01919E5E5}" type="slidenum">
              <a:rPr lang="en-US" smtClean="0"/>
              <a:pPr/>
              <a:t>‹#›</a:t>
            </a:fld>
            <a:endParaRPr lang="en-US"/>
          </a:p>
        </p:txBody>
      </p:sp>
    </p:spTree>
    <p:extLst>
      <p:ext uri="{BB962C8B-B14F-4D97-AF65-F5344CB8AC3E}">
        <p14:creationId xmlns:p14="http://schemas.microsoft.com/office/powerpoint/2010/main" xmlns="" val="425252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25C9358-B7BA-4DF7-BFB5-A9BE98607DC5}" type="datetimeFigureOut">
              <a:rPr lang="en-US" smtClean="0"/>
              <a:pPr/>
              <a:t>1/22/2024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FCAA7DE-4A32-4F0A-98B3-00F4472E406C}" type="slidenum">
              <a:rPr lang="en-US" smtClean="0"/>
              <a:pPr/>
              <a:t>‹#›</a:t>
            </a:fld>
            <a:endParaRPr lang="en-US"/>
          </a:p>
        </p:txBody>
      </p:sp>
    </p:spTree>
    <p:extLst>
      <p:ext uri="{BB962C8B-B14F-4D97-AF65-F5344CB8AC3E}">
        <p14:creationId xmlns:p14="http://schemas.microsoft.com/office/powerpoint/2010/main" xmlns="" val="4264193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5C9358-B7BA-4DF7-BFB5-A9BE98607DC5}" type="datetimeFigureOut">
              <a:rPr lang="en-US" smtClean="0"/>
              <a:pPr/>
              <a:t>1/22/2024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CAA7DE-4A32-4F0A-98B3-00F4472E406C}" type="slidenum">
              <a:rPr lang="en-US" smtClean="0"/>
              <a:pPr/>
              <a:t>‹#›</a:t>
            </a:fld>
            <a:endParaRPr lang="en-US"/>
          </a:p>
        </p:txBody>
      </p:sp>
    </p:spTree>
    <p:extLst>
      <p:ext uri="{BB962C8B-B14F-4D97-AF65-F5344CB8AC3E}">
        <p14:creationId xmlns:p14="http://schemas.microsoft.com/office/powerpoint/2010/main" xmlns="" val="3682930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5C9358-B7BA-4DF7-BFB5-A9BE98607DC5}" type="datetimeFigureOut">
              <a:rPr lang="en-US" smtClean="0"/>
              <a:pPr/>
              <a:t>1/22/2024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CAA7DE-4A32-4F0A-98B3-00F4472E406C}" type="slidenum">
              <a:rPr lang="en-US" smtClean="0"/>
              <a:pPr/>
              <a:t>‹#›</a:t>
            </a:fld>
            <a:endParaRPr lang="en-US"/>
          </a:p>
        </p:txBody>
      </p:sp>
    </p:spTree>
    <p:extLst>
      <p:ext uri="{BB962C8B-B14F-4D97-AF65-F5344CB8AC3E}">
        <p14:creationId xmlns:p14="http://schemas.microsoft.com/office/powerpoint/2010/main" xmlns="" val="328201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25C9358-B7BA-4DF7-BFB5-A9BE98607DC5}" type="datetimeFigureOut">
              <a:rPr lang="en-US" smtClean="0"/>
              <a:pPr/>
              <a:t>1/22/2024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CAA7DE-4A32-4F0A-98B3-00F4472E406C}" type="slidenum">
              <a:rPr lang="en-US" smtClean="0"/>
              <a:pPr/>
              <a:t>‹#›</a:t>
            </a:fld>
            <a:endParaRPr lang="en-US"/>
          </a:p>
        </p:txBody>
      </p:sp>
    </p:spTree>
    <p:extLst>
      <p:ext uri="{BB962C8B-B14F-4D97-AF65-F5344CB8AC3E}">
        <p14:creationId xmlns:p14="http://schemas.microsoft.com/office/powerpoint/2010/main" xmlns="" val="1924179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25C9358-B7BA-4DF7-BFB5-A9BE98607DC5}" type="datetimeFigureOut">
              <a:rPr lang="en-US" smtClean="0"/>
              <a:pPr/>
              <a:t>1/22/2024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FCAA7DE-4A32-4F0A-98B3-00F4472E406C}" type="slidenum">
              <a:rPr lang="en-US" smtClean="0"/>
              <a:pPr/>
              <a:t>‹#›</a:t>
            </a:fld>
            <a:endParaRPr lang="en-US"/>
          </a:p>
        </p:txBody>
      </p:sp>
    </p:spTree>
    <p:extLst>
      <p:ext uri="{BB962C8B-B14F-4D97-AF65-F5344CB8AC3E}">
        <p14:creationId xmlns:p14="http://schemas.microsoft.com/office/powerpoint/2010/main" xmlns="" val="1402807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25C9358-B7BA-4DF7-BFB5-A9BE98607DC5}" type="datetimeFigureOut">
              <a:rPr lang="en-US" smtClean="0"/>
              <a:pPr/>
              <a:t>1/22/2024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FCAA7DE-4A32-4F0A-98B3-00F4472E406C}" type="slidenum">
              <a:rPr lang="en-US" smtClean="0"/>
              <a:pPr/>
              <a:t>‹#›</a:t>
            </a:fld>
            <a:endParaRPr lang="en-US"/>
          </a:p>
        </p:txBody>
      </p:sp>
    </p:spTree>
    <p:extLst>
      <p:ext uri="{BB962C8B-B14F-4D97-AF65-F5344CB8AC3E}">
        <p14:creationId xmlns:p14="http://schemas.microsoft.com/office/powerpoint/2010/main" xmlns="" val="58970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25C9358-B7BA-4DF7-BFB5-A9BE98607DC5}" type="datetimeFigureOut">
              <a:rPr lang="en-US" smtClean="0"/>
              <a:pPr/>
              <a:t>1/22/2024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FCAA7DE-4A32-4F0A-98B3-00F4472E406C}" type="slidenum">
              <a:rPr lang="en-US" smtClean="0"/>
              <a:pPr/>
              <a:t>‹#›</a:t>
            </a:fld>
            <a:endParaRPr lang="en-US"/>
          </a:p>
        </p:txBody>
      </p:sp>
    </p:spTree>
    <p:extLst>
      <p:ext uri="{BB962C8B-B14F-4D97-AF65-F5344CB8AC3E}">
        <p14:creationId xmlns:p14="http://schemas.microsoft.com/office/powerpoint/2010/main" xmlns="" val="1541474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50" name="Picture 2"/>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rcRect/>
          <a:stretch>
            <a:fillRect/>
          </a:stretch>
        </p:blipFill>
        <p:spPr bwMode="auto">
          <a:xfrm>
            <a:off x="7924800" y="5579080"/>
            <a:ext cx="1136650" cy="1218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1120696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8FC64-27B0-4BAE-A3E4-86E5B6628E44}" type="datetimeFigureOut">
              <a:rPr lang="en-US" smtClean="0"/>
              <a:pPr/>
              <a:t>1/22/2024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246D0-8042-4213-A51F-BBA01919E5E5}" type="slidenum">
              <a:rPr lang="en-US" smtClean="0"/>
              <a:pPr/>
              <a:t>‹#›</a:t>
            </a:fld>
            <a:endParaRPr lang="en-US"/>
          </a:p>
        </p:txBody>
      </p:sp>
    </p:spTree>
    <p:extLst>
      <p:ext uri="{BB962C8B-B14F-4D97-AF65-F5344CB8AC3E}">
        <p14:creationId xmlns:p14="http://schemas.microsoft.com/office/powerpoint/2010/main" xmlns="" val="62210735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www.ohsaa.org/"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www.nfhslearn.com/"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2024 </a:t>
            </a:r>
            <a:r>
              <a:rPr lang="en-US" b="1" dirty="0"/>
              <a:t>Baseball/Softball</a:t>
            </a:r>
            <a:br>
              <a:rPr lang="en-US" b="1" dirty="0"/>
            </a:br>
            <a:r>
              <a:rPr lang="en-US" b="1" dirty="0"/>
              <a:t>General Meeting</a:t>
            </a:r>
            <a:br>
              <a:rPr lang="en-US" b="1" dirty="0"/>
            </a:br>
            <a:r>
              <a:rPr lang="en-US" b="1" dirty="0"/>
              <a:t/>
            </a:r>
            <a:br>
              <a:rPr lang="en-US" b="1" dirty="0"/>
            </a:br>
            <a:r>
              <a:rPr lang="en-US" b="1" dirty="0"/>
              <a:t>OHSAA Umpire Information </a:t>
            </a:r>
          </a:p>
        </p:txBody>
      </p:sp>
    </p:spTree>
    <p:extLst>
      <p:ext uri="{BB962C8B-B14F-4D97-AF65-F5344CB8AC3E}">
        <p14:creationId xmlns:p14="http://schemas.microsoft.com/office/powerpoint/2010/main" xmlns="" val="1568918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Revised Weather Policy - Thunder and Lightning</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3.  At night (after dark) under certain atmospheric conditions, lightning flashes may be seen from distant storms. In these cases, it MAY be safe to continue. If no thunder can be heard and the flashes are low to the horizon, the storm may not pose a threat. Independently verified lightning detection information would help eliminate any uncertainty. </a:t>
            </a:r>
            <a:r>
              <a:rPr lang="en-US" b="1" dirty="0"/>
              <a:t>If any member of the group assessing conditions is uncertain, delay for 30 minutes!</a:t>
            </a:r>
            <a:endParaRPr lang="en-US" dirty="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Revised Weather Policy - Thunder and Lightning</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a:t>4.  </a:t>
            </a:r>
            <a:r>
              <a:rPr lang="en-US" b="1" dirty="0"/>
              <a:t>Lightning detection devices may be used to stop the contest if lightning is in the area (usually 10 miles) even if it is not seen or thunder heard.  Often, school medical personnel are monitoring this equipment – obtain their input as part of your discussions.</a:t>
            </a:r>
            <a:endParaRPr lang="en-US" dirty="0"/>
          </a:p>
          <a:p>
            <a:r>
              <a:rPr lang="en-US" dirty="0"/>
              <a:t>5.  </a:t>
            </a:r>
            <a:r>
              <a:rPr lang="en-US" b="1" dirty="0"/>
              <a:t>Error on the side of safety. If there is a delay, players, coaches and officials must clear the field of play and seek cover.  The host school is responsible to have an evacuation plan to get everyone to designated safer areas.</a:t>
            </a:r>
            <a:endParaRPr lang="en-US" dirty="0"/>
          </a:p>
          <a:p>
            <a:r>
              <a:rPr lang="en-US" dirty="0"/>
              <a:t>6. The “thirty minute clock” is re-started each time that thunder is heard or there is lightning in the area.</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219200"/>
            <a:ext cx="7467600" cy="4953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147" name="Title 1"/>
          <p:cNvSpPr>
            <a:spLocks noGrp="1"/>
          </p:cNvSpPr>
          <p:nvPr>
            <p:ph type="title"/>
          </p:nvPr>
        </p:nvSpPr>
        <p:spPr/>
        <p:txBody>
          <a:bodyPr/>
          <a:lstStyle/>
          <a:p>
            <a:r>
              <a:rPr lang="en-US" altLang="en-US" dirty="0"/>
              <a:t>Lightning  Facts</a:t>
            </a:r>
          </a:p>
        </p:txBody>
      </p:sp>
      <p:pic>
        <p:nvPicPr>
          <p:cNvPr id="6148" name="Picture 5" descr="W:\Library\Image Library\WEATHER\Lightning\Ltg-Fenc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l="3334"/>
          <a:stretch>
            <a:fillRect/>
          </a:stretch>
        </p:blipFill>
        <p:spPr bwMode="auto">
          <a:xfrm>
            <a:off x="1371600" y="1688306"/>
            <a:ext cx="3073400" cy="4167187"/>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6149" name="TextBox 2"/>
          <p:cNvSpPr txBox="1">
            <a:spLocks noChangeArrowheads="1"/>
          </p:cNvSpPr>
          <p:nvPr/>
        </p:nvSpPr>
        <p:spPr bwMode="auto">
          <a:xfrm>
            <a:off x="4557713" y="1828800"/>
            <a:ext cx="3352800" cy="3694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buFont typeface="Arial" charset="0"/>
              <a:buChar char="•"/>
            </a:pPr>
            <a:r>
              <a:rPr lang="en-US" altLang="en-US">
                <a:solidFill>
                  <a:prstClr val="white"/>
                </a:solidFill>
              </a:rPr>
              <a:t>Can Heat the Air to 50,000 degrees which is 5 times hotter than the sun.</a:t>
            </a:r>
          </a:p>
          <a:p>
            <a:pPr eaLnBrk="1" fontAlgn="base" hangingPunct="1">
              <a:spcBef>
                <a:spcPct val="0"/>
              </a:spcBef>
              <a:spcAft>
                <a:spcPct val="0"/>
              </a:spcAft>
              <a:buFont typeface="Arial" charset="0"/>
              <a:buChar char="•"/>
            </a:pPr>
            <a:r>
              <a:rPr lang="en-US" altLang="en-US">
                <a:solidFill>
                  <a:prstClr val="white"/>
                </a:solidFill>
              </a:rPr>
              <a:t>Lightning can strike the same place multiple times</a:t>
            </a:r>
          </a:p>
          <a:p>
            <a:pPr eaLnBrk="1" fontAlgn="base" hangingPunct="1">
              <a:spcBef>
                <a:spcPct val="0"/>
              </a:spcBef>
              <a:spcAft>
                <a:spcPct val="0"/>
              </a:spcAft>
              <a:buFont typeface="Arial" charset="0"/>
              <a:buChar char="•"/>
            </a:pPr>
            <a:r>
              <a:rPr lang="en-US" altLang="en-US">
                <a:solidFill>
                  <a:prstClr val="white"/>
                </a:solidFill>
              </a:rPr>
              <a:t>Lightning can strike up to 10 miles away from the center of the thunderstorm</a:t>
            </a:r>
          </a:p>
          <a:p>
            <a:pPr eaLnBrk="1" fontAlgn="base" hangingPunct="1">
              <a:spcBef>
                <a:spcPct val="0"/>
              </a:spcBef>
              <a:spcAft>
                <a:spcPct val="0"/>
              </a:spcAft>
              <a:buFont typeface="Arial" charset="0"/>
              <a:buChar char="•"/>
            </a:pPr>
            <a:r>
              <a:rPr lang="en-US" altLang="en-US">
                <a:solidFill>
                  <a:prstClr val="white"/>
                </a:solidFill>
              </a:rPr>
              <a:t>One of the top three thunderstorm related killers</a:t>
            </a:r>
          </a:p>
          <a:p>
            <a:pPr eaLnBrk="1" fontAlgn="base" hangingPunct="1">
              <a:spcBef>
                <a:spcPct val="0"/>
              </a:spcBef>
              <a:spcAft>
                <a:spcPct val="0"/>
              </a:spcAft>
              <a:buFont typeface="Arial" charset="0"/>
              <a:buChar char="•"/>
            </a:pPr>
            <a:r>
              <a:rPr lang="en-US" altLang="en-US">
                <a:solidFill>
                  <a:prstClr val="white"/>
                </a:solidFill>
              </a:rPr>
              <a:t>It is estimated that ~ 400 people are struck each year (10 percent are fatal)</a:t>
            </a:r>
          </a:p>
        </p:txBody>
      </p:sp>
    </p:spTree>
    <p:extLst>
      <p:ext uri="{BB962C8B-B14F-4D97-AF65-F5344CB8AC3E}">
        <p14:creationId xmlns:p14="http://schemas.microsoft.com/office/powerpoint/2010/main" xmlns="" val="205349963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LIGHTNG3"/>
          <p:cNvPicPr>
            <a:picLocks noChangeAspect="1" noChangeArrowheads="1"/>
          </p:cNvPicPr>
          <p:nvPr/>
        </p:nvPicPr>
        <p:blipFill>
          <a:blip r:embed="rId4" cstate="print">
            <a:extLst>
              <a:ext uri="{28A0092B-C50C-407E-A947-70E740481C1C}">
                <a14:useLocalDpi xmlns:a14="http://schemas.microsoft.com/office/drawing/2010/main" xmlns="" val="0"/>
              </a:ext>
            </a:extLst>
          </a:blip>
          <a:srcRect l="13503"/>
          <a:stretch>
            <a:fillRect/>
          </a:stretch>
        </p:blipFill>
        <p:spPr bwMode="auto">
          <a:xfrm>
            <a:off x="0" y="1031875"/>
            <a:ext cx="9144000" cy="582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243" name="Group 6"/>
          <p:cNvGrpSpPr>
            <a:grpSpLocks/>
          </p:cNvGrpSpPr>
          <p:nvPr/>
        </p:nvGrpSpPr>
        <p:grpSpPr bwMode="auto">
          <a:xfrm>
            <a:off x="635000" y="1765300"/>
            <a:ext cx="8010525" cy="4927600"/>
            <a:chOff x="400" y="1112"/>
            <a:chExt cx="5046" cy="3104"/>
          </a:xfrm>
        </p:grpSpPr>
        <p:grpSp>
          <p:nvGrpSpPr>
            <p:cNvPr id="10245" name="Group 7"/>
            <p:cNvGrpSpPr>
              <a:grpSpLocks/>
            </p:cNvGrpSpPr>
            <p:nvPr/>
          </p:nvGrpSpPr>
          <p:grpSpPr bwMode="auto">
            <a:xfrm>
              <a:off x="400" y="1112"/>
              <a:ext cx="2198" cy="1012"/>
              <a:chOff x="400" y="1112"/>
              <a:chExt cx="2198" cy="1012"/>
            </a:xfrm>
          </p:grpSpPr>
          <p:sp>
            <p:nvSpPr>
              <p:cNvPr id="10265" name="Line 8"/>
              <p:cNvSpPr>
                <a:spLocks noChangeShapeType="1"/>
              </p:cNvSpPr>
              <p:nvPr/>
            </p:nvSpPr>
            <p:spPr bwMode="auto">
              <a:xfrm flipH="1" flipV="1">
                <a:off x="2364" y="1518"/>
                <a:ext cx="234" cy="606"/>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10266" name="Text Box 9"/>
              <p:cNvSpPr txBox="1">
                <a:spLocks noChangeArrowheads="1"/>
              </p:cNvSpPr>
              <p:nvPr/>
            </p:nvSpPr>
            <p:spPr bwMode="auto">
              <a:xfrm>
                <a:off x="400" y="1112"/>
                <a:ext cx="2195" cy="397"/>
              </a:xfrm>
              <a:prstGeom prst="rect">
                <a:avLst/>
              </a:prstGeom>
              <a:solidFill>
                <a:schemeClr val="tx1"/>
              </a:solidFill>
              <a:ln w="19050">
                <a:solidFill>
                  <a:srgbClr val="000000"/>
                </a:solidFill>
                <a:miter lim="800000"/>
                <a:headEnd/>
                <a:tailEnd/>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b="1" dirty="0">
                    <a:solidFill>
                      <a:schemeClr val="bg1"/>
                    </a:solidFill>
                  </a:rPr>
                  <a:t>Radio and Radio Equipment</a:t>
                </a:r>
                <a:br>
                  <a:rPr lang="en-US" altLang="en-US" b="1" dirty="0">
                    <a:solidFill>
                      <a:schemeClr val="bg1"/>
                    </a:solidFill>
                  </a:rPr>
                </a:br>
                <a:r>
                  <a:rPr lang="en-US" altLang="en-US" sz="1600" dirty="0">
                    <a:solidFill>
                      <a:schemeClr val="bg1"/>
                    </a:solidFill>
                  </a:rPr>
                  <a:t>(1.2%)</a:t>
                </a:r>
                <a:endParaRPr lang="en-US" altLang="en-US" b="1" dirty="0">
                  <a:solidFill>
                    <a:schemeClr val="bg1"/>
                  </a:solidFill>
                </a:endParaRPr>
              </a:p>
            </p:txBody>
          </p:sp>
        </p:grpSp>
        <p:grpSp>
          <p:nvGrpSpPr>
            <p:cNvPr id="10246" name="Group 10"/>
            <p:cNvGrpSpPr>
              <a:grpSpLocks/>
            </p:cNvGrpSpPr>
            <p:nvPr/>
          </p:nvGrpSpPr>
          <p:grpSpPr bwMode="auto">
            <a:xfrm>
              <a:off x="583" y="2526"/>
              <a:ext cx="3281" cy="815"/>
              <a:chOff x="583" y="2526"/>
              <a:chExt cx="3281" cy="815"/>
            </a:xfrm>
          </p:grpSpPr>
          <p:sp>
            <p:nvSpPr>
              <p:cNvPr id="10263" name="Line 11"/>
              <p:cNvSpPr>
                <a:spLocks noChangeShapeType="1"/>
              </p:cNvSpPr>
              <p:nvPr/>
            </p:nvSpPr>
            <p:spPr bwMode="auto">
              <a:xfrm flipV="1">
                <a:off x="2006" y="2526"/>
                <a:ext cx="1858" cy="459"/>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10264" name="Text Box 12"/>
              <p:cNvSpPr txBox="1">
                <a:spLocks noChangeArrowheads="1"/>
              </p:cNvSpPr>
              <p:nvPr/>
            </p:nvSpPr>
            <p:spPr bwMode="auto">
              <a:xfrm>
                <a:off x="583" y="2771"/>
                <a:ext cx="1486" cy="570"/>
              </a:xfrm>
              <a:prstGeom prst="rect">
                <a:avLst/>
              </a:prstGeom>
              <a:solidFill>
                <a:schemeClr val="tx1"/>
              </a:solidFill>
              <a:ln w="19050">
                <a:solidFill>
                  <a:srgbClr val="000000"/>
                </a:solidFill>
                <a:miter lim="800000"/>
                <a:headEnd/>
                <a:tailEnd/>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b="1" dirty="0">
                    <a:solidFill>
                      <a:schemeClr val="bg1"/>
                    </a:solidFill>
                  </a:rPr>
                  <a:t>Farm and</a:t>
                </a:r>
                <a:br>
                  <a:rPr lang="en-US" altLang="en-US" b="1" dirty="0">
                    <a:solidFill>
                      <a:schemeClr val="bg1"/>
                    </a:solidFill>
                  </a:rPr>
                </a:br>
                <a:r>
                  <a:rPr lang="en-US" altLang="en-US" b="1" dirty="0">
                    <a:solidFill>
                      <a:schemeClr val="bg1"/>
                    </a:solidFill>
                  </a:rPr>
                  <a:t>Heavy Equipment</a:t>
                </a:r>
                <a:br>
                  <a:rPr lang="en-US" altLang="en-US" b="1" dirty="0">
                    <a:solidFill>
                      <a:schemeClr val="bg1"/>
                    </a:solidFill>
                  </a:rPr>
                </a:br>
                <a:r>
                  <a:rPr lang="en-US" altLang="en-US" sz="1600" dirty="0">
                    <a:solidFill>
                      <a:schemeClr val="bg1"/>
                    </a:solidFill>
                  </a:rPr>
                  <a:t>(5.0%)</a:t>
                </a:r>
                <a:endParaRPr lang="en-US" altLang="en-US" b="1" dirty="0">
                  <a:solidFill>
                    <a:schemeClr val="bg1"/>
                  </a:solidFill>
                </a:endParaRPr>
              </a:p>
            </p:txBody>
          </p:sp>
        </p:grpSp>
        <p:grpSp>
          <p:nvGrpSpPr>
            <p:cNvPr id="10247" name="Group 13"/>
            <p:cNvGrpSpPr>
              <a:grpSpLocks/>
            </p:cNvGrpSpPr>
            <p:nvPr/>
          </p:nvGrpSpPr>
          <p:grpSpPr bwMode="auto">
            <a:xfrm>
              <a:off x="821" y="2197"/>
              <a:ext cx="3043" cy="397"/>
              <a:chOff x="821" y="2197"/>
              <a:chExt cx="3043" cy="397"/>
            </a:xfrm>
          </p:grpSpPr>
          <p:sp>
            <p:nvSpPr>
              <p:cNvPr id="10261" name="Line 14"/>
              <p:cNvSpPr>
                <a:spLocks noChangeShapeType="1"/>
              </p:cNvSpPr>
              <p:nvPr/>
            </p:nvSpPr>
            <p:spPr bwMode="auto">
              <a:xfrm flipH="1" flipV="1">
                <a:off x="1740" y="2396"/>
                <a:ext cx="2124" cy="13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10262" name="Text Box 15"/>
              <p:cNvSpPr txBox="1">
                <a:spLocks noChangeArrowheads="1"/>
              </p:cNvSpPr>
              <p:nvPr/>
            </p:nvSpPr>
            <p:spPr bwMode="auto">
              <a:xfrm>
                <a:off x="821" y="2197"/>
                <a:ext cx="995" cy="397"/>
              </a:xfrm>
              <a:prstGeom prst="rect">
                <a:avLst/>
              </a:prstGeom>
              <a:solidFill>
                <a:schemeClr val="tx1"/>
              </a:solidFill>
              <a:ln w="19050">
                <a:solidFill>
                  <a:srgbClr val="000000"/>
                </a:solidFill>
                <a:miter lim="800000"/>
                <a:headEnd/>
                <a:tailEnd/>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b="1" dirty="0">
                    <a:solidFill>
                      <a:schemeClr val="bg1"/>
                    </a:solidFill>
                  </a:rPr>
                  <a:t>Telephone</a:t>
                </a:r>
                <a:br>
                  <a:rPr lang="en-US" altLang="en-US" b="1" dirty="0">
                    <a:solidFill>
                      <a:schemeClr val="bg1"/>
                    </a:solidFill>
                  </a:rPr>
                </a:br>
                <a:r>
                  <a:rPr lang="en-US" altLang="en-US" sz="1600" dirty="0">
                    <a:solidFill>
                      <a:schemeClr val="bg1"/>
                    </a:solidFill>
                  </a:rPr>
                  <a:t>(4.0%)</a:t>
                </a:r>
                <a:endParaRPr lang="en-US" altLang="en-US" b="1" dirty="0">
                  <a:solidFill>
                    <a:schemeClr val="bg1"/>
                  </a:solidFill>
                </a:endParaRPr>
              </a:p>
            </p:txBody>
          </p:sp>
        </p:grpSp>
        <p:grpSp>
          <p:nvGrpSpPr>
            <p:cNvPr id="10248" name="Group 16"/>
            <p:cNvGrpSpPr>
              <a:grpSpLocks/>
            </p:cNvGrpSpPr>
            <p:nvPr/>
          </p:nvGrpSpPr>
          <p:grpSpPr bwMode="auto">
            <a:xfrm>
              <a:off x="1826" y="2535"/>
              <a:ext cx="2041" cy="1371"/>
              <a:chOff x="1826" y="2535"/>
              <a:chExt cx="2041" cy="1371"/>
            </a:xfrm>
          </p:grpSpPr>
          <p:sp>
            <p:nvSpPr>
              <p:cNvPr id="10259" name="Line 17"/>
              <p:cNvSpPr>
                <a:spLocks noChangeShapeType="1"/>
              </p:cNvSpPr>
              <p:nvPr/>
            </p:nvSpPr>
            <p:spPr bwMode="auto">
              <a:xfrm flipV="1">
                <a:off x="2378" y="2535"/>
                <a:ext cx="1489" cy="1016"/>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10260" name="Text Box 18"/>
              <p:cNvSpPr txBox="1">
                <a:spLocks noChangeArrowheads="1"/>
              </p:cNvSpPr>
              <p:nvPr/>
            </p:nvSpPr>
            <p:spPr bwMode="auto">
              <a:xfrm>
                <a:off x="1826" y="3509"/>
                <a:ext cx="598" cy="397"/>
              </a:xfrm>
              <a:prstGeom prst="rect">
                <a:avLst/>
              </a:prstGeom>
              <a:solidFill>
                <a:schemeClr val="tx1"/>
              </a:solidFill>
              <a:ln w="19050">
                <a:solidFill>
                  <a:srgbClr val="000000"/>
                </a:solidFill>
                <a:miter lim="800000"/>
                <a:headEnd/>
                <a:tailEnd/>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b="1" dirty="0">
                    <a:solidFill>
                      <a:schemeClr val="bg1"/>
                    </a:solidFill>
                  </a:rPr>
                  <a:t>Golf</a:t>
                </a:r>
                <a:br>
                  <a:rPr lang="en-US" altLang="en-US" b="1" dirty="0">
                    <a:solidFill>
                      <a:schemeClr val="bg1"/>
                    </a:solidFill>
                  </a:rPr>
                </a:br>
                <a:r>
                  <a:rPr lang="en-US" altLang="en-US" sz="1600" dirty="0">
                    <a:solidFill>
                      <a:schemeClr val="bg1"/>
                    </a:solidFill>
                  </a:rPr>
                  <a:t>(6.5%)</a:t>
                </a:r>
                <a:endParaRPr lang="en-US" altLang="en-US" b="1" dirty="0">
                  <a:solidFill>
                    <a:schemeClr val="bg1"/>
                  </a:solidFill>
                </a:endParaRPr>
              </a:p>
            </p:txBody>
          </p:sp>
        </p:grpSp>
        <p:grpSp>
          <p:nvGrpSpPr>
            <p:cNvPr id="10249" name="Group 19"/>
            <p:cNvGrpSpPr>
              <a:grpSpLocks/>
            </p:cNvGrpSpPr>
            <p:nvPr/>
          </p:nvGrpSpPr>
          <p:grpSpPr bwMode="auto">
            <a:xfrm>
              <a:off x="2301" y="1196"/>
              <a:ext cx="3145" cy="3020"/>
              <a:chOff x="2301" y="1196"/>
              <a:chExt cx="3145" cy="3020"/>
            </a:xfrm>
          </p:grpSpPr>
          <p:sp>
            <p:nvSpPr>
              <p:cNvPr id="10253" name="Text Box 20"/>
              <p:cNvSpPr txBox="1">
                <a:spLocks noChangeArrowheads="1"/>
              </p:cNvSpPr>
              <p:nvPr/>
            </p:nvSpPr>
            <p:spPr bwMode="auto">
              <a:xfrm>
                <a:off x="2301" y="3966"/>
                <a:ext cx="3145"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sz="2000" b="1">
                    <a:solidFill>
                      <a:srgbClr val="FAFD00"/>
                    </a:solidFill>
                  </a:rPr>
                  <a:t>Lightning Casualties In U.S. (1959-1994)</a:t>
                </a:r>
              </a:p>
            </p:txBody>
          </p:sp>
          <p:grpSp>
            <p:nvGrpSpPr>
              <p:cNvPr id="10254" name="Group 21"/>
              <p:cNvGrpSpPr>
                <a:grpSpLocks/>
              </p:cNvGrpSpPr>
              <p:nvPr/>
            </p:nvGrpSpPr>
            <p:grpSpPr bwMode="auto">
              <a:xfrm>
                <a:off x="2481" y="1196"/>
                <a:ext cx="2651" cy="2578"/>
                <a:chOff x="2481" y="1196"/>
                <a:chExt cx="2651" cy="2578"/>
              </a:xfrm>
            </p:grpSpPr>
            <p:graphicFrame>
              <p:nvGraphicFramePr>
                <p:cNvPr id="10255" name="Object 22"/>
                <p:cNvGraphicFramePr>
                  <a:graphicFrameLocks noChangeAspect="1"/>
                </p:cNvGraphicFramePr>
                <p:nvPr/>
              </p:nvGraphicFramePr>
              <p:xfrm>
                <a:off x="2481" y="1196"/>
                <a:ext cx="2651" cy="2578"/>
              </p:xfrm>
              <a:graphic>
                <a:graphicData uri="http://schemas.openxmlformats.org/presentationml/2006/ole">
                  <p:oleObj spid="_x0000_s1039" name="Worksheet" r:id="rId5" imgW="1847951" imgH="1695397" progId="">
                    <p:embed/>
                  </p:oleObj>
                </a:graphicData>
              </a:graphic>
            </p:graphicFrame>
            <p:sp>
              <p:nvSpPr>
                <p:cNvPr id="10256" name="Text Box 23"/>
                <p:cNvSpPr txBox="1">
                  <a:spLocks noChangeArrowheads="1"/>
                </p:cNvSpPr>
                <p:nvPr/>
              </p:nvSpPr>
              <p:spPr bwMode="auto">
                <a:xfrm>
                  <a:off x="3544" y="1687"/>
                  <a:ext cx="940" cy="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b="1">
                      <a:solidFill>
                        <a:srgbClr val="000000"/>
                      </a:solidFill>
                    </a:rPr>
                    <a:t>Open Fields</a:t>
                  </a:r>
                  <a:br>
                    <a:rPr lang="en-US" altLang="en-US" b="1">
                      <a:solidFill>
                        <a:srgbClr val="000000"/>
                      </a:solidFill>
                    </a:rPr>
                  </a:br>
                  <a:r>
                    <a:rPr lang="en-US" altLang="en-US" sz="1600">
                      <a:solidFill>
                        <a:srgbClr val="000000"/>
                      </a:solidFill>
                    </a:rPr>
                    <a:t>(45.0%)</a:t>
                  </a:r>
                  <a:endParaRPr lang="en-US" altLang="en-US" b="1">
                    <a:solidFill>
                      <a:srgbClr val="000000"/>
                    </a:solidFill>
                  </a:endParaRPr>
                </a:p>
              </p:txBody>
            </p:sp>
            <p:sp>
              <p:nvSpPr>
                <p:cNvPr id="10257" name="Text Box 24"/>
                <p:cNvSpPr txBox="1">
                  <a:spLocks noChangeArrowheads="1"/>
                </p:cNvSpPr>
                <p:nvPr/>
              </p:nvSpPr>
              <p:spPr bwMode="auto">
                <a:xfrm>
                  <a:off x="4046" y="2797"/>
                  <a:ext cx="956" cy="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b="1">
                      <a:solidFill>
                        <a:srgbClr val="000000"/>
                      </a:solidFill>
                    </a:rPr>
                    <a:t>Under Trees</a:t>
                  </a:r>
                  <a:br>
                    <a:rPr lang="en-US" altLang="en-US" b="1">
                      <a:solidFill>
                        <a:srgbClr val="000000"/>
                      </a:solidFill>
                    </a:rPr>
                  </a:br>
                  <a:r>
                    <a:rPr lang="en-US" altLang="en-US" sz="1600">
                      <a:solidFill>
                        <a:srgbClr val="000000"/>
                      </a:solidFill>
                    </a:rPr>
                    <a:t>(23.0%)</a:t>
                  </a:r>
                  <a:endParaRPr lang="en-US" altLang="en-US" b="1">
                    <a:solidFill>
                      <a:srgbClr val="000000"/>
                    </a:solidFill>
                  </a:endParaRPr>
                </a:p>
              </p:txBody>
            </p:sp>
            <p:sp>
              <p:nvSpPr>
                <p:cNvPr id="10258" name="Text Box 25"/>
                <p:cNvSpPr txBox="1">
                  <a:spLocks noChangeArrowheads="1"/>
                </p:cNvSpPr>
                <p:nvPr/>
              </p:nvSpPr>
              <p:spPr bwMode="auto">
                <a:xfrm>
                  <a:off x="3227" y="3217"/>
                  <a:ext cx="620" cy="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sz="2000" b="1">
                      <a:solidFill>
                        <a:srgbClr val="000000"/>
                      </a:solidFill>
                    </a:rPr>
                    <a:t>Water</a:t>
                  </a:r>
                  <a:br>
                    <a:rPr lang="en-US" altLang="en-US" sz="2000" b="1">
                      <a:solidFill>
                        <a:srgbClr val="000000"/>
                      </a:solidFill>
                    </a:rPr>
                  </a:br>
                  <a:r>
                    <a:rPr lang="en-US" altLang="en-US">
                      <a:solidFill>
                        <a:srgbClr val="000000"/>
                      </a:solidFill>
                    </a:rPr>
                    <a:t>(13.6%)</a:t>
                  </a:r>
                  <a:endParaRPr lang="en-US" altLang="en-US" sz="2000" b="1">
                    <a:solidFill>
                      <a:srgbClr val="000000"/>
                    </a:solidFill>
                  </a:endParaRPr>
                </a:p>
              </p:txBody>
            </p:sp>
          </p:grpSp>
        </p:grpSp>
        <p:grpSp>
          <p:nvGrpSpPr>
            <p:cNvPr id="10250" name="Group 26"/>
            <p:cNvGrpSpPr>
              <a:grpSpLocks/>
            </p:cNvGrpSpPr>
            <p:nvPr/>
          </p:nvGrpSpPr>
          <p:grpSpPr bwMode="auto">
            <a:xfrm>
              <a:off x="689" y="1661"/>
              <a:ext cx="1939" cy="583"/>
              <a:chOff x="689" y="1661"/>
              <a:chExt cx="1939" cy="583"/>
            </a:xfrm>
          </p:grpSpPr>
          <p:sp>
            <p:nvSpPr>
              <p:cNvPr id="10251" name="Line 27"/>
              <p:cNvSpPr>
                <a:spLocks noChangeShapeType="1"/>
              </p:cNvSpPr>
              <p:nvPr/>
            </p:nvSpPr>
            <p:spPr bwMode="auto">
              <a:xfrm>
                <a:off x="1915" y="1848"/>
                <a:ext cx="713" cy="396"/>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10252" name="Text Box 28"/>
              <p:cNvSpPr txBox="1">
                <a:spLocks noChangeArrowheads="1"/>
              </p:cNvSpPr>
              <p:nvPr/>
            </p:nvSpPr>
            <p:spPr bwMode="auto">
              <a:xfrm>
                <a:off x="689" y="1661"/>
                <a:ext cx="1260" cy="397"/>
              </a:xfrm>
              <a:prstGeom prst="rect">
                <a:avLst/>
              </a:prstGeom>
              <a:solidFill>
                <a:schemeClr val="tx1"/>
              </a:solidFill>
              <a:ln w="19050">
                <a:solidFill>
                  <a:srgbClr val="000000"/>
                </a:solidFill>
                <a:miter lim="800000"/>
                <a:headEnd/>
                <a:tailEnd/>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b="1" dirty="0">
                    <a:solidFill>
                      <a:schemeClr val="bg1"/>
                    </a:solidFill>
                  </a:rPr>
                  <a:t>Golf and Trees</a:t>
                </a:r>
                <a:br>
                  <a:rPr lang="en-US" altLang="en-US" b="1" dirty="0">
                    <a:solidFill>
                      <a:schemeClr val="bg1"/>
                    </a:solidFill>
                  </a:rPr>
                </a:br>
                <a:r>
                  <a:rPr lang="en-US" altLang="en-US" sz="1600" dirty="0">
                    <a:solidFill>
                      <a:schemeClr val="bg1"/>
                    </a:solidFill>
                  </a:rPr>
                  <a:t>(1.7%)</a:t>
                </a:r>
                <a:endParaRPr lang="en-US" altLang="en-US" b="1" dirty="0">
                  <a:solidFill>
                    <a:schemeClr val="bg1"/>
                  </a:solidFill>
                </a:endParaRPr>
              </a:p>
            </p:txBody>
          </p:sp>
        </p:grpSp>
      </p:grpSp>
      <p:sp>
        <p:nvSpPr>
          <p:cNvPr id="9220" name="Title 1"/>
          <p:cNvSpPr>
            <a:spLocks noGrp="1"/>
          </p:cNvSpPr>
          <p:nvPr>
            <p:ph type="title"/>
          </p:nvPr>
        </p:nvSpPr>
        <p:spPr>
          <a:xfrm>
            <a:off x="0" y="0"/>
            <a:ext cx="9144000" cy="1143000"/>
          </a:xfrm>
          <a:solidFill>
            <a:schemeClr val="accent5">
              <a:lumMod val="20000"/>
              <a:lumOff val="80000"/>
            </a:schemeClr>
          </a:solidFill>
          <a:ln>
            <a:solidFill>
              <a:schemeClr val="bg1"/>
            </a:solidFill>
          </a:ln>
        </p:spPr>
        <p:txBody>
          <a:bodyPr/>
          <a:lstStyle/>
          <a:p>
            <a:pPr>
              <a:defRPr/>
            </a:pPr>
            <a:r>
              <a:rPr lang="en-US" dirty="0"/>
              <a:t>Lightning Hazard Areas</a:t>
            </a:r>
          </a:p>
        </p:txBody>
      </p:sp>
    </p:spTree>
    <p:extLst>
      <p:ext uri="{BB962C8B-B14F-4D97-AF65-F5344CB8AC3E}">
        <p14:creationId xmlns:p14="http://schemas.microsoft.com/office/powerpoint/2010/main" xmlns="" val="337093849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Thirty Minute Rule</a:t>
            </a:r>
          </a:p>
        </p:txBody>
      </p:sp>
      <p:sp>
        <p:nvSpPr>
          <p:cNvPr id="8" name="Content Placeholder 7"/>
          <p:cNvSpPr>
            <a:spLocks noGrp="1"/>
          </p:cNvSpPr>
          <p:nvPr>
            <p:ph idx="1"/>
          </p:nvPr>
        </p:nvSpPr>
        <p:spPr/>
        <p:txBody>
          <a:bodyPr/>
          <a:lstStyle/>
          <a:p>
            <a:r>
              <a:rPr lang="en-US" sz="2800" dirty="0"/>
              <a:t>Competition or practice shall be suspended once lightning has been recognized in the area or thunder is heard. It is </a:t>
            </a:r>
            <a:r>
              <a:rPr lang="en-US" sz="2800" b="1" dirty="0"/>
              <a:t>mandatory to wait at least 30 minutes after </a:t>
            </a:r>
            <a:r>
              <a:rPr lang="en-US" sz="2800" dirty="0"/>
              <a:t>lightning is out of the area or thunder is heard prior to resuming practice or competition. </a:t>
            </a:r>
            <a:r>
              <a:rPr lang="en-US" sz="2800" b="1" dirty="0"/>
              <a:t>Any subsequent lightning in the area or thunder after the beginning of the 30-minute count shall reset the clock, and another count shall begin.</a:t>
            </a:r>
            <a:endParaRPr lang="en-US" sz="2800" dirty="0"/>
          </a:p>
          <a:p>
            <a:endParaRPr lang="en-US" dirty="0"/>
          </a:p>
        </p:txBody>
      </p:sp>
    </p:spTree>
    <p:extLst>
      <p:ext uri="{BB962C8B-B14F-4D97-AF65-F5344CB8AC3E}">
        <p14:creationId xmlns:p14="http://schemas.microsoft.com/office/powerpoint/2010/main" xmlns="" val="2494203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INCLEMENT WEATHER</a:t>
            </a:r>
            <a:endParaRPr lang="en-US" dirty="0"/>
          </a:p>
        </p:txBody>
      </p:sp>
      <p:sp>
        <p:nvSpPr>
          <p:cNvPr id="8" name="Content Placeholder 7"/>
          <p:cNvSpPr>
            <a:spLocks noGrp="1"/>
          </p:cNvSpPr>
          <p:nvPr>
            <p:ph idx="1"/>
          </p:nvPr>
        </p:nvSpPr>
        <p:spPr/>
        <p:txBody>
          <a:bodyPr/>
          <a:lstStyle/>
          <a:p>
            <a:pPr>
              <a:buNone/>
            </a:pPr>
            <a:r>
              <a:rPr lang="en-US" b="1" dirty="0"/>
              <a:t>  If lightning is imminent or a thunderstorm is approaching, all personnel, athletes and  spectators shall evacuate to available safe structures or shelters.</a:t>
            </a:r>
          </a:p>
          <a:p>
            <a:pPr>
              <a:buNone/>
            </a:pPr>
            <a:r>
              <a:rPr lang="en-US" b="1" dirty="0"/>
              <a:t>If you note that other school events, aside from your game are continuing, notify the nearest athletic administrator.  These games are not under your direction.</a:t>
            </a:r>
          </a:p>
          <a:p>
            <a:endParaRPr lang="en-US" dirty="0"/>
          </a:p>
        </p:txBody>
      </p:sp>
    </p:spTree>
    <p:extLst>
      <p:ext uri="{BB962C8B-B14F-4D97-AF65-F5344CB8AC3E}">
        <p14:creationId xmlns:p14="http://schemas.microsoft.com/office/powerpoint/2010/main" xmlns="" val="663267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006600" y="282575"/>
            <a:ext cx="5461000" cy="58261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3200" b="1" i="1">
                <a:solidFill>
                  <a:prstClr val="black"/>
                </a:solidFill>
              </a:rPr>
              <a:t>Safe Locations</a:t>
            </a:r>
            <a:endParaRPr lang="en-US" altLang="en-US" i="1">
              <a:solidFill>
                <a:prstClr val="black"/>
              </a:solidFill>
            </a:endParaRPr>
          </a:p>
        </p:txBody>
      </p:sp>
      <p:sp>
        <p:nvSpPr>
          <p:cNvPr id="28675" name="Text Box 3"/>
          <p:cNvSpPr txBox="1">
            <a:spLocks noChangeArrowheads="1"/>
          </p:cNvSpPr>
          <p:nvPr/>
        </p:nvSpPr>
        <p:spPr bwMode="auto">
          <a:xfrm>
            <a:off x="5029200" y="3186113"/>
            <a:ext cx="3392488" cy="336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lnSpc>
                <a:spcPct val="130000"/>
              </a:lnSpc>
              <a:spcBef>
                <a:spcPct val="100000"/>
              </a:spcBef>
              <a:spcAft>
                <a:spcPct val="0"/>
              </a:spcAft>
            </a:pPr>
            <a:r>
              <a:rPr lang="en-US" altLang="en-US" sz="2200" b="1">
                <a:solidFill>
                  <a:srgbClr val="C0504D"/>
                </a:solidFill>
              </a:rPr>
              <a:t>  </a:t>
            </a:r>
            <a:r>
              <a:rPr lang="en-US" altLang="en-US" sz="2200" b="1" u="sng">
                <a:solidFill>
                  <a:srgbClr val="C0504D"/>
                </a:solidFill>
              </a:rPr>
              <a:t>Seek Proper Shelter</a:t>
            </a:r>
            <a:endParaRPr lang="en-US" altLang="en-US" sz="2200" i="1">
              <a:solidFill>
                <a:srgbClr val="C0504D"/>
              </a:solidFill>
            </a:endParaRPr>
          </a:p>
          <a:p>
            <a:pPr lvl="1" eaLnBrk="1" fontAlgn="base" hangingPunct="1">
              <a:spcBef>
                <a:spcPct val="50000"/>
              </a:spcBef>
              <a:spcAft>
                <a:spcPct val="0"/>
              </a:spcAft>
              <a:buFontTx/>
              <a:buChar char="•"/>
            </a:pPr>
            <a:r>
              <a:rPr lang="en-US" altLang="en-US" sz="2000" b="1">
                <a:solidFill>
                  <a:srgbClr val="000000"/>
                </a:solidFill>
              </a:rPr>
              <a:t>  </a:t>
            </a:r>
            <a:r>
              <a:rPr lang="en-US" altLang="en-US" b="1">
                <a:solidFill>
                  <a:srgbClr val="000000"/>
                </a:solidFill>
              </a:rPr>
              <a:t>Buildings Much Better</a:t>
            </a:r>
            <a:br>
              <a:rPr lang="en-US" altLang="en-US" b="1">
                <a:solidFill>
                  <a:srgbClr val="000000"/>
                </a:solidFill>
              </a:rPr>
            </a:br>
            <a:r>
              <a:rPr lang="en-US" altLang="en-US" b="1">
                <a:solidFill>
                  <a:srgbClr val="000000"/>
                </a:solidFill>
              </a:rPr>
              <a:t>   Than Vehicles</a:t>
            </a:r>
          </a:p>
          <a:p>
            <a:pPr lvl="1" eaLnBrk="1" fontAlgn="base" hangingPunct="1">
              <a:spcBef>
                <a:spcPct val="30000"/>
              </a:spcBef>
              <a:spcAft>
                <a:spcPct val="0"/>
              </a:spcAft>
              <a:buFontTx/>
              <a:buChar char="•"/>
            </a:pPr>
            <a:r>
              <a:rPr lang="en-US" altLang="en-US" sz="2000" b="1">
                <a:solidFill>
                  <a:srgbClr val="000000"/>
                </a:solidFill>
              </a:rPr>
              <a:t>  </a:t>
            </a:r>
            <a:r>
              <a:rPr lang="en-US" altLang="en-US" b="1">
                <a:solidFill>
                  <a:srgbClr val="000000"/>
                </a:solidFill>
              </a:rPr>
              <a:t>Vehicles Offer</a:t>
            </a:r>
            <a:br>
              <a:rPr lang="en-US" altLang="en-US" b="1">
                <a:solidFill>
                  <a:srgbClr val="000000"/>
                </a:solidFill>
              </a:rPr>
            </a:br>
            <a:r>
              <a:rPr lang="en-US" altLang="en-US" b="1">
                <a:solidFill>
                  <a:srgbClr val="000000"/>
                </a:solidFill>
              </a:rPr>
              <a:t>   Some Safety</a:t>
            </a:r>
          </a:p>
          <a:p>
            <a:pPr lvl="1" eaLnBrk="1" fontAlgn="base" hangingPunct="1">
              <a:spcBef>
                <a:spcPct val="30000"/>
              </a:spcBef>
              <a:spcAft>
                <a:spcPct val="0"/>
              </a:spcAft>
              <a:buFontTx/>
              <a:buChar char="•"/>
            </a:pPr>
            <a:r>
              <a:rPr lang="en-US" altLang="en-US" sz="2000" b="1">
                <a:solidFill>
                  <a:srgbClr val="000000"/>
                </a:solidFill>
              </a:rPr>
              <a:t>  </a:t>
            </a:r>
            <a:r>
              <a:rPr lang="en-US" altLang="en-US" b="1">
                <a:solidFill>
                  <a:srgbClr val="000000"/>
                </a:solidFill>
              </a:rPr>
              <a:t>No Place Outside</a:t>
            </a:r>
            <a:br>
              <a:rPr lang="en-US" altLang="en-US" b="1">
                <a:solidFill>
                  <a:srgbClr val="000000"/>
                </a:solidFill>
              </a:rPr>
            </a:br>
            <a:r>
              <a:rPr lang="en-US" altLang="en-US" b="1">
                <a:solidFill>
                  <a:srgbClr val="000000"/>
                </a:solidFill>
              </a:rPr>
              <a:t>   Is Safe Near A</a:t>
            </a:r>
            <a:br>
              <a:rPr lang="en-US" altLang="en-US" b="1">
                <a:solidFill>
                  <a:srgbClr val="000000"/>
                </a:solidFill>
              </a:rPr>
            </a:br>
            <a:r>
              <a:rPr lang="en-US" altLang="en-US" b="1">
                <a:solidFill>
                  <a:srgbClr val="000000"/>
                </a:solidFill>
              </a:rPr>
              <a:t>   Thunderstorm</a:t>
            </a:r>
          </a:p>
          <a:p>
            <a:pPr lvl="2" eaLnBrk="1" fontAlgn="base" hangingPunct="1">
              <a:spcBef>
                <a:spcPct val="20000"/>
              </a:spcBef>
              <a:spcAft>
                <a:spcPct val="30000"/>
              </a:spcAft>
            </a:pPr>
            <a:r>
              <a:rPr lang="en-US" altLang="en-US" sz="2000" b="1">
                <a:solidFill>
                  <a:srgbClr val="000000"/>
                </a:solidFill>
              </a:rPr>
              <a:t>	</a:t>
            </a:r>
          </a:p>
        </p:txBody>
      </p:sp>
      <p:grpSp>
        <p:nvGrpSpPr>
          <p:cNvPr id="2" name="Group 4"/>
          <p:cNvGrpSpPr>
            <a:grpSpLocks/>
          </p:cNvGrpSpPr>
          <p:nvPr/>
        </p:nvGrpSpPr>
        <p:grpSpPr bwMode="auto">
          <a:xfrm>
            <a:off x="946150" y="1189038"/>
            <a:ext cx="5467350" cy="5397500"/>
            <a:chOff x="112" y="926"/>
            <a:chExt cx="3444" cy="3400"/>
          </a:xfrm>
        </p:grpSpPr>
        <p:grpSp>
          <p:nvGrpSpPr>
            <p:cNvPr id="3" name="Group 5"/>
            <p:cNvGrpSpPr>
              <a:grpSpLocks/>
            </p:cNvGrpSpPr>
            <p:nvPr/>
          </p:nvGrpSpPr>
          <p:grpSpPr bwMode="auto">
            <a:xfrm>
              <a:off x="357" y="926"/>
              <a:ext cx="3199" cy="3400"/>
              <a:chOff x="175" y="812"/>
              <a:chExt cx="3152" cy="3519"/>
            </a:xfrm>
          </p:grpSpPr>
          <p:grpSp>
            <p:nvGrpSpPr>
              <p:cNvPr id="4" name="Group 6"/>
              <p:cNvGrpSpPr>
                <a:grpSpLocks/>
              </p:cNvGrpSpPr>
              <p:nvPr/>
            </p:nvGrpSpPr>
            <p:grpSpPr bwMode="auto">
              <a:xfrm>
                <a:off x="175" y="812"/>
                <a:ext cx="663" cy="3519"/>
                <a:chOff x="175" y="796"/>
                <a:chExt cx="663" cy="3519"/>
              </a:xfrm>
            </p:grpSpPr>
            <p:sp>
              <p:nvSpPr>
                <p:cNvPr id="28693" name="Line 7"/>
                <p:cNvSpPr>
                  <a:spLocks noChangeShapeType="1"/>
                </p:cNvSpPr>
                <p:nvPr/>
              </p:nvSpPr>
              <p:spPr bwMode="auto">
                <a:xfrm>
                  <a:off x="646" y="985"/>
                  <a:ext cx="0" cy="3143"/>
                </a:xfrm>
                <a:prstGeom prst="line">
                  <a:avLst/>
                </a:prstGeom>
                <a:noFill/>
                <a:ln w="762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28694" name="Line 8"/>
                <p:cNvSpPr>
                  <a:spLocks noChangeShapeType="1"/>
                </p:cNvSpPr>
                <p:nvPr/>
              </p:nvSpPr>
              <p:spPr bwMode="auto">
                <a:xfrm>
                  <a:off x="455" y="4134"/>
                  <a:ext cx="383" cy="0"/>
                </a:xfrm>
                <a:prstGeom prst="line">
                  <a:avLst/>
                </a:prstGeom>
                <a:noFill/>
                <a:ln w="381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28695" name="Line 9"/>
                <p:cNvSpPr>
                  <a:spLocks noChangeShapeType="1"/>
                </p:cNvSpPr>
                <p:nvPr/>
              </p:nvSpPr>
              <p:spPr bwMode="auto">
                <a:xfrm>
                  <a:off x="455" y="1299"/>
                  <a:ext cx="383" cy="0"/>
                </a:xfrm>
                <a:prstGeom prst="line">
                  <a:avLst/>
                </a:prstGeom>
                <a:noFill/>
                <a:ln w="381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28696" name="Line 10"/>
                <p:cNvSpPr>
                  <a:spLocks noChangeShapeType="1"/>
                </p:cNvSpPr>
                <p:nvPr/>
              </p:nvSpPr>
              <p:spPr bwMode="auto">
                <a:xfrm>
                  <a:off x="455" y="1614"/>
                  <a:ext cx="383" cy="0"/>
                </a:xfrm>
                <a:prstGeom prst="line">
                  <a:avLst/>
                </a:prstGeom>
                <a:noFill/>
                <a:ln w="381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28697" name="Line 11"/>
                <p:cNvSpPr>
                  <a:spLocks noChangeShapeType="1"/>
                </p:cNvSpPr>
                <p:nvPr/>
              </p:nvSpPr>
              <p:spPr bwMode="auto">
                <a:xfrm>
                  <a:off x="455" y="1929"/>
                  <a:ext cx="383" cy="0"/>
                </a:xfrm>
                <a:prstGeom prst="line">
                  <a:avLst/>
                </a:prstGeom>
                <a:noFill/>
                <a:ln w="381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28698" name="Line 12"/>
                <p:cNvSpPr>
                  <a:spLocks noChangeShapeType="1"/>
                </p:cNvSpPr>
                <p:nvPr/>
              </p:nvSpPr>
              <p:spPr bwMode="auto">
                <a:xfrm>
                  <a:off x="455" y="2244"/>
                  <a:ext cx="383" cy="0"/>
                </a:xfrm>
                <a:prstGeom prst="line">
                  <a:avLst/>
                </a:prstGeom>
                <a:noFill/>
                <a:ln w="381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28699" name="Line 13"/>
                <p:cNvSpPr>
                  <a:spLocks noChangeShapeType="1"/>
                </p:cNvSpPr>
                <p:nvPr/>
              </p:nvSpPr>
              <p:spPr bwMode="auto">
                <a:xfrm>
                  <a:off x="455" y="2559"/>
                  <a:ext cx="383" cy="0"/>
                </a:xfrm>
                <a:prstGeom prst="line">
                  <a:avLst/>
                </a:prstGeom>
                <a:noFill/>
                <a:ln w="381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28700" name="Line 14"/>
                <p:cNvSpPr>
                  <a:spLocks noChangeShapeType="1"/>
                </p:cNvSpPr>
                <p:nvPr/>
              </p:nvSpPr>
              <p:spPr bwMode="auto">
                <a:xfrm>
                  <a:off x="455" y="2874"/>
                  <a:ext cx="383" cy="0"/>
                </a:xfrm>
                <a:prstGeom prst="line">
                  <a:avLst/>
                </a:prstGeom>
                <a:noFill/>
                <a:ln w="381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28701" name="Line 15"/>
                <p:cNvSpPr>
                  <a:spLocks noChangeShapeType="1"/>
                </p:cNvSpPr>
                <p:nvPr/>
              </p:nvSpPr>
              <p:spPr bwMode="auto">
                <a:xfrm>
                  <a:off x="455" y="3189"/>
                  <a:ext cx="383" cy="0"/>
                </a:xfrm>
                <a:prstGeom prst="line">
                  <a:avLst/>
                </a:prstGeom>
                <a:noFill/>
                <a:ln w="381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28702" name="Line 16"/>
                <p:cNvSpPr>
                  <a:spLocks noChangeShapeType="1"/>
                </p:cNvSpPr>
                <p:nvPr/>
              </p:nvSpPr>
              <p:spPr bwMode="auto">
                <a:xfrm>
                  <a:off x="455" y="3819"/>
                  <a:ext cx="383" cy="0"/>
                </a:xfrm>
                <a:prstGeom prst="line">
                  <a:avLst/>
                </a:prstGeom>
                <a:noFill/>
                <a:ln w="381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28703" name="Line 17"/>
                <p:cNvSpPr>
                  <a:spLocks noChangeShapeType="1"/>
                </p:cNvSpPr>
                <p:nvPr/>
              </p:nvSpPr>
              <p:spPr bwMode="auto">
                <a:xfrm>
                  <a:off x="455" y="3504"/>
                  <a:ext cx="383" cy="0"/>
                </a:xfrm>
                <a:prstGeom prst="line">
                  <a:avLst/>
                </a:prstGeom>
                <a:noFill/>
                <a:ln w="381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28704" name="Line 18"/>
                <p:cNvSpPr>
                  <a:spLocks noChangeShapeType="1"/>
                </p:cNvSpPr>
                <p:nvPr/>
              </p:nvSpPr>
              <p:spPr bwMode="auto">
                <a:xfrm>
                  <a:off x="455" y="985"/>
                  <a:ext cx="383" cy="0"/>
                </a:xfrm>
                <a:prstGeom prst="line">
                  <a:avLst/>
                </a:prstGeom>
                <a:noFill/>
                <a:ln w="381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28705" name="Text Box 19"/>
                <p:cNvSpPr txBox="1">
                  <a:spLocks noChangeArrowheads="1"/>
                </p:cNvSpPr>
                <p:nvPr/>
              </p:nvSpPr>
              <p:spPr bwMode="auto">
                <a:xfrm>
                  <a:off x="175" y="796"/>
                  <a:ext cx="272" cy="351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lnSpc>
                      <a:spcPct val="95000"/>
                    </a:lnSpc>
                    <a:spcBef>
                      <a:spcPct val="70000"/>
                    </a:spcBef>
                    <a:spcAft>
                      <a:spcPct val="0"/>
                    </a:spcAft>
                  </a:pPr>
                  <a:r>
                    <a:rPr lang="en-US" altLang="en-US" sz="2000" b="1">
                      <a:solidFill>
                        <a:srgbClr val="000000"/>
                      </a:solidFill>
                    </a:rPr>
                    <a:t>10</a:t>
                  </a:r>
                </a:p>
                <a:p>
                  <a:pPr algn="r" eaLnBrk="1" fontAlgn="base" hangingPunct="1">
                    <a:lnSpc>
                      <a:spcPct val="95000"/>
                    </a:lnSpc>
                    <a:spcBef>
                      <a:spcPct val="70000"/>
                    </a:spcBef>
                    <a:spcAft>
                      <a:spcPct val="0"/>
                    </a:spcAft>
                  </a:pPr>
                  <a:r>
                    <a:rPr lang="en-US" altLang="en-US" sz="2000" b="1">
                      <a:solidFill>
                        <a:srgbClr val="000000"/>
                      </a:solidFill>
                    </a:rPr>
                    <a:t>9</a:t>
                  </a:r>
                </a:p>
                <a:p>
                  <a:pPr algn="r" eaLnBrk="1" fontAlgn="base" hangingPunct="1">
                    <a:lnSpc>
                      <a:spcPct val="95000"/>
                    </a:lnSpc>
                    <a:spcBef>
                      <a:spcPct val="70000"/>
                    </a:spcBef>
                    <a:spcAft>
                      <a:spcPct val="0"/>
                    </a:spcAft>
                  </a:pPr>
                  <a:r>
                    <a:rPr lang="en-US" altLang="en-US" sz="2000" b="1">
                      <a:solidFill>
                        <a:srgbClr val="000000"/>
                      </a:solidFill>
                    </a:rPr>
                    <a:t>8</a:t>
                  </a:r>
                </a:p>
                <a:p>
                  <a:pPr algn="r" eaLnBrk="1" fontAlgn="base" hangingPunct="1">
                    <a:lnSpc>
                      <a:spcPct val="95000"/>
                    </a:lnSpc>
                    <a:spcBef>
                      <a:spcPct val="70000"/>
                    </a:spcBef>
                    <a:spcAft>
                      <a:spcPct val="0"/>
                    </a:spcAft>
                  </a:pPr>
                  <a:r>
                    <a:rPr lang="en-US" altLang="en-US" sz="2000" b="1">
                      <a:solidFill>
                        <a:srgbClr val="000000"/>
                      </a:solidFill>
                    </a:rPr>
                    <a:t>7</a:t>
                  </a:r>
                </a:p>
                <a:p>
                  <a:pPr algn="r" eaLnBrk="1" fontAlgn="base" hangingPunct="1">
                    <a:lnSpc>
                      <a:spcPct val="95000"/>
                    </a:lnSpc>
                    <a:spcBef>
                      <a:spcPct val="70000"/>
                    </a:spcBef>
                    <a:spcAft>
                      <a:spcPct val="0"/>
                    </a:spcAft>
                  </a:pPr>
                  <a:r>
                    <a:rPr lang="en-US" altLang="en-US" sz="2000" b="1">
                      <a:solidFill>
                        <a:srgbClr val="000000"/>
                      </a:solidFill>
                    </a:rPr>
                    <a:t>6</a:t>
                  </a:r>
                </a:p>
                <a:p>
                  <a:pPr algn="r" eaLnBrk="1" fontAlgn="base" hangingPunct="1">
                    <a:lnSpc>
                      <a:spcPct val="95000"/>
                    </a:lnSpc>
                    <a:spcBef>
                      <a:spcPct val="70000"/>
                    </a:spcBef>
                    <a:spcAft>
                      <a:spcPct val="0"/>
                    </a:spcAft>
                  </a:pPr>
                  <a:r>
                    <a:rPr lang="en-US" altLang="en-US" sz="2000" b="1">
                      <a:solidFill>
                        <a:srgbClr val="000000"/>
                      </a:solidFill>
                    </a:rPr>
                    <a:t>5</a:t>
                  </a:r>
                </a:p>
                <a:p>
                  <a:pPr algn="r" eaLnBrk="1" fontAlgn="base" hangingPunct="1">
                    <a:lnSpc>
                      <a:spcPct val="95000"/>
                    </a:lnSpc>
                    <a:spcBef>
                      <a:spcPct val="70000"/>
                    </a:spcBef>
                    <a:spcAft>
                      <a:spcPct val="0"/>
                    </a:spcAft>
                  </a:pPr>
                  <a:r>
                    <a:rPr lang="en-US" altLang="en-US" sz="2000" b="1">
                      <a:solidFill>
                        <a:srgbClr val="000000"/>
                      </a:solidFill>
                    </a:rPr>
                    <a:t>4</a:t>
                  </a:r>
                </a:p>
                <a:p>
                  <a:pPr algn="r" eaLnBrk="1" fontAlgn="base" hangingPunct="1">
                    <a:lnSpc>
                      <a:spcPct val="95000"/>
                    </a:lnSpc>
                    <a:spcBef>
                      <a:spcPct val="70000"/>
                    </a:spcBef>
                    <a:spcAft>
                      <a:spcPct val="0"/>
                    </a:spcAft>
                  </a:pPr>
                  <a:r>
                    <a:rPr lang="en-US" altLang="en-US" sz="2000" b="1">
                      <a:solidFill>
                        <a:srgbClr val="000000"/>
                      </a:solidFill>
                    </a:rPr>
                    <a:t>3</a:t>
                  </a:r>
                </a:p>
                <a:p>
                  <a:pPr algn="r" eaLnBrk="1" fontAlgn="base" hangingPunct="1">
                    <a:lnSpc>
                      <a:spcPct val="95000"/>
                    </a:lnSpc>
                    <a:spcBef>
                      <a:spcPct val="70000"/>
                    </a:spcBef>
                    <a:spcAft>
                      <a:spcPct val="0"/>
                    </a:spcAft>
                  </a:pPr>
                  <a:r>
                    <a:rPr lang="en-US" altLang="en-US" sz="2000" b="1">
                      <a:solidFill>
                        <a:srgbClr val="000000"/>
                      </a:solidFill>
                    </a:rPr>
                    <a:t>2</a:t>
                  </a:r>
                </a:p>
                <a:p>
                  <a:pPr algn="r" eaLnBrk="1" fontAlgn="base" hangingPunct="1">
                    <a:lnSpc>
                      <a:spcPct val="95000"/>
                    </a:lnSpc>
                    <a:spcBef>
                      <a:spcPct val="70000"/>
                    </a:spcBef>
                    <a:spcAft>
                      <a:spcPct val="0"/>
                    </a:spcAft>
                  </a:pPr>
                  <a:r>
                    <a:rPr lang="en-US" altLang="en-US" sz="2000" b="1">
                      <a:solidFill>
                        <a:srgbClr val="000000"/>
                      </a:solidFill>
                    </a:rPr>
                    <a:t>1</a:t>
                  </a:r>
                </a:p>
                <a:p>
                  <a:pPr algn="r" eaLnBrk="1" fontAlgn="base" hangingPunct="1">
                    <a:lnSpc>
                      <a:spcPct val="95000"/>
                    </a:lnSpc>
                    <a:spcBef>
                      <a:spcPct val="70000"/>
                    </a:spcBef>
                    <a:spcAft>
                      <a:spcPct val="0"/>
                    </a:spcAft>
                  </a:pPr>
                  <a:r>
                    <a:rPr lang="en-US" altLang="en-US" sz="2000" b="1">
                      <a:solidFill>
                        <a:srgbClr val="000000"/>
                      </a:solidFill>
                    </a:rPr>
                    <a:t>0</a:t>
                  </a:r>
                </a:p>
              </p:txBody>
            </p:sp>
          </p:grpSp>
          <p:grpSp>
            <p:nvGrpSpPr>
              <p:cNvPr id="5" name="Group 20"/>
              <p:cNvGrpSpPr>
                <a:grpSpLocks/>
              </p:cNvGrpSpPr>
              <p:nvPr/>
            </p:nvGrpSpPr>
            <p:grpSpPr bwMode="auto">
              <a:xfrm>
                <a:off x="885" y="893"/>
                <a:ext cx="2442" cy="3389"/>
                <a:chOff x="885" y="893"/>
                <a:chExt cx="2442" cy="3389"/>
              </a:xfrm>
            </p:grpSpPr>
            <p:graphicFrame>
              <p:nvGraphicFramePr>
                <p:cNvPr id="28681" name="Object 21">
                  <a:hlinkClick r:id="" action="ppaction://ole?verb=0"/>
                </p:cNvPr>
                <p:cNvGraphicFramePr>
                  <a:graphicFrameLocks/>
                </p:cNvGraphicFramePr>
                <p:nvPr/>
              </p:nvGraphicFramePr>
              <p:xfrm>
                <a:off x="1461" y="1613"/>
                <a:ext cx="1176" cy="685"/>
              </p:xfrm>
              <a:graphic>
                <a:graphicData uri="http://schemas.openxmlformats.org/presentationml/2006/ole">
                  <p:oleObj spid="_x0000_s91148" name="Clip" r:id="rId4" imgW="17726025" imgH="13963650" progId="">
                    <p:embed/>
                  </p:oleObj>
                </a:graphicData>
              </a:graphic>
            </p:graphicFrame>
            <p:sp>
              <p:nvSpPr>
                <p:cNvPr id="28682" name="AutoShape 22"/>
                <p:cNvSpPr>
                  <a:spLocks noChangeArrowheads="1"/>
                </p:cNvSpPr>
                <p:nvPr/>
              </p:nvSpPr>
              <p:spPr bwMode="auto">
                <a:xfrm>
                  <a:off x="886" y="893"/>
                  <a:ext cx="445" cy="270"/>
                </a:xfrm>
                <a:prstGeom prst="leftArrow">
                  <a:avLst>
                    <a:gd name="adj1" fmla="val 50000"/>
                    <a:gd name="adj2" fmla="val 41204"/>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prstClr val="white"/>
                    </a:solidFill>
                  </a:endParaRPr>
                </a:p>
              </p:txBody>
            </p:sp>
            <p:sp>
              <p:nvSpPr>
                <p:cNvPr id="28683" name="AutoShape 23"/>
                <p:cNvSpPr>
                  <a:spLocks noChangeArrowheads="1"/>
                </p:cNvSpPr>
                <p:nvPr/>
              </p:nvSpPr>
              <p:spPr bwMode="auto">
                <a:xfrm>
                  <a:off x="886" y="1821"/>
                  <a:ext cx="445" cy="270"/>
                </a:xfrm>
                <a:prstGeom prst="leftArrow">
                  <a:avLst>
                    <a:gd name="adj1" fmla="val 50000"/>
                    <a:gd name="adj2" fmla="val 41204"/>
                  </a:avLst>
                </a:prstGeom>
                <a:solidFill>
                  <a:srgbClr val="0080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prstClr val="white"/>
                    </a:solidFill>
                  </a:endParaRPr>
                </a:p>
              </p:txBody>
            </p:sp>
            <p:sp>
              <p:nvSpPr>
                <p:cNvPr id="28684" name="AutoShape 24"/>
                <p:cNvSpPr>
                  <a:spLocks noChangeArrowheads="1"/>
                </p:cNvSpPr>
                <p:nvPr/>
              </p:nvSpPr>
              <p:spPr bwMode="auto">
                <a:xfrm>
                  <a:off x="886" y="4012"/>
                  <a:ext cx="445" cy="270"/>
                </a:xfrm>
                <a:prstGeom prst="leftArrow">
                  <a:avLst>
                    <a:gd name="adj1" fmla="val 50000"/>
                    <a:gd name="adj2" fmla="val 41204"/>
                  </a:avLst>
                </a:prstGeom>
                <a:solidFill>
                  <a:srgbClr val="FF00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prstClr val="white"/>
                    </a:solidFill>
                  </a:endParaRPr>
                </a:p>
              </p:txBody>
            </p:sp>
            <p:sp>
              <p:nvSpPr>
                <p:cNvPr id="28685" name="AutoShape 25"/>
                <p:cNvSpPr>
                  <a:spLocks noChangeArrowheads="1"/>
                </p:cNvSpPr>
                <p:nvPr/>
              </p:nvSpPr>
              <p:spPr bwMode="auto">
                <a:xfrm>
                  <a:off x="885" y="2755"/>
                  <a:ext cx="445" cy="270"/>
                </a:xfrm>
                <a:prstGeom prst="leftArrow">
                  <a:avLst>
                    <a:gd name="adj1" fmla="val 50000"/>
                    <a:gd name="adj2" fmla="val 41204"/>
                  </a:avLst>
                </a:prstGeom>
                <a:solidFill>
                  <a:srgbClr val="FFCC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prstClr val="white"/>
                    </a:solidFill>
                  </a:endParaRPr>
                </a:p>
              </p:txBody>
            </p:sp>
            <p:sp>
              <p:nvSpPr>
                <p:cNvPr id="28686" name="Text Box 26"/>
                <p:cNvSpPr txBox="1">
                  <a:spLocks noChangeArrowheads="1"/>
                </p:cNvSpPr>
                <p:nvPr/>
              </p:nvSpPr>
              <p:spPr bwMode="auto">
                <a:xfrm>
                  <a:off x="1478" y="916"/>
                  <a:ext cx="1714" cy="225"/>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b="1">
                      <a:solidFill>
                        <a:srgbClr val="000000"/>
                      </a:solidFill>
                    </a:rPr>
                    <a:t>Lightning Certified Facility</a:t>
                  </a:r>
                </a:p>
              </p:txBody>
            </p:sp>
            <p:graphicFrame>
              <p:nvGraphicFramePr>
                <p:cNvPr id="28687" name="Object 27">
                  <a:hlinkClick r:id="" action="ppaction://ole?verb=0"/>
                </p:cNvPr>
                <p:cNvGraphicFramePr>
                  <a:graphicFrameLocks/>
                </p:cNvGraphicFramePr>
                <p:nvPr/>
              </p:nvGraphicFramePr>
              <p:xfrm>
                <a:off x="1475" y="2755"/>
                <a:ext cx="1095" cy="339"/>
              </p:xfrm>
              <a:graphic>
                <a:graphicData uri="http://schemas.openxmlformats.org/presentationml/2006/ole">
                  <p:oleObj spid="_x0000_s91149" name="Clip" r:id="rId5" imgW="42291000" imgH="16363950" progId="">
                    <p:embed/>
                  </p:oleObj>
                </a:graphicData>
              </a:graphic>
            </p:graphicFrame>
            <p:sp>
              <p:nvSpPr>
                <p:cNvPr id="28688" name="Text Box 28"/>
                <p:cNvSpPr txBox="1">
                  <a:spLocks noChangeArrowheads="1"/>
                </p:cNvSpPr>
                <p:nvPr/>
              </p:nvSpPr>
              <p:spPr bwMode="auto">
                <a:xfrm>
                  <a:off x="1483" y="4034"/>
                  <a:ext cx="688" cy="226"/>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b="1">
                      <a:solidFill>
                        <a:srgbClr val="000000"/>
                      </a:solidFill>
                    </a:rPr>
                    <a:t>Outdoors</a:t>
                  </a:r>
                </a:p>
              </p:txBody>
            </p:sp>
            <p:pic>
              <p:nvPicPr>
                <p:cNvPr id="28689" name="Picture 29"/>
                <p:cNvPicPr>
                  <a:picLocks noChangeArrowheads="1"/>
                </p:cNvPicPr>
                <p:nvPr/>
              </p:nvPicPr>
              <p:blipFill>
                <a:blip r:embed="rId6" cstate="print">
                  <a:extLst>
                    <a:ext uri="{28A0092B-C50C-407E-A947-70E740481C1C}">
                      <a14:useLocalDpi xmlns:a14="http://schemas.microsoft.com/office/drawing/2010/main" xmlns="" val="0"/>
                    </a:ext>
                  </a:extLst>
                </a:blip>
                <a:srcRect t="813" r="1434"/>
                <a:stretch>
                  <a:fillRect/>
                </a:stretch>
              </p:blipFill>
              <p:spPr bwMode="auto">
                <a:xfrm>
                  <a:off x="1471" y="3635"/>
                  <a:ext cx="295" cy="338"/>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690" name="Line 30"/>
                <p:cNvSpPr>
                  <a:spLocks noChangeShapeType="1"/>
                </p:cNvSpPr>
                <p:nvPr/>
              </p:nvSpPr>
              <p:spPr bwMode="auto">
                <a:xfrm flipV="1">
                  <a:off x="886" y="3810"/>
                  <a:ext cx="444" cy="134"/>
                </a:xfrm>
                <a:prstGeom prst="line">
                  <a:avLst/>
                </a:prstGeom>
                <a:noFill/>
                <a:ln w="76200">
                  <a:solidFill>
                    <a:srgbClr val="FF6600"/>
                  </a:solidFill>
                  <a:round/>
                  <a:headEnd type="arrow"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28691" name="Text Box 31"/>
                <p:cNvSpPr txBox="1">
                  <a:spLocks noChangeArrowheads="1"/>
                </p:cNvSpPr>
                <p:nvPr/>
              </p:nvSpPr>
              <p:spPr bwMode="auto">
                <a:xfrm>
                  <a:off x="1475" y="1204"/>
                  <a:ext cx="1852" cy="226"/>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b="1">
                      <a:solidFill>
                        <a:srgbClr val="000000"/>
                      </a:solidFill>
                    </a:rPr>
                    <a:t>Lightning Protected Building</a:t>
                  </a:r>
                </a:p>
              </p:txBody>
            </p:sp>
            <p:sp>
              <p:nvSpPr>
                <p:cNvPr id="28692" name="AutoShape 32"/>
                <p:cNvSpPr>
                  <a:spLocks noChangeArrowheads="1"/>
                </p:cNvSpPr>
                <p:nvPr/>
              </p:nvSpPr>
              <p:spPr bwMode="auto">
                <a:xfrm>
                  <a:off x="892" y="1183"/>
                  <a:ext cx="445" cy="270"/>
                </a:xfrm>
                <a:prstGeom prst="leftArrow">
                  <a:avLst>
                    <a:gd name="adj1" fmla="val 50000"/>
                    <a:gd name="adj2" fmla="val 41204"/>
                  </a:avLst>
                </a:prstGeom>
                <a:solidFill>
                  <a:srgbClr val="80808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prstClr val="white"/>
                    </a:solidFill>
                  </a:endParaRPr>
                </a:p>
              </p:txBody>
            </p:sp>
          </p:grpSp>
        </p:grpSp>
        <p:sp>
          <p:nvSpPr>
            <p:cNvPr id="28678" name="Text Box 33"/>
            <p:cNvSpPr txBox="1">
              <a:spLocks noChangeArrowheads="1"/>
            </p:cNvSpPr>
            <p:nvPr/>
          </p:nvSpPr>
          <p:spPr bwMode="auto">
            <a:xfrm rot="-5400000">
              <a:off x="-746" y="2485"/>
              <a:ext cx="1948" cy="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u="sng">
                  <a:solidFill>
                    <a:srgbClr val="000000"/>
                  </a:solidFill>
                </a:rPr>
                <a:t>Relative Lightning Protection</a:t>
              </a:r>
              <a:endParaRPr lang="en-US" altLang="en-US" sz="2200" b="1" u="sng">
                <a:solidFill>
                  <a:prstClr val="white"/>
                </a:solidFill>
              </a:endParaRPr>
            </a:p>
          </p:txBody>
        </p:sp>
      </p:grpSp>
    </p:spTree>
    <p:extLst>
      <p:ext uri="{BB962C8B-B14F-4D97-AF65-F5344CB8AC3E}">
        <p14:creationId xmlns:p14="http://schemas.microsoft.com/office/powerpoint/2010/main" xmlns="" val="393239351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4" descr="Bu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152400"/>
            <a:ext cx="4267200" cy="271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3" name="Picture 14" descr="Schoo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4600" y="3200400"/>
            <a:ext cx="4343400" cy="327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4" name="Picture 14" descr="SUV"/>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29200" y="293688"/>
            <a:ext cx="3657600" cy="2573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WordArt 9"/>
          <p:cNvSpPr>
            <a:spLocks noChangeArrowheads="1" noChangeShapeType="1" noTextEdit="1"/>
          </p:cNvSpPr>
          <p:nvPr/>
        </p:nvSpPr>
        <p:spPr bwMode="auto">
          <a:xfrm rot="-1181517">
            <a:off x="3200400" y="2133600"/>
            <a:ext cx="2524125" cy="143827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8000" b="1" kern="10">
                <a:ln w="9525">
                  <a:solidFill>
                    <a:prstClr val="black"/>
                  </a:solidFill>
                  <a:round/>
                  <a:headEnd/>
                  <a:tailEnd/>
                </a:ln>
                <a:solidFill>
                  <a:srgbClr val="00FF00"/>
                </a:solidFill>
                <a:effectLst>
                  <a:outerShdw dist="107763" dir="2700000" algn="ctr" rotWithShape="0">
                    <a:srgbClr val="000000">
                      <a:alpha val="50000"/>
                    </a:srgbClr>
                  </a:outerShdw>
                </a:effectLst>
                <a:latin typeface="Arial Black"/>
              </a:rPr>
              <a:t>Safe</a:t>
            </a:r>
          </a:p>
        </p:txBody>
      </p:sp>
    </p:spTree>
    <p:extLst>
      <p:ext uri="{BB962C8B-B14F-4D97-AF65-F5344CB8AC3E}">
        <p14:creationId xmlns:p14="http://schemas.microsoft.com/office/powerpoint/2010/main" xmlns="" val="56663880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INCLEMENT WEATHER</a:t>
            </a:r>
            <a:endParaRPr lang="en-US" dirty="0"/>
          </a:p>
        </p:txBody>
      </p:sp>
      <p:sp>
        <p:nvSpPr>
          <p:cNvPr id="3" name="Content Placeholder 2"/>
          <p:cNvSpPr>
            <a:spLocks noGrp="1"/>
          </p:cNvSpPr>
          <p:nvPr>
            <p:ph idx="1"/>
          </p:nvPr>
        </p:nvSpPr>
        <p:spPr/>
        <p:txBody>
          <a:bodyPr/>
          <a:lstStyle/>
          <a:p>
            <a:r>
              <a:rPr lang="en-US" b="1" dirty="0"/>
              <a:t>REVIEW PRESEASON GUIDE WEATHER-RELATED INFORMATION</a:t>
            </a:r>
          </a:p>
          <a:p>
            <a:r>
              <a:rPr lang="en-US" b="1" dirty="0"/>
              <a:t>THESE RULES MUST BE ENFORCED BY ALL!</a:t>
            </a:r>
          </a:p>
          <a:p>
            <a:endParaRPr lang="en-US" dirty="0"/>
          </a:p>
        </p:txBody>
      </p:sp>
    </p:spTree>
    <p:extLst>
      <p:ext uri="{BB962C8B-B14F-4D97-AF65-F5344CB8AC3E}">
        <p14:creationId xmlns:p14="http://schemas.microsoft.com/office/powerpoint/2010/main" xmlns="" val="4264818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CONCUSSION MANAGEMENT</a:t>
            </a:r>
          </a:p>
        </p:txBody>
      </p:sp>
      <p:sp>
        <p:nvSpPr>
          <p:cNvPr id="3" name="Content Placeholder 2"/>
          <p:cNvSpPr>
            <a:spLocks noGrp="1"/>
          </p:cNvSpPr>
          <p:nvPr>
            <p:ph idx="1"/>
          </p:nvPr>
        </p:nvSpPr>
        <p:spPr/>
        <p:txBody>
          <a:bodyPr/>
          <a:lstStyle/>
          <a:p>
            <a:r>
              <a:rPr lang="en-US" b="1" dirty="0"/>
              <a:t>OHSAA has always played key role in developing polices covering all aspects of safety for student- athletes</a:t>
            </a:r>
          </a:p>
          <a:p>
            <a:r>
              <a:rPr lang="en-US" b="1" dirty="0"/>
              <a:t>Ohio law which became effective middle of 2013 season included many OHSAA regulations and added several aspects to previous regulations</a:t>
            </a:r>
          </a:p>
        </p:txBody>
      </p:sp>
    </p:spTree>
    <p:extLst>
      <p:ext uri="{BB962C8B-B14F-4D97-AF65-F5344CB8AC3E}">
        <p14:creationId xmlns:p14="http://schemas.microsoft.com/office/powerpoint/2010/main" xmlns="" val="1193679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Topics of Discussion</a:t>
            </a:r>
          </a:p>
        </p:txBody>
      </p:sp>
      <p:sp>
        <p:nvSpPr>
          <p:cNvPr id="3" name="Content Placeholder 2"/>
          <p:cNvSpPr>
            <a:spLocks noGrp="1"/>
          </p:cNvSpPr>
          <p:nvPr>
            <p:ph idx="1"/>
          </p:nvPr>
        </p:nvSpPr>
        <p:spPr/>
        <p:txBody>
          <a:bodyPr>
            <a:normAutofit fontScale="92500" lnSpcReduction="20000"/>
          </a:bodyPr>
          <a:lstStyle/>
          <a:p>
            <a:r>
              <a:rPr lang="en-US" b="1" dirty="0"/>
              <a:t>Umpire Uniform</a:t>
            </a:r>
          </a:p>
          <a:p>
            <a:r>
              <a:rPr lang="en-US" b="1" dirty="0"/>
              <a:t>Safety Issues</a:t>
            </a:r>
          </a:p>
          <a:p>
            <a:pPr lvl="1"/>
            <a:r>
              <a:rPr lang="en-US" b="1" dirty="0"/>
              <a:t>Weather</a:t>
            </a:r>
          </a:p>
          <a:p>
            <a:pPr lvl="1"/>
            <a:r>
              <a:rPr lang="en-US" b="1" dirty="0"/>
              <a:t>Concussion</a:t>
            </a:r>
          </a:p>
          <a:p>
            <a:r>
              <a:rPr lang="en-US" b="1" dirty="0"/>
              <a:t>Game Ending Procedures</a:t>
            </a:r>
          </a:p>
          <a:p>
            <a:r>
              <a:rPr lang="en-US" b="1" dirty="0"/>
              <a:t>Umpire Conduct</a:t>
            </a:r>
          </a:p>
          <a:p>
            <a:r>
              <a:rPr lang="en-US" b="1" dirty="0"/>
              <a:t>Ejection</a:t>
            </a:r>
          </a:p>
          <a:p>
            <a:r>
              <a:rPr lang="en-US" b="1" dirty="0"/>
              <a:t>Officials Insurance</a:t>
            </a:r>
          </a:p>
          <a:p>
            <a:r>
              <a:rPr lang="en-US" b="1" dirty="0"/>
              <a:t>Meeting Attendance Requirements </a:t>
            </a:r>
          </a:p>
          <a:p>
            <a:r>
              <a:rPr lang="en-US" b="1" dirty="0"/>
              <a:t>Tournament Selection Procedure</a:t>
            </a:r>
          </a:p>
          <a:p>
            <a:endParaRPr lang="en-US" b="1" dirty="0"/>
          </a:p>
          <a:p>
            <a:endParaRPr lang="en-US" b="1" dirty="0"/>
          </a:p>
        </p:txBody>
      </p:sp>
    </p:spTree>
    <p:extLst>
      <p:ext uri="{BB962C8B-B14F-4D97-AF65-F5344CB8AC3E}">
        <p14:creationId xmlns:p14="http://schemas.microsoft.com/office/powerpoint/2010/main" xmlns="" val="22911601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CONCUSSION MANAGEMENT</a:t>
            </a:r>
          </a:p>
        </p:txBody>
      </p:sp>
      <p:sp>
        <p:nvSpPr>
          <p:cNvPr id="3" name="Content Placeholder 2"/>
          <p:cNvSpPr>
            <a:spLocks noGrp="1"/>
          </p:cNvSpPr>
          <p:nvPr>
            <p:ph idx="1"/>
          </p:nvPr>
        </p:nvSpPr>
        <p:spPr/>
        <p:txBody>
          <a:bodyPr>
            <a:normAutofit lnSpcReduction="10000"/>
          </a:bodyPr>
          <a:lstStyle/>
          <a:p>
            <a:r>
              <a:rPr lang="en-US" b="1" dirty="0"/>
              <a:t>State law regulates some aspects</a:t>
            </a:r>
          </a:p>
          <a:p>
            <a:r>
              <a:rPr lang="en-US" b="1" dirty="0"/>
              <a:t>Return to play has been updated</a:t>
            </a:r>
          </a:p>
          <a:p>
            <a:r>
              <a:rPr lang="en-US" b="1" dirty="0"/>
              <a:t>Contest officials and others are now required to have completed an approved training program in concussion recognition - </a:t>
            </a:r>
            <a:r>
              <a:rPr lang="en-US" b="1" dirty="0">
                <a:solidFill>
                  <a:srgbClr val="FF0000"/>
                </a:solidFill>
              </a:rPr>
              <a:t>MUST BE COMPLETED EVERY THREE YEARS</a:t>
            </a:r>
            <a:endParaRPr lang="en-US" b="1" dirty="0"/>
          </a:p>
          <a:p>
            <a:r>
              <a:rPr lang="en-US" b="1" dirty="0"/>
              <a:t>Other portions of the law impact schools, coaches, parents and student athlete participants</a:t>
            </a:r>
          </a:p>
        </p:txBody>
      </p:sp>
    </p:spTree>
    <p:extLst>
      <p:ext uri="{BB962C8B-B14F-4D97-AF65-F5344CB8AC3E}">
        <p14:creationId xmlns:p14="http://schemas.microsoft.com/office/powerpoint/2010/main" xmlns="" val="3140844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CONTEST OFFICIALS REQUIREMENTS</a:t>
            </a:r>
            <a:endParaRPr lang="en-US" dirty="0"/>
          </a:p>
        </p:txBody>
      </p:sp>
      <p:sp>
        <p:nvSpPr>
          <p:cNvPr id="3" name="Content Placeholder 2"/>
          <p:cNvSpPr>
            <a:spLocks noGrp="1"/>
          </p:cNvSpPr>
          <p:nvPr>
            <p:ph idx="1"/>
          </p:nvPr>
        </p:nvSpPr>
        <p:spPr/>
        <p:txBody>
          <a:bodyPr/>
          <a:lstStyle/>
          <a:p>
            <a:pPr>
              <a:buNone/>
            </a:pPr>
            <a:r>
              <a:rPr lang="en-US" b="1" dirty="0"/>
              <a:t>  </a:t>
            </a:r>
            <a:r>
              <a:rPr lang="en-US" sz="2400" b="1" dirty="0"/>
              <a:t>The new legislation provides that no school “shall permit” an individual to referee interscholastic athletic contests unless the individual holds a Pupil Activity Program/Coaching Permit </a:t>
            </a:r>
            <a:r>
              <a:rPr lang="en-US" sz="2400" b="1" u="sng" dirty="0"/>
              <a:t>or</a:t>
            </a:r>
            <a:r>
              <a:rPr lang="en-US" sz="2400" b="1" dirty="0"/>
              <a:t> has successfully completed within the last three years a training program in concussion recognition. Therefore, all OHSAA licensed officials shall possess either a current Department of Education issued </a:t>
            </a:r>
            <a:r>
              <a:rPr lang="en-US" sz="2400" dirty="0"/>
              <a:t>Pupil Activity Program/Coaching Permit or </a:t>
            </a:r>
            <a:r>
              <a:rPr lang="en-US" sz="2400" b="1" dirty="0"/>
              <a:t>show evidence of completing an approved online concussion education course as stipulated by the law. </a:t>
            </a:r>
            <a:endParaRPr lang="en-US" sz="2400" dirty="0"/>
          </a:p>
        </p:txBody>
      </p:sp>
    </p:spTree>
    <p:extLst>
      <p:ext uri="{BB962C8B-B14F-4D97-AF65-F5344CB8AC3E}">
        <p14:creationId xmlns:p14="http://schemas.microsoft.com/office/powerpoint/2010/main" xmlns="" val="2537752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9" descr="Picture1.png"/>
          <p:cNvPicPr>
            <a:picLocks noChangeAspect="1"/>
          </p:cNvPicPr>
          <p:nvPr/>
        </p:nvPicPr>
        <p:blipFill>
          <a:blip r:embed="rId3" cstate="print"/>
          <a:srcRect/>
          <a:stretch>
            <a:fillRect/>
          </a:stretch>
        </p:blipFill>
        <p:spPr bwMode="auto">
          <a:xfrm>
            <a:off x="7570788" y="5621338"/>
            <a:ext cx="1158875" cy="977900"/>
          </a:xfrm>
          <a:prstGeom prst="rect">
            <a:avLst/>
          </a:prstGeom>
          <a:noFill/>
          <a:ln w="9525">
            <a:noFill/>
            <a:miter lim="800000"/>
            <a:headEnd/>
            <a:tailEnd/>
          </a:ln>
        </p:spPr>
      </p:pic>
      <p:sp>
        <p:nvSpPr>
          <p:cNvPr id="22531" name="Title 1"/>
          <p:cNvSpPr>
            <a:spLocks noGrp="1"/>
          </p:cNvSpPr>
          <p:nvPr>
            <p:ph type="title"/>
          </p:nvPr>
        </p:nvSpPr>
        <p:spPr>
          <a:xfrm>
            <a:off x="236538" y="169863"/>
            <a:ext cx="8675687" cy="1247775"/>
          </a:xfrm>
        </p:spPr>
        <p:txBody>
          <a:bodyPr/>
          <a:lstStyle/>
          <a:p>
            <a:r>
              <a:rPr lang="en-US" b="1"/>
              <a:t>CONCUSSION MANAGEMENT</a:t>
            </a:r>
            <a:endParaRPr lang="en-US"/>
          </a:p>
        </p:txBody>
      </p:sp>
      <p:sp>
        <p:nvSpPr>
          <p:cNvPr id="3" name="Content Placeholder 2"/>
          <p:cNvSpPr>
            <a:spLocks noGrp="1"/>
          </p:cNvSpPr>
          <p:nvPr>
            <p:ph idx="1"/>
          </p:nvPr>
        </p:nvSpPr>
        <p:spPr>
          <a:xfrm>
            <a:off x="696913" y="1431925"/>
            <a:ext cx="8059737" cy="4457700"/>
          </a:xfrm>
        </p:spPr>
        <p:txBody>
          <a:bodyPr/>
          <a:lstStyle/>
          <a:p>
            <a:pPr>
              <a:buNone/>
            </a:pPr>
            <a:r>
              <a:rPr lang="en-US" dirty="0"/>
              <a:t>  </a:t>
            </a:r>
            <a:r>
              <a:rPr lang="en-US" sz="2400" dirty="0"/>
              <a:t>This OHSAA regulation, as amended to incorporate this recent legislation, now reads: Any student, while practicing for or competing in an interscholastic contest, who exhibits signs, symptoms or behaviors consistent with having sustained a concussion or head injury (such as loss of consciousness, headache, dizziness, confusion or balance problems) shall be immediately removed from the practice or contest by either of the following: 1) The individual who is serving as the student’s coach during that practice or competition OR 2) An individual who is serving as a contest official or referee during that practice or competition.</a:t>
            </a:r>
          </a:p>
        </p:txBody>
      </p:sp>
    </p:spTree>
    <p:extLst>
      <p:ext uri="{BB962C8B-B14F-4D97-AF65-F5344CB8AC3E}">
        <p14:creationId xmlns:p14="http://schemas.microsoft.com/office/powerpoint/2010/main" xmlns="" val="156465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RETURN TO PLAY PROTOCOL</a:t>
            </a:r>
            <a:br>
              <a:rPr lang="en-US" b="1" dirty="0"/>
            </a:br>
            <a:endParaRPr lang="en-US" dirty="0"/>
          </a:p>
        </p:txBody>
      </p:sp>
      <p:sp>
        <p:nvSpPr>
          <p:cNvPr id="3" name="Content Placeholder 2"/>
          <p:cNvSpPr>
            <a:spLocks noGrp="1"/>
          </p:cNvSpPr>
          <p:nvPr>
            <p:ph idx="1"/>
          </p:nvPr>
        </p:nvSpPr>
        <p:spPr/>
        <p:txBody>
          <a:bodyPr/>
          <a:lstStyle/>
          <a:p>
            <a:pPr>
              <a:buNone/>
            </a:pPr>
            <a:r>
              <a:rPr lang="en-US" dirty="0"/>
              <a:t>  </a:t>
            </a:r>
            <a:r>
              <a:rPr lang="en-US" sz="2800" dirty="0"/>
              <a:t>If a student is removed from practice or competition due to a suspected concussion or head injury, the coach or referee who removes the student shall not permit the student, </a:t>
            </a:r>
            <a:r>
              <a:rPr lang="en-US" sz="2800" b="1" dirty="0"/>
              <a:t>ON THE SAME DAY THE STUDENT IS REMOVED, to return to that practice or competition or to participate in any other practice or competition for </a:t>
            </a:r>
            <a:r>
              <a:rPr lang="en-US" sz="2800" dirty="0"/>
              <a:t>which the coach or contest official is responsible.</a:t>
            </a:r>
          </a:p>
        </p:txBody>
      </p:sp>
    </p:spTree>
    <p:extLst>
      <p:ext uri="{BB962C8B-B14F-4D97-AF65-F5344CB8AC3E}">
        <p14:creationId xmlns:p14="http://schemas.microsoft.com/office/powerpoint/2010/main" xmlns="" val="1027372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RETURN TO PLAY PROTOCOL</a:t>
            </a:r>
            <a:br>
              <a:rPr lang="en-US" b="1" dirty="0"/>
            </a:br>
            <a:endParaRPr lang="en-US" dirty="0"/>
          </a:p>
        </p:txBody>
      </p:sp>
      <p:sp>
        <p:nvSpPr>
          <p:cNvPr id="3" name="Content Placeholder 2"/>
          <p:cNvSpPr>
            <a:spLocks noGrp="1"/>
          </p:cNvSpPr>
          <p:nvPr>
            <p:ph idx="1"/>
          </p:nvPr>
        </p:nvSpPr>
        <p:spPr/>
        <p:txBody>
          <a:bodyPr/>
          <a:lstStyle/>
          <a:p>
            <a:r>
              <a:rPr lang="en-US" dirty="0"/>
              <a:t>The student athlete can return on a subsequent day after the student’s condition has been assessed by an authorized health care provider and the student receives written authorization from the provider stating that it is safe to return to practice or competition.</a:t>
            </a:r>
          </a:p>
          <a:p>
            <a:r>
              <a:rPr lang="en-US" dirty="0"/>
              <a:t>This is a school responsibility.</a:t>
            </a:r>
          </a:p>
          <a:p>
            <a:endParaRPr lang="en-US" dirty="0"/>
          </a:p>
          <a:p>
            <a:pPr>
              <a:buNone/>
            </a:pPr>
            <a:endParaRPr lang="en-US" dirty="0"/>
          </a:p>
        </p:txBody>
      </p:sp>
    </p:spTree>
    <p:extLst>
      <p:ext uri="{BB962C8B-B14F-4D97-AF65-F5344CB8AC3E}">
        <p14:creationId xmlns:p14="http://schemas.microsoft.com/office/powerpoint/2010/main" xmlns="" val="33120029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t>CONCUSSION MANAGEMENT</a:t>
            </a:r>
          </a:p>
        </p:txBody>
      </p:sp>
      <p:sp>
        <p:nvSpPr>
          <p:cNvPr id="4" name="Content Placeholder 3"/>
          <p:cNvSpPr>
            <a:spLocks noGrp="1"/>
          </p:cNvSpPr>
          <p:nvPr>
            <p:ph sz="half" idx="2"/>
          </p:nvPr>
        </p:nvSpPr>
        <p:spPr>
          <a:xfrm>
            <a:off x="4897438" y="1679575"/>
            <a:ext cx="3792537" cy="2814638"/>
          </a:xfrm>
        </p:spPr>
        <p:txBody>
          <a:bodyPr/>
          <a:lstStyle/>
          <a:p>
            <a:pPr marL="0" indent="0">
              <a:buFont typeface="Wingdings" pitchFamily="2" charset="2"/>
              <a:buNone/>
              <a:defRPr/>
            </a:pPr>
            <a:r>
              <a:rPr lang="en-US" sz="1800" b="1" dirty="0">
                <a:effectLst>
                  <a:outerShdw blurRad="38100" dist="38100" dir="2700000" algn="tl">
                    <a:srgbClr val="000000">
                      <a:alpha val="43137"/>
                    </a:srgbClr>
                  </a:outerShdw>
                </a:effectLst>
              </a:rPr>
              <a:t>Remains in ALL NFHS Rules Books </a:t>
            </a:r>
          </a:p>
          <a:p>
            <a:pPr marL="0" indent="0">
              <a:buFont typeface="Wingdings" pitchFamily="2" charset="2"/>
              <a:buNone/>
              <a:defRPr/>
            </a:pPr>
            <a:r>
              <a:rPr lang="en-US" sz="1800" b="1" dirty="0">
                <a:effectLst>
                  <a:outerShdw blurRad="38100" dist="38100" dir="2700000" algn="tl">
                    <a:srgbClr val="000000">
                      <a:alpha val="43137"/>
                    </a:srgbClr>
                  </a:outerShdw>
                </a:effectLst>
              </a:rPr>
              <a:t>List of Common Symptoms of Concussion</a:t>
            </a:r>
          </a:p>
          <a:p>
            <a:pPr marL="0" indent="0">
              <a:buFont typeface="Wingdings" pitchFamily="2" charset="2"/>
              <a:buNone/>
              <a:defRPr/>
            </a:pPr>
            <a:r>
              <a:rPr lang="en-US" sz="1800" b="1" dirty="0">
                <a:effectLst>
                  <a:outerShdw blurRad="38100" dist="38100" dir="2700000" algn="tl">
                    <a:srgbClr val="000000">
                      <a:alpha val="43137"/>
                    </a:srgbClr>
                  </a:outerShdw>
                </a:effectLst>
              </a:rPr>
              <a:t>Other information on this page does not reflect Ohio law or OHSAA regulations</a:t>
            </a:r>
          </a:p>
          <a:p>
            <a:pPr>
              <a:defRPr/>
            </a:pPr>
            <a:endParaRPr lang="en-US" dirty="0"/>
          </a:p>
        </p:txBody>
      </p:sp>
      <p:pic>
        <p:nvPicPr>
          <p:cNvPr id="23556" name="Picture 2"/>
          <p:cNvPicPr>
            <a:picLocks noGrp="1" noChangeAspect="1" noChangeArrowheads="1"/>
          </p:cNvPicPr>
          <p:nvPr>
            <p:ph sz="half" idx="1"/>
          </p:nvPr>
        </p:nvPicPr>
        <p:blipFill>
          <a:blip r:embed="rId3" cstate="print"/>
          <a:srcRect/>
          <a:stretch>
            <a:fillRect/>
          </a:stretch>
        </p:blipFill>
        <p:spPr>
          <a:xfrm>
            <a:off x="908050" y="1474788"/>
            <a:ext cx="3516313" cy="4724400"/>
          </a:xfrm>
          <a:ln w="3175">
            <a:solidFill>
              <a:schemeClr val="tx1"/>
            </a:solidFill>
          </a:ln>
        </p:spPr>
      </p:pic>
      <p:sp>
        <p:nvSpPr>
          <p:cNvPr id="7" name="TextBox 6"/>
          <p:cNvSpPr txBox="1"/>
          <p:nvPr/>
        </p:nvSpPr>
        <p:spPr>
          <a:xfrm>
            <a:off x="4592638" y="4713288"/>
            <a:ext cx="4343400" cy="1631216"/>
          </a:xfrm>
          <a:prstGeom prst="rect">
            <a:avLst/>
          </a:prstGeom>
          <a:solidFill>
            <a:schemeClr val="accent5">
              <a:lumMod val="40000"/>
              <a:lumOff val="60000"/>
            </a:schemeClr>
          </a:solidFill>
        </p:spPr>
        <p:txBody>
          <a:bodyPr>
            <a:spAutoFit/>
          </a:bodyPr>
          <a:lstStyle/>
          <a:p>
            <a:pPr algn="ctr">
              <a:defRPr/>
            </a:pPr>
            <a:r>
              <a:rPr lang="en-US" sz="2000" dirty="0">
                <a:solidFill>
                  <a:srgbClr val="FF0000"/>
                </a:solidFill>
                <a:latin typeface="Arial" charset="0"/>
                <a:cs typeface="+mn-cs"/>
              </a:rPr>
              <a:t>Under current Ohio Law officials are no longer involved in handling Medical Authorization to Return to Play Documents.  This is now a school responsibility.</a:t>
            </a:r>
          </a:p>
        </p:txBody>
      </p:sp>
    </p:spTree>
    <p:extLst>
      <p:ext uri="{BB962C8B-B14F-4D97-AF65-F5344CB8AC3E}">
        <p14:creationId xmlns:p14="http://schemas.microsoft.com/office/powerpoint/2010/main" xmlns="" val="241834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b="1" dirty="0"/>
              <a:t>CONCUSSION MANAGEMENT</a:t>
            </a:r>
          </a:p>
        </p:txBody>
      </p:sp>
      <p:sp>
        <p:nvSpPr>
          <p:cNvPr id="3" name="Content Placeholder 2"/>
          <p:cNvSpPr>
            <a:spLocks noGrp="1"/>
          </p:cNvSpPr>
          <p:nvPr>
            <p:ph idx="1"/>
          </p:nvPr>
        </p:nvSpPr>
        <p:spPr>
          <a:xfrm>
            <a:off x="263525" y="1431925"/>
            <a:ext cx="8616950" cy="4395788"/>
          </a:xfrm>
        </p:spPr>
        <p:txBody>
          <a:bodyPr/>
          <a:lstStyle/>
          <a:p>
            <a:pPr algn="ctr">
              <a:buFont typeface="Wingdings" pitchFamily="2" charset="2"/>
              <a:buNone/>
              <a:defRPr/>
            </a:pPr>
            <a:r>
              <a:rPr lang="en-US" sz="3000" b="1" u="sng" dirty="0">
                <a:effectLst>
                  <a:outerShdw blurRad="38100" dist="38100" dir="2700000" algn="tl">
                    <a:srgbClr val="000000">
                      <a:alpha val="43137"/>
                    </a:srgbClr>
                  </a:outerShdw>
                </a:effectLst>
                <a:cs typeface="Arial" pitchFamily="34" charset="0"/>
              </a:rPr>
              <a:t>What does this mean to Coaches &amp; Officials?</a:t>
            </a:r>
          </a:p>
          <a:p>
            <a:pPr>
              <a:defRPr/>
            </a:pPr>
            <a:r>
              <a:rPr lang="en-US" sz="2800" b="1" dirty="0">
                <a:effectLst>
                  <a:outerShdw blurRad="38100" dist="38100" dir="2700000" algn="tl">
                    <a:srgbClr val="000000">
                      <a:alpha val="43137"/>
                    </a:srgbClr>
                  </a:outerShdw>
                </a:effectLst>
                <a:ea typeface="ＭＳ Ｐゴシック"/>
                <a:cs typeface="Arial" pitchFamily="34" charset="0"/>
              </a:rPr>
              <a:t>Coaches and/or Officials are NOT expected to “diagnose” a concussion </a:t>
            </a:r>
            <a:r>
              <a:rPr lang="en-US" sz="2800" b="1" i="1" dirty="0">
                <a:effectLst>
                  <a:outerShdw blurRad="38100" dist="38100" dir="2700000" algn="tl">
                    <a:srgbClr val="000000">
                      <a:alpha val="43137"/>
                    </a:srgbClr>
                  </a:outerShdw>
                </a:effectLst>
                <a:ea typeface="ＭＳ Ｐゴシック"/>
                <a:cs typeface="Arial" pitchFamily="34" charset="0"/>
              </a:rPr>
              <a:t>that is the job of an appropriate health-care professional.</a:t>
            </a:r>
          </a:p>
          <a:p>
            <a:pPr>
              <a:defRPr/>
            </a:pPr>
            <a:endParaRPr lang="en-US" sz="2800" b="1" i="1" dirty="0">
              <a:effectLst>
                <a:outerShdw blurRad="38100" dist="38100" dir="2700000" algn="tl">
                  <a:srgbClr val="000000">
                    <a:alpha val="43137"/>
                  </a:srgbClr>
                </a:outerShdw>
              </a:effectLst>
              <a:ea typeface="ＭＳ Ｐゴシック"/>
              <a:cs typeface="Arial" pitchFamily="34" charset="0"/>
            </a:endParaRPr>
          </a:p>
          <a:p>
            <a:pPr>
              <a:defRPr/>
            </a:pPr>
            <a:r>
              <a:rPr lang="en-US" sz="2800" b="1" dirty="0">
                <a:effectLst>
                  <a:outerShdw blurRad="38100" dist="38100" dir="2700000" algn="tl">
                    <a:srgbClr val="000000">
                      <a:alpha val="43137"/>
                    </a:srgbClr>
                  </a:outerShdw>
                </a:effectLst>
                <a:ea typeface="ＭＳ Ｐゴシック" pitchFamily="1" charset="-128"/>
                <a:cs typeface="Arial" pitchFamily="34" charset="0"/>
              </a:rPr>
              <a:t>Coaches, Officials AND Administrators ARE  all responsible to make all efforts to ensure that concussed athletes do not continue to participate.</a:t>
            </a:r>
            <a:endParaRPr lang="en-US" sz="2800" b="1" dirty="0">
              <a:effectLst>
                <a:outerShdw blurRad="38100" dist="38100" dir="2700000" algn="tl">
                  <a:srgbClr val="000000">
                    <a:alpha val="43137"/>
                  </a:srgbClr>
                </a:outerShdw>
              </a:effectLst>
              <a:cs typeface="Arial" pitchFamily="34" charset="0"/>
            </a:endParaRPr>
          </a:p>
          <a:p>
            <a:pPr>
              <a:defRPr/>
            </a:pPr>
            <a:endParaRPr lang="en-US" dirty="0"/>
          </a:p>
        </p:txBody>
      </p:sp>
      <p:pic>
        <p:nvPicPr>
          <p:cNvPr id="24580" name="Picture 16" descr="Picture1.png"/>
          <p:cNvPicPr>
            <a:picLocks noChangeAspect="1"/>
          </p:cNvPicPr>
          <p:nvPr/>
        </p:nvPicPr>
        <p:blipFill>
          <a:blip r:embed="rId3" cstate="print"/>
          <a:srcRect/>
          <a:stretch>
            <a:fillRect/>
          </a:stretch>
        </p:blipFill>
        <p:spPr bwMode="auto">
          <a:xfrm>
            <a:off x="7689850" y="5345113"/>
            <a:ext cx="1158875" cy="1236662"/>
          </a:xfrm>
          <a:prstGeom prst="rect">
            <a:avLst/>
          </a:prstGeom>
          <a:noFill/>
          <a:ln w="9525">
            <a:noFill/>
            <a:miter lim="800000"/>
            <a:headEnd/>
            <a:tailEnd/>
          </a:ln>
        </p:spPr>
      </p:pic>
    </p:spTree>
    <p:extLst>
      <p:ext uri="{BB962C8B-B14F-4D97-AF65-F5344CB8AC3E}">
        <p14:creationId xmlns:p14="http://schemas.microsoft.com/office/powerpoint/2010/main" xmlns="" val="1252989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a:effectLst>
                  <a:outerShdw blurRad="38100" dist="38100" dir="2700000" algn="tl">
                    <a:srgbClr val="000000">
                      <a:alpha val="43137"/>
                    </a:srgbClr>
                  </a:outerShdw>
                </a:effectLst>
                <a:latin typeface="Arial" charset="0"/>
              </a:rPr>
              <a:t>Concussion Recognition and</a:t>
            </a:r>
            <a:br>
              <a:rPr lang="en-US" b="1" dirty="0">
                <a:effectLst>
                  <a:outerShdw blurRad="38100" dist="38100" dir="2700000" algn="tl">
                    <a:srgbClr val="000000">
                      <a:alpha val="43137"/>
                    </a:srgbClr>
                  </a:outerShdw>
                </a:effectLst>
                <a:latin typeface="Arial" charset="0"/>
              </a:rPr>
            </a:br>
            <a:r>
              <a:rPr lang="en-US" b="1" dirty="0">
                <a:effectLst>
                  <a:outerShdw blurRad="38100" dist="38100" dir="2700000" algn="tl">
                    <a:srgbClr val="000000">
                      <a:alpha val="43137"/>
                    </a:srgbClr>
                  </a:outerShdw>
                </a:effectLst>
                <a:latin typeface="Arial" charset="0"/>
              </a:rPr>
              <a:t> Management Procedures</a:t>
            </a:r>
            <a:endParaRPr lang="en-US" dirty="0">
              <a:latin typeface="Arial" charset="0"/>
            </a:endParaRPr>
          </a:p>
        </p:txBody>
      </p:sp>
      <p:sp>
        <p:nvSpPr>
          <p:cNvPr id="3" name="Content Placeholder 2"/>
          <p:cNvSpPr>
            <a:spLocks noGrp="1"/>
          </p:cNvSpPr>
          <p:nvPr>
            <p:ph idx="1"/>
          </p:nvPr>
        </p:nvSpPr>
        <p:spPr>
          <a:xfrm>
            <a:off x="325438" y="1431925"/>
            <a:ext cx="8550275" cy="5200650"/>
          </a:xfrm>
        </p:spPr>
        <p:txBody>
          <a:bodyPr/>
          <a:lstStyle/>
          <a:p>
            <a:pPr>
              <a:defRPr/>
            </a:pPr>
            <a:endParaRPr lang="en-US" sz="2800" b="1" dirty="0">
              <a:ea typeface="ＭＳ Ｐゴシック" pitchFamily="34" charset="-128"/>
            </a:endParaRPr>
          </a:p>
          <a:p>
            <a:pPr>
              <a:defRPr/>
            </a:pPr>
            <a:r>
              <a:rPr lang="en-US" sz="2800" b="1" dirty="0">
                <a:ea typeface="ＭＳ Ｐゴシック" pitchFamily="34" charset="-128"/>
              </a:rPr>
              <a:t>The </a:t>
            </a:r>
            <a:r>
              <a:rPr lang="en-US" sz="2800" b="1" u="sng" dirty="0">
                <a:solidFill>
                  <a:srgbClr val="FF0000"/>
                </a:solidFill>
                <a:effectLst>
                  <a:outerShdw blurRad="38100" dist="38100" dir="2700000" algn="tl">
                    <a:srgbClr val="000000">
                      <a:alpha val="43137"/>
                    </a:srgbClr>
                  </a:outerShdw>
                </a:effectLst>
                <a:ea typeface="ＭＳ Ｐゴシック" pitchFamily="34" charset="-128"/>
              </a:rPr>
              <a:t>Official is NOT RESPONSIBLE </a:t>
            </a:r>
            <a:r>
              <a:rPr lang="en-US" sz="2800" b="1" dirty="0">
                <a:ea typeface="ＭＳ Ｐゴシック" pitchFamily="34" charset="-128"/>
              </a:rPr>
              <a:t>for the evaluation or management of the athlete after she is removed from play.</a:t>
            </a:r>
          </a:p>
          <a:p>
            <a:pPr>
              <a:defRPr/>
            </a:pPr>
            <a:endParaRPr lang="en-US" sz="2800" b="1" dirty="0">
              <a:ea typeface="ＭＳ Ｐゴシック" pitchFamily="34" charset="-128"/>
            </a:endParaRPr>
          </a:p>
          <a:p>
            <a:pPr>
              <a:defRPr/>
            </a:pPr>
            <a:r>
              <a:rPr lang="en-US" sz="2800" b="1" dirty="0">
                <a:ea typeface="ＭＳ Ｐゴシック" pitchFamily="34" charset="-128"/>
              </a:rPr>
              <a:t>This responsibility rests with school personnel and of course medical professionals </a:t>
            </a:r>
          </a:p>
          <a:p>
            <a:pPr>
              <a:defRPr/>
            </a:pPr>
            <a:endParaRPr lang="en-US" dirty="0"/>
          </a:p>
        </p:txBody>
      </p:sp>
      <p:pic>
        <p:nvPicPr>
          <p:cNvPr id="25604" name="Picture 16" descr="Picture1.png"/>
          <p:cNvPicPr>
            <a:picLocks noChangeAspect="1"/>
          </p:cNvPicPr>
          <p:nvPr/>
        </p:nvPicPr>
        <p:blipFill>
          <a:blip r:embed="rId3" cstate="print"/>
          <a:srcRect/>
          <a:stretch>
            <a:fillRect/>
          </a:stretch>
        </p:blipFill>
        <p:spPr bwMode="auto">
          <a:xfrm>
            <a:off x="7689850" y="5345113"/>
            <a:ext cx="1158875" cy="1236662"/>
          </a:xfrm>
          <a:prstGeom prst="rect">
            <a:avLst/>
          </a:prstGeom>
          <a:noFill/>
          <a:ln w="9525">
            <a:noFill/>
            <a:miter lim="800000"/>
            <a:headEnd/>
            <a:tailEnd/>
          </a:ln>
        </p:spPr>
      </p:pic>
    </p:spTree>
    <p:extLst>
      <p:ext uri="{BB962C8B-B14F-4D97-AF65-F5344CB8AC3E}">
        <p14:creationId xmlns:p14="http://schemas.microsoft.com/office/powerpoint/2010/main" xmlns="" val="28996104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a:effectLst>
                  <a:outerShdw blurRad="38100" dist="38100" dir="2700000" algn="tl">
                    <a:srgbClr val="000000">
                      <a:alpha val="43137"/>
                    </a:srgbClr>
                  </a:outerShdw>
                </a:effectLst>
                <a:latin typeface="Arial" charset="0"/>
              </a:rPr>
              <a:t>Concussion Recognition and</a:t>
            </a:r>
            <a:br>
              <a:rPr lang="en-US" b="1" dirty="0">
                <a:effectLst>
                  <a:outerShdw blurRad="38100" dist="38100" dir="2700000" algn="tl">
                    <a:srgbClr val="000000">
                      <a:alpha val="43137"/>
                    </a:srgbClr>
                  </a:outerShdw>
                </a:effectLst>
                <a:latin typeface="Arial" charset="0"/>
              </a:rPr>
            </a:br>
            <a:r>
              <a:rPr lang="en-US" b="1" dirty="0">
                <a:effectLst>
                  <a:outerShdw blurRad="38100" dist="38100" dir="2700000" algn="tl">
                    <a:srgbClr val="000000">
                      <a:alpha val="43137"/>
                    </a:srgbClr>
                  </a:outerShdw>
                </a:effectLst>
                <a:latin typeface="Arial" charset="0"/>
              </a:rPr>
              <a:t> Management Procedures</a:t>
            </a:r>
            <a:endParaRPr lang="en-US" dirty="0">
              <a:latin typeface="Arial" charset="0"/>
            </a:endParaRPr>
          </a:p>
        </p:txBody>
      </p:sp>
      <p:sp>
        <p:nvSpPr>
          <p:cNvPr id="3" name="Content Placeholder 2"/>
          <p:cNvSpPr>
            <a:spLocks noGrp="1"/>
          </p:cNvSpPr>
          <p:nvPr>
            <p:ph idx="1"/>
          </p:nvPr>
        </p:nvSpPr>
        <p:spPr>
          <a:xfrm>
            <a:off x="1487488" y="1736725"/>
            <a:ext cx="5254625" cy="2706688"/>
          </a:xfrm>
        </p:spPr>
        <p:txBody>
          <a:bodyPr>
            <a:normAutofit fontScale="92500" lnSpcReduction="10000"/>
          </a:bodyPr>
          <a:lstStyle/>
          <a:p>
            <a:pPr>
              <a:buNone/>
              <a:defRPr/>
            </a:pPr>
            <a:r>
              <a:rPr lang="en-US" b="1" dirty="0">
                <a:latin typeface="Arial Narrow" pitchFamily="34" charset="0"/>
                <a:ea typeface="ＭＳ Ｐゴシック"/>
                <a:cs typeface="ＭＳ Ｐゴシック"/>
              </a:rPr>
              <a:t>No coach or official may permit a removed player to return to competition or practice on the same day the student is removed due to a suspected concussion or head injury.</a:t>
            </a:r>
            <a:endParaRPr lang="en-US" dirty="0"/>
          </a:p>
        </p:txBody>
      </p:sp>
      <p:pic>
        <p:nvPicPr>
          <p:cNvPr id="26628" name="Picture 16" descr="Picture1.png"/>
          <p:cNvPicPr>
            <a:picLocks noChangeAspect="1"/>
          </p:cNvPicPr>
          <p:nvPr/>
        </p:nvPicPr>
        <p:blipFill>
          <a:blip r:embed="rId3" cstate="print"/>
          <a:srcRect/>
          <a:stretch>
            <a:fillRect/>
          </a:stretch>
        </p:blipFill>
        <p:spPr bwMode="auto">
          <a:xfrm>
            <a:off x="7689850" y="5345113"/>
            <a:ext cx="1158875" cy="1236662"/>
          </a:xfrm>
          <a:prstGeom prst="rect">
            <a:avLst/>
          </a:prstGeom>
          <a:noFill/>
          <a:ln w="9525">
            <a:noFill/>
            <a:miter lim="800000"/>
            <a:headEnd/>
            <a:tailEnd/>
          </a:ln>
        </p:spPr>
      </p:pic>
      <p:sp>
        <p:nvSpPr>
          <p:cNvPr id="5" name="TextBox 4"/>
          <p:cNvSpPr txBox="1"/>
          <p:nvPr/>
        </p:nvSpPr>
        <p:spPr>
          <a:xfrm>
            <a:off x="882650" y="3995738"/>
            <a:ext cx="6789738" cy="1754326"/>
          </a:xfrm>
          <a:prstGeom prst="rect">
            <a:avLst/>
          </a:prstGeom>
          <a:noFill/>
        </p:spPr>
        <p:txBody>
          <a:bodyPr>
            <a:spAutoFit/>
          </a:bodyPr>
          <a:lstStyle/>
          <a:p>
            <a:pPr>
              <a:defRPr/>
            </a:pPr>
            <a:endParaRPr lang="en-US" b="1" dirty="0">
              <a:latin typeface="+mn-lt"/>
              <a:cs typeface="+mn-cs"/>
            </a:endParaRPr>
          </a:p>
          <a:p>
            <a:pPr>
              <a:defRPr/>
            </a:pPr>
            <a:endParaRPr lang="en-US" b="1" u="sng" dirty="0">
              <a:solidFill>
                <a:srgbClr val="FF0000"/>
              </a:solidFill>
              <a:latin typeface="+mn-lt"/>
              <a:cs typeface="+mn-cs"/>
            </a:endParaRPr>
          </a:p>
          <a:p>
            <a:pPr>
              <a:defRPr/>
            </a:pPr>
            <a:endParaRPr lang="en-US" b="1" dirty="0">
              <a:solidFill>
                <a:srgbClr val="FF0000"/>
              </a:solidFill>
              <a:effectLst>
                <a:outerShdw blurRad="38100" dist="38100" dir="2700000" algn="tl">
                  <a:srgbClr val="000000">
                    <a:alpha val="43137"/>
                  </a:srgbClr>
                </a:outerShdw>
              </a:effectLst>
              <a:latin typeface="+mn-lt"/>
              <a:cs typeface="+mn-cs"/>
            </a:endParaRPr>
          </a:p>
          <a:p>
            <a:pPr>
              <a:defRPr/>
            </a:pPr>
            <a:endParaRPr lang="en-US" b="1" u="sng" dirty="0">
              <a:solidFill>
                <a:srgbClr val="FF0000"/>
              </a:solidFill>
              <a:effectLst>
                <a:outerShdw blurRad="38100" dist="38100" dir="2700000" algn="tl">
                  <a:srgbClr val="000000">
                    <a:alpha val="43137"/>
                  </a:srgbClr>
                </a:outerShdw>
              </a:effectLst>
              <a:latin typeface="+mn-lt"/>
              <a:cs typeface="+mn-cs"/>
            </a:endParaRPr>
          </a:p>
          <a:p>
            <a:pPr>
              <a:defRPr/>
            </a:pPr>
            <a:endParaRPr lang="en-US" b="1" i="1" dirty="0">
              <a:latin typeface="+mn-lt"/>
              <a:ea typeface="ＭＳ Ｐゴシック" pitchFamily="34" charset="-128"/>
              <a:cs typeface="Times New Roman" pitchFamily="18" charset="0"/>
            </a:endParaRPr>
          </a:p>
          <a:p>
            <a:pPr>
              <a:defRPr/>
            </a:pPr>
            <a:endParaRPr lang="en-US" dirty="0">
              <a:cs typeface="+mn-cs"/>
            </a:endParaRPr>
          </a:p>
        </p:txBody>
      </p:sp>
    </p:spTree>
    <p:extLst>
      <p:ext uri="{BB962C8B-B14F-4D97-AF65-F5344CB8AC3E}">
        <p14:creationId xmlns:p14="http://schemas.microsoft.com/office/powerpoint/2010/main" xmlns="" val="23141508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b="1" dirty="0"/>
              <a:t>CONCUSSION REPORT</a:t>
            </a:r>
            <a:endParaRPr lang="en-US" dirty="0"/>
          </a:p>
        </p:txBody>
      </p:sp>
      <p:sp>
        <p:nvSpPr>
          <p:cNvPr id="27651" name="Content Placeholder 2"/>
          <p:cNvSpPr>
            <a:spLocks noGrp="1"/>
          </p:cNvSpPr>
          <p:nvPr>
            <p:ph idx="1"/>
          </p:nvPr>
        </p:nvSpPr>
        <p:spPr>
          <a:xfrm>
            <a:off x="1016000" y="1555750"/>
            <a:ext cx="7089775" cy="4891088"/>
          </a:xfrm>
        </p:spPr>
        <p:txBody>
          <a:bodyPr/>
          <a:lstStyle/>
          <a:p>
            <a:r>
              <a:rPr lang="en-US" b="1" dirty="0">
                <a:solidFill>
                  <a:srgbClr val="FF0000"/>
                </a:solidFill>
              </a:rPr>
              <a:t>Found at </a:t>
            </a:r>
            <a:r>
              <a:rPr lang="en-US" b="1" dirty="0">
                <a:solidFill>
                  <a:srgbClr val="FF0000"/>
                </a:solidFill>
                <a:hlinkClick r:id="rId3"/>
              </a:rPr>
              <a:t>www.ohsaa.org</a:t>
            </a:r>
            <a:r>
              <a:rPr lang="en-US" b="1" dirty="0">
                <a:solidFill>
                  <a:srgbClr val="FF0000"/>
                </a:solidFill>
              </a:rPr>
              <a:t> – Sports Medicine and Softball</a:t>
            </a:r>
          </a:p>
          <a:p>
            <a:r>
              <a:rPr lang="en-US" sz="2800" b="1" dirty="0"/>
              <a:t>OHSAA CONCUSSION REPORT – Send to Andrea </a:t>
            </a:r>
            <a:r>
              <a:rPr lang="en-US" sz="2800" b="1" dirty="0" err="1"/>
              <a:t>Heiberger</a:t>
            </a:r>
            <a:r>
              <a:rPr lang="en-US" sz="2800" b="1" dirty="0"/>
              <a:t> - OHSAA office - aheiberger@ohsaa.org</a:t>
            </a:r>
          </a:p>
          <a:p>
            <a:r>
              <a:rPr lang="en-US" sz="2800" b="1" dirty="0"/>
              <a:t>MEDICAL AUTHORIZATION TO RETURN TO PLAY – Not used by officials at this time.</a:t>
            </a:r>
            <a:endParaRPr lang="en-US" sz="2800" dirty="0"/>
          </a:p>
        </p:txBody>
      </p:sp>
      <p:pic>
        <p:nvPicPr>
          <p:cNvPr id="27652" name="Picture 16" descr="Picture1.png"/>
          <p:cNvPicPr>
            <a:picLocks noChangeAspect="1"/>
          </p:cNvPicPr>
          <p:nvPr/>
        </p:nvPicPr>
        <p:blipFill>
          <a:blip r:embed="rId4" cstate="print"/>
          <a:srcRect/>
          <a:stretch>
            <a:fillRect/>
          </a:stretch>
        </p:blipFill>
        <p:spPr bwMode="auto">
          <a:xfrm>
            <a:off x="7783513" y="5441950"/>
            <a:ext cx="1158875" cy="1236663"/>
          </a:xfrm>
          <a:prstGeom prst="rect">
            <a:avLst/>
          </a:prstGeom>
          <a:noFill/>
          <a:ln w="9525">
            <a:noFill/>
            <a:miter lim="800000"/>
            <a:headEnd/>
            <a:tailEnd/>
          </a:ln>
        </p:spPr>
      </p:pic>
    </p:spTree>
    <p:extLst>
      <p:ext uri="{BB962C8B-B14F-4D97-AF65-F5344CB8AC3E}">
        <p14:creationId xmlns:p14="http://schemas.microsoft.com/office/powerpoint/2010/main" xmlns="" val="3836110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 REQUIREMENTS</a:t>
            </a:r>
          </a:p>
        </p:txBody>
      </p:sp>
      <p:pic>
        <p:nvPicPr>
          <p:cNvPr id="4" name="Content Placeholder 3" descr="ohsaa bb hat.png"/>
          <p:cNvPicPr>
            <a:picLocks noGrp="1"/>
          </p:cNvPicPr>
          <p:nvPr>
            <p:ph idx="1"/>
          </p:nvPr>
        </p:nvPicPr>
        <p:blipFill>
          <a:blip r:embed="rId3" cstate="print"/>
          <a:srcRect l="11378" t="28966" r="14103" b="24640"/>
          <a:stretch>
            <a:fillRect/>
          </a:stretch>
        </p:blipFill>
        <p:spPr>
          <a:xfrm>
            <a:off x="2543176" y="1695450"/>
            <a:ext cx="5076824" cy="4448175"/>
          </a:xfrm>
          <a:prstGeom prst="rect">
            <a:avLst/>
          </a:prstGeom>
        </p:spPr>
      </p:pic>
    </p:spTree>
    <p:extLst>
      <p:ext uri="{BB962C8B-B14F-4D97-AF65-F5344CB8AC3E}">
        <p14:creationId xmlns:p14="http://schemas.microsoft.com/office/powerpoint/2010/main" xmlns="" val="32815897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CONCUSSION MANAGEMENT</a:t>
            </a:r>
          </a:p>
        </p:txBody>
      </p:sp>
      <p:sp>
        <p:nvSpPr>
          <p:cNvPr id="3" name="Content Placeholder 2"/>
          <p:cNvSpPr>
            <a:spLocks noGrp="1"/>
          </p:cNvSpPr>
          <p:nvPr>
            <p:ph idx="1"/>
          </p:nvPr>
        </p:nvSpPr>
        <p:spPr/>
        <p:txBody>
          <a:bodyPr/>
          <a:lstStyle/>
          <a:p>
            <a:r>
              <a:rPr lang="en-US" b="1" dirty="0"/>
              <a:t>If a contest official is aware that a student has been permitted to return to competition on the same day as removal, that official shall immediately stop play and remove that student from competition and report the incident to the OHSAA.</a:t>
            </a:r>
          </a:p>
        </p:txBody>
      </p:sp>
    </p:spTree>
    <p:extLst>
      <p:ext uri="{BB962C8B-B14F-4D97-AF65-F5344CB8AC3E}">
        <p14:creationId xmlns:p14="http://schemas.microsoft.com/office/powerpoint/2010/main" xmlns="" val="25854589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pPr eaLnBrk="1" hangingPunct="1"/>
            <a:r>
              <a:rPr lang="en-US" dirty="0"/>
              <a:t>Concussion in Sports – </a:t>
            </a:r>
            <a:r>
              <a:rPr lang="en-US" dirty="0">
                <a:solidFill>
                  <a:srgbClr val="FF0000"/>
                </a:solidFill>
              </a:rPr>
              <a:t>Every 3 years</a:t>
            </a:r>
            <a:r>
              <a:rPr lang="en-US" dirty="0"/>
              <a:t/>
            </a:r>
            <a:br>
              <a:rPr lang="en-US" dirty="0"/>
            </a:br>
            <a:r>
              <a:rPr lang="en-US" dirty="0">
                <a:hlinkClick r:id="rId3"/>
              </a:rPr>
              <a:t>www.nfhslearn.com</a:t>
            </a:r>
            <a:r>
              <a:rPr lang="en-US" dirty="0"/>
              <a:t> </a:t>
            </a:r>
          </a:p>
        </p:txBody>
      </p:sp>
      <p:pic>
        <p:nvPicPr>
          <p:cNvPr id="28675" name="Picture 4"/>
          <p:cNvPicPr>
            <a:picLocks noChangeAspect="1" noChangeArrowheads="1"/>
          </p:cNvPicPr>
          <p:nvPr/>
        </p:nvPicPr>
        <p:blipFill>
          <a:blip r:embed="rId4" cstate="print"/>
          <a:srcRect/>
          <a:stretch>
            <a:fillRect/>
          </a:stretch>
        </p:blipFill>
        <p:spPr bwMode="auto">
          <a:xfrm>
            <a:off x="1524001" y="1524000"/>
            <a:ext cx="6331148" cy="4572000"/>
          </a:xfrm>
          <a:prstGeom prst="rect">
            <a:avLst/>
          </a:prstGeom>
          <a:noFill/>
          <a:ln w="9525">
            <a:noFill/>
            <a:miter lim="800000"/>
            <a:headEnd/>
            <a:tailEnd/>
          </a:ln>
        </p:spPr>
      </p:pic>
    </p:spTree>
    <p:extLst>
      <p:ext uri="{BB962C8B-B14F-4D97-AF65-F5344CB8AC3E}">
        <p14:creationId xmlns:p14="http://schemas.microsoft.com/office/powerpoint/2010/main" xmlns="" val="39755551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OHSAA ADOPTIONS- GAME ENDING PROCEDURES - REGULAR SEASON </a:t>
            </a:r>
            <a:endParaRPr lang="en-US" dirty="0"/>
          </a:p>
        </p:txBody>
      </p:sp>
      <p:sp>
        <p:nvSpPr>
          <p:cNvPr id="3" name="Content Placeholder 2"/>
          <p:cNvSpPr>
            <a:spLocks noGrp="1"/>
          </p:cNvSpPr>
          <p:nvPr>
            <p:ph idx="1"/>
          </p:nvPr>
        </p:nvSpPr>
        <p:spPr/>
        <p:txBody>
          <a:bodyPr>
            <a:normAutofit lnSpcReduction="10000"/>
          </a:bodyPr>
          <a:lstStyle/>
          <a:p>
            <a:r>
              <a:rPr lang="en-US" sz="2800" b="1" dirty="0"/>
              <a:t>BEYOND 5 INNINGS COMPLETE </a:t>
            </a:r>
          </a:p>
          <a:p>
            <a:r>
              <a:rPr lang="en-US" sz="2800" b="1" dirty="0"/>
              <a:t>GAMES HALTED EARLIER ARE SUSPENDED</a:t>
            </a:r>
          </a:p>
          <a:p>
            <a:r>
              <a:rPr lang="en-US" sz="2800" b="1" dirty="0"/>
              <a:t>EXCEPTIONS ARE TIES &amp; WHEN VISITORS HAVE TIED/TAKEN LEAD AND INNING IS NOT COMPLETED</a:t>
            </a:r>
          </a:p>
          <a:p>
            <a:r>
              <a:rPr lang="en-US" sz="2800" b="1" dirty="0"/>
              <a:t>GAMES CAN NEVER BE “STARTED OVER”</a:t>
            </a:r>
          </a:p>
          <a:p>
            <a:r>
              <a:rPr lang="en-US" sz="2800" b="1" dirty="0"/>
              <a:t>EXAMPLES – PRESEASON GUIDE</a:t>
            </a:r>
          </a:p>
          <a:p>
            <a:r>
              <a:rPr lang="en-US" sz="2800" b="1" dirty="0"/>
              <a:t>TEN RUN RULE</a:t>
            </a:r>
          </a:p>
          <a:p>
            <a:r>
              <a:rPr lang="en-US" sz="2800" b="1" dirty="0"/>
              <a:t>MUTUAL CONSENT </a:t>
            </a:r>
          </a:p>
          <a:p>
            <a:r>
              <a:rPr lang="en-US" sz="2800" b="1" dirty="0"/>
              <a:t>IMPACT ON GAMES LIMITATION</a:t>
            </a:r>
          </a:p>
        </p:txBody>
      </p:sp>
    </p:spTree>
    <p:extLst>
      <p:ext uri="{BB962C8B-B14F-4D97-AF65-F5344CB8AC3E}">
        <p14:creationId xmlns:p14="http://schemas.microsoft.com/office/powerpoint/2010/main" xmlns="" val="22433453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OHSAA ADOPTIONS- GAME ENDING PROCEDURES - TOURNAMENT</a:t>
            </a:r>
            <a:endParaRPr lang="en-US" dirty="0"/>
          </a:p>
        </p:txBody>
      </p:sp>
      <p:sp>
        <p:nvSpPr>
          <p:cNvPr id="3" name="Content Placeholder 2"/>
          <p:cNvSpPr>
            <a:spLocks noGrp="1"/>
          </p:cNvSpPr>
          <p:nvPr>
            <p:ph idx="1"/>
          </p:nvPr>
        </p:nvSpPr>
        <p:spPr/>
        <p:txBody>
          <a:bodyPr/>
          <a:lstStyle/>
          <a:p>
            <a:r>
              <a:rPr lang="en-US" b="1" dirty="0"/>
              <a:t>OHSAA TOURNAMENT GAMES </a:t>
            </a:r>
          </a:p>
          <a:p>
            <a:r>
              <a:rPr lang="en-US" b="1" dirty="0"/>
              <a:t>PLAYED TO COMPLETION</a:t>
            </a:r>
          </a:p>
          <a:p>
            <a:endParaRPr lang="en-US" b="1" dirty="0"/>
          </a:p>
          <a:p>
            <a:pPr>
              <a:buNone/>
            </a:pPr>
            <a:r>
              <a:rPr lang="en-US" b="1" dirty="0"/>
              <a:t>INCLUDES --</a:t>
            </a:r>
          </a:p>
          <a:p>
            <a:r>
              <a:rPr lang="en-US" b="1" dirty="0"/>
              <a:t>BB RULE 4-2-4 AND SB RULE 4-2-3 </a:t>
            </a:r>
          </a:p>
          <a:p>
            <a:r>
              <a:rPr lang="en-US" b="1" dirty="0"/>
              <a:t>TEN RUN RULE</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UMPIRE CONDUCT</a:t>
            </a:r>
          </a:p>
        </p:txBody>
      </p:sp>
      <p:sp>
        <p:nvSpPr>
          <p:cNvPr id="3" name="Content Placeholder 2"/>
          <p:cNvSpPr>
            <a:spLocks noGrp="1"/>
          </p:cNvSpPr>
          <p:nvPr>
            <p:ph idx="1"/>
          </p:nvPr>
        </p:nvSpPr>
        <p:spPr/>
        <p:txBody>
          <a:bodyPr/>
          <a:lstStyle/>
          <a:p>
            <a:r>
              <a:rPr lang="en-US" b="1" dirty="0"/>
              <a:t>OFFICIALS PLAY A ROLE JUST AS DO ALL PARTICIPANTS</a:t>
            </a:r>
          </a:p>
          <a:p>
            <a:r>
              <a:rPr lang="en-US" b="1" dirty="0"/>
              <a:t>YOU SERVE AS A ROLE MODEL</a:t>
            </a:r>
          </a:p>
          <a:p>
            <a:r>
              <a:rPr lang="en-US" b="1" dirty="0"/>
              <a:t>RESPECT THE GAME</a:t>
            </a:r>
          </a:p>
        </p:txBody>
      </p:sp>
    </p:spTree>
    <p:extLst>
      <p:ext uri="{BB962C8B-B14F-4D97-AF65-F5344CB8AC3E}">
        <p14:creationId xmlns:p14="http://schemas.microsoft.com/office/powerpoint/2010/main" xmlns="" val="23609630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z="6600" b="1"/>
              <a:t>EJECTIONS</a:t>
            </a:r>
          </a:p>
        </p:txBody>
      </p:sp>
      <p:sp>
        <p:nvSpPr>
          <p:cNvPr id="3" name="Content Placeholder 2"/>
          <p:cNvSpPr>
            <a:spLocks noGrp="1"/>
          </p:cNvSpPr>
          <p:nvPr>
            <p:ph idx="1"/>
          </p:nvPr>
        </p:nvSpPr>
        <p:spPr/>
        <p:txBody>
          <a:bodyPr>
            <a:normAutofit lnSpcReduction="10000"/>
          </a:bodyPr>
          <a:lstStyle/>
          <a:p>
            <a:r>
              <a:rPr lang="en-US" b="1" dirty="0"/>
              <a:t>REMINDER</a:t>
            </a:r>
          </a:p>
          <a:p>
            <a:pPr lvl="1"/>
            <a:r>
              <a:rPr lang="en-US" b="1" dirty="0"/>
              <a:t>WHEN EJECTIONS HAPPENS</a:t>
            </a:r>
          </a:p>
          <a:p>
            <a:pPr lvl="2"/>
            <a:r>
              <a:rPr lang="en-US" b="1" dirty="0"/>
              <a:t>PHONE CALL REQUIRED</a:t>
            </a:r>
          </a:p>
          <a:p>
            <a:pPr lvl="2"/>
            <a:r>
              <a:rPr lang="en-US" b="1" dirty="0"/>
              <a:t>ONLINE REPORT MUST BE SUBMITTED – OFFICIALS PORTAL</a:t>
            </a:r>
          </a:p>
          <a:p>
            <a:pPr lvl="2"/>
            <a:r>
              <a:rPr lang="en-US" b="1" dirty="0"/>
              <a:t>IF COACH EJECTED</a:t>
            </a:r>
          </a:p>
          <a:p>
            <a:pPr lvl="3"/>
            <a:r>
              <a:rPr lang="en-US" b="1" dirty="0"/>
              <a:t>$100.00 FINE</a:t>
            </a:r>
          </a:p>
          <a:p>
            <a:pPr lvl="3"/>
            <a:r>
              <a:rPr lang="en-US" b="1" dirty="0"/>
              <a:t>ONLINE COURSE MUST BE TAKEN</a:t>
            </a:r>
          </a:p>
          <a:p>
            <a:pPr lvl="3"/>
            <a:r>
              <a:rPr lang="en-US" b="1" dirty="0"/>
              <a:t>ONLINE COURSE THROUGH NFHS</a:t>
            </a:r>
          </a:p>
          <a:p>
            <a:pPr lvl="3"/>
            <a:r>
              <a:rPr lang="en-US" b="1" dirty="0"/>
              <a:t>FEE FOR ONLINE COURSE</a:t>
            </a:r>
          </a:p>
          <a:p>
            <a:pPr lvl="3"/>
            <a:r>
              <a:rPr lang="en-US" b="1" dirty="0"/>
              <a:t>TWO GAME SUSPENSION</a:t>
            </a:r>
          </a:p>
        </p:txBody>
      </p:sp>
      <p:pic>
        <p:nvPicPr>
          <p:cNvPr id="32772" name="Picture 3" descr="Picture1.png"/>
          <p:cNvPicPr>
            <a:picLocks noChangeAspect="1"/>
          </p:cNvPicPr>
          <p:nvPr/>
        </p:nvPicPr>
        <p:blipFill>
          <a:blip r:embed="rId3" cstate="print"/>
          <a:srcRect/>
          <a:stretch>
            <a:fillRect/>
          </a:stretch>
        </p:blipFill>
        <p:spPr bwMode="auto">
          <a:xfrm>
            <a:off x="7826375" y="258763"/>
            <a:ext cx="900113" cy="1073150"/>
          </a:xfrm>
          <a:prstGeom prst="rect">
            <a:avLst/>
          </a:prstGeom>
          <a:noFill/>
          <a:ln w="9525">
            <a:noFill/>
            <a:miter lim="800000"/>
            <a:headEnd/>
            <a:tailEnd/>
          </a:ln>
        </p:spPr>
      </p:pic>
    </p:spTree>
    <p:extLst>
      <p:ext uri="{BB962C8B-B14F-4D97-AF65-F5344CB8AC3E}">
        <p14:creationId xmlns:p14="http://schemas.microsoft.com/office/powerpoint/2010/main" xmlns="" val="31922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trips(downLeft)">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trips(downLeft)">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trips(downLeft)">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3">
                                            <p:txEl>
                                              <p:pRg st="5" end="5"/>
                                            </p:txEl>
                                          </p:spTgt>
                                        </p:tgtEl>
                                      </p:cBhvr>
                                      <p:by x="150000" y="150000"/>
                                    </p:animScale>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3">
                                            <p:txEl>
                                              <p:pRg st="6" end="6"/>
                                            </p:txEl>
                                          </p:spTgt>
                                        </p:tgtEl>
                                      </p:cBhvr>
                                      <p:by x="150000" y="150000"/>
                                    </p:animScale>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amond(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amond(in)">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538" y="169863"/>
            <a:ext cx="8639175" cy="1023937"/>
          </a:xfrm>
        </p:spPr>
        <p:txBody>
          <a:bodyPr>
            <a:normAutofit/>
          </a:bodyPr>
          <a:lstStyle/>
          <a:p>
            <a:pPr>
              <a:defRPr/>
            </a:pPr>
            <a:r>
              <a:rPr lang="en-US" b="1" dirty="0">
                <a:effectLst>
                  <a:outerShdw blurRad="38100" dist="38100" dir="2700000" algn="tl">
                    <a:srgbClr val="C0C0C0"/>
                  </a:outerShdw>
                </a:effectLst>
                <a:latin typeface="Arial Narrow" pitchFamily="34" charset="0"/>
              </a:rPr>
              <a:t>OHSAA Rules Affecting  Ejections</a:t>
            </a:r>
            <a:endParaRPr lang="en-US" dirty="0"/>
          </a:p>
        </p:txBody>
      </p:sp>
      <p:sp>
        <p:nvSpPr>
          <p:cNvPr id="1028" name="Content Placeholder 2"/>
          <p:cNvSpPr>
            <a:spLocks noGrp="1"/>
          </p:cNvSpPr>
          <p:nvPr>
            <p:ph idx="1"/>
          </p:nvPr>
        </p:nvSpPr>
        <p:spPr>
          <a:xfrm>
            <a:off x="1031875" y="1881188"/>
            <a:ext cx="1308100" cy="381000"/>
          </a:xfrm>
        </p:spPr>
        <p:txBody>
          <a:bodyPr/>
          <a:lstStyle/>
          <a:p>
            <a:pPr>
              <a:buFont typeface="Wingdings" pitchFamily="2" charset="2"/>
              <a:buNone/>
            </a:pPr>
            <a:r>
              <a:rPr lang="en-US" sz="1800" b="1"/>
              <a:t>Bylaw 8-3</a:t>
            </a:r>
          </a:p>
        </p:txBody>
      </p:sp>
      <p:sp>
        <p:nvSpPr>
          <p:cNvPr id="5" name="Rectangle 4"/>
          <p:cNvSpPr/>
          <p:nvPr/>
        </p:nvSpPr>
        <p:spPr>
          <a:xfrm>
            <a:off x="3873500" y="1533525"/>
            <a:ext cx="5029200" cy="523875"/>
          </a:xfrm>
          <a:prstGeom prst="rect">
            <a:avLst/>
          </a:prstGeom>
        </p:spPr>
        <p:txBody>
          <a:bodyPr>
            <a:spAutoFit/>
          </a:bodyPr>
          <a:lstStyle/>
          <a:p>
            <a:pPr algn="ctr">
              <a:defRPr/>
            </a:pPr>
            <a:r>
              <a:rPr lang="en-US" sz="2800" b="1" dirty="0">
                <a:solidFill>
                  <a:srgbClr val="DE0700"/>
                </a:solidFill>
                <a:effectLst>
                  <a:outerShdw blurRad="38100" dist="38100" dir="2700000" algn="tl">
                    <a:srgbClr val="C0C0C0"/>
                  </a:outerShdw>
                </a:effectLst>
                <a:latin typeface="Arial Narrow" pitchFamily="34" charset="0"/>
                <a:cs typeface="+mn-cs"/>
              </a:rPr>
              <a:t>After an Ejection</a:t>
            </a:r>
            <a:r>
              <a:rPr lang="en-US" b="1" dirty="0">
                <a:solidFill>
                  <a:srgbClr val="DE0700"/>
                </a:solidFill>
                <a:effectLst>
                  <a:outerShdw blurRad="38100" dist="38100" dir="2700000" algn="tl">
                    <a:srgbClr val="C0C0C0"/>
                  </a:outerShdw>
                </a:effectLst>
                <a:latin typeface="Arial Narrow" pitchFamily="34" charset="0"/>
                <a:cs typeface="+mn-cs"/>
              </a:rPr>
              <a:t>:</a:t>
            </a:r>
            <a:endParaRPr lang="en-US" b="1" dirty="0">
              <a:solidFill>
                <a:srgbClr val="990033"/>
              </a:solidFill>
              <a:effectLst>
                <a:outerShdw blurRad="38100" dist="38100" dir="2700000" algn="tl">
                  <a:srgbClr val="C0C0C0"/>
                </a:outerShdw>
              </a:effectLst>
              <a:latin typeface="Arial Narrow" pitchFamily="34" charset="0"/>
              <a:cs typeface="+mn-cs"/>
            </a:endParaRPr>
          </a:p>
        </p:txBody>
      </p:sp>
      <p:sp>
        <p:nvSpPr>
          <p:cNvPr id="7" name="Rectangle 6"/>
          <p:cNvSpPr/>
          <p:nvPr/>
        </p:nvSpPr>
        <p:spPr>
          <a:xfrm>
            <a:off x="4246563" y="2289175"/>
            <a:ext cx="4897437" cy="4248150"/>
          </a:xfrm>
          <a:prstGeom prst="rect">
            <a:avLst/>
          </a:prstGeom>
        </p:spPr>
        <p:txBody>
          <a:bodyPr>
            <a:spAutoFit/>
          </a:bodyPr>
          <a:lstStyle/>
          <a:p>
            <a:pPr algn="ctr" fontAlgn="auto">
              <a:spcBef>
                <a:spcPts val="0"/>
              </a:spcBef>
              <a:spcAft>
                <a:spcPts val="0"/>
              </a:spcAft>
              <a:defRPr/>
            </a:pPr>
            <a:r>
              <a:rPr lang="en-US" b="1" u="sng" dirty="0">
                <a:effectLst>
                  <a:outerShdw blurRad="38100" dist="38100" dir="2700000" algn="tl">
                    <a:srgbClr val="000000">
                      <a:alpha val="43137"/>
                    </a:srgbClr>
                  </a:outerShdw>
                </a:effectLst>
                <a:latin typeface="Arial Narrow" pitchFamily="34" charset="0"/>
                <a:cs typeface="+mn-cs"/>
              </a:rPr>
              <a:t>COACHES</a:t>
            </a:r>
          </a:p>
          <a:p>
            <a:pPr fontAlgn="auto">
              <a:spcBef>
                <a:spcPts val="0"/>
              </a:spcBef>
              <a:spcAft>
                <a:spcPts val="0"/>
              </a:spcAft>
              <a:buFontTx/>
              <a:buChar char="-"/>
              <a:defRPr/>
            </a:pPr>
            <a:r>
              <a:rPr lang="en-US" b="1" dirty="0">
                <a:effectLst>
                  <a:outerShdw blurRad="38100" dist="38100" dir="2700000" algn="tl">
                    <a:srgbClr val="000000">
                      <a:alpha val="43137"/>
                    </a:srgbClr>
                  </a:outerShdw>
                </a:effectLst>
                <a:latin typeface="Arial Narrow" pitchFamily="34" charset="0"/>
                <a:cs typeface="+mn-cs"/>
              </a:rPr>
              <a:t>LEAVE the Facility</a:t>
            </a:r>
          </a:p>
          <a:p>
            <a:pPr fontAlgn="auto">
              <a:spcBef>
                <a:spcPts val="0"/>
              </a:spcBef>
              <a:spcAft>
                <a:spcPts val="0"/>
              </a:spcAft>
              <a:buFontTx/>
              <a:buChar char="-"/>
              <a:defRPr/>
            </a:pPr>
            <a:r>
              <a:rPr lang="en-US" b="1" dirty="0">
                <a:effectLst>
                  <a:outerShdw blurRad="38100" dist="38100" dir="2700000" algn="tl">
                    <a:srgbClr val="000000">
                      <a:alpha val="43137"/>
                    </a:srgbClr>
                  </a:outerShdw>
                </a:effectLst>
                <a:latin typeface="Arial Narrow" pitchFamily="34" charset="0"/>
                <a:cs typeface="+mn-cs"/>
              </a:rPr>
              <a:t> Ineligible for all remaining play that day</a:t>
            </a:r>
          </a:p>
          <a:p>
            <a:pPr fontAlgn="auto">
              <a:spcBef>
                <a:spcPts val="0"/>
              </a:spcBef>
              <a:spcAft>
                <a:spcPts val="0"/>
              </a:spcAft>
              <a:buFontTx/>
              <a:buChar char="-"/>
              <a:defRPr/>
            </a:pPr>
            <a:r>
              <a:rPr lang="en-US" b="1" dirty="0">
                <a:effectLst>
                  <a:outerShdw blurRad="38100" dist="38100" dir="2700000" algn="tl">
                    <a:srgbClr val="000000">
                      <a:alpha val="43137"/>
                    </a:srgbClr>
                  </a:outerShdw>
                </a:effectLst>
                <a:latin typeface="Arial Narrow" pitchFamily="34" charset="0"/>
                <a:cs typeface="+mn-cs"/>
              </a:rPr>
              <a:t> Ineligible for next TWO matches</a:t>
            </a:r>
          </a:p>
          <a:p>
            <a:pPr fontAlgn="auto">
              <a:spcBef>
                <a:spcPts val="0"/>
              </a:spcBef>
              <a:spcAft>
                <a:spcPts val="0"/>
              </a:spcAft>
              <a:buFontTx/>
              <a:buChar char="-"/>
              <a:defRPr/>
            </a:pPr>
            <a:r>
              <a:rPr lang="en-US" b="1" dirty="0">
                <a:effectLst>
                  <a:outerShdw blurRad="38100" dist="38100" dir="2700000" algn="tl">
                    <a:srgbClr val="000000">
                      <a:alpha val="43137"/>
                    </a:srgbClr>
                  </a:outerShdw>
                </a:effectLst>
                <a:latin typeface="Arial Narrow" pitchFamily="34" charset="0"/>
                <a:cs typeface="+mn-cs"/>
              </a:rPr>
              <a:t> May not travel to or sit with team</a:t>
            </a:r>
          </a:p>
          <a:p>
            <a:pPr fontAlgn="auto">
              <a:spcBef>
                <a:spcPts val="0"/>
              </a:spcBef>
              <a:spcAft>
                <a:spcPts val="0"/>
              </a:spcAft>
              <a:buFontTx/>
              <a:buChar char="-"/>
              <a:defRPr/>
            </a:pPr>
            <a:r>
              <a:rPr lang="en-US" b="1" dirty="0">
                <a:effectLst>
                  <a:outerShdw blurRad="38100" dist="38100" dir="2700000" algn="tl">
                    <a:srgbClr val="000000">
                      <a:alpha val="43137"/>
                    </a:srgbClr>
                  </a:outerShdw>
                </a:effectLst>
                <a:latin typeface="Arial Narrow" pitchFamily="34" charset="0"/>
                <a:cs typeface="+mn-cs"/>
              </a:rPr>
              <a:t> Pays $100.00 Fine </a:t>
            </a:r>
          </a:p>
          <a:p>
            <a:pPr fontAlgn="auto">
              <a:spcBef>
                <a:spcPts val="0"/>
              </a:spcBef>
              <a:spcAft>
                <a:spcPts val="0"/>
              </a:spcAft>
              <a:buFontTx/>
              <a:buChar char="-"/>
              <a:defRPr/>
            </a:pPr>
            <a:r>
              <a:rPr lang="en-US" b="1" dirty="0">
                <a:effectLst>
                  <a:outerShdw blurRad="38100" dist="38100" dir="2700000" algn="tl">
                    <a:srgbClr val="000000">
                      <a:alpha val="43137"/>
                    </a:srgbClr>
                  </a:outerShdw>
                </a:effectLst>
                <a:latin typeface="Arial Narrow" pitchFamily="34" charset="0"/>
                <a:cs typeface="+mn-cs"/>
              </a:rPr>
              <a:t> Completes NFHS Course – </a:t>
            </a:r>
          </a:p>
          <a:p>
            <a:pPr fontAlgn="auto">
              <a:spcBef>
                <a:spcPts val="0"/>
              </a:spcBef>
              <a:spcAft>
                <a:spcPts val="0"/>
              </a:spcAft>
              <a:defRPr/>
            </a:pPr>
            <a:r>
              <a:rPr lang="en-US" b="1" dirty="0">
                <a:effectLst>
                  <a:outerShdw blurRad="38100" dist="38100" dir="2700000" algn="tl">
                    <a:srgbClr val="000000">
                      <a:alpha val="43137"/>
                    </a:srgbClr>
                  </a:outerShdw>
                </a:effectLst>
                <a:latin typeface="Arial Narrow" pitchFamily="34" charset="0"/>
                <a:cs typeface="+mn-cs"/>
              </a:rPr>
              <a:t>Teaching and Modeling Behavior</a:t>
            </a:r>
          </a:p>
          <a:p>
            <a:pPr fontAlgn="auto">
              <a:spcBef>
                <a:spcPts val="0"/>
              </a:spcBef>
              <a:spcAft>
                <a:spcPts val="0"/>
              </a:spcAft>
              <a:defRPr/>
            </a:pPr>
            <a:endParaRPr lang="en-US" b="1" dirty="0">
              <a:effectLst>
                <a:outerShdw blurRad="38100" dist="38100" dir="2700000" algn="tl">
                  <a:srgbClr val="000000">
                    <a:alpha val="43137"/>
                  </a:srgbClr>
                </a:outerShdw>
              </a:effectLst>
              <a:latin typeface="Arial Narrow" pitchFamily="34" charset="0"/>
              <a:cs typeface="+mn-cs"/>
            </a:endParaRPr>
          </a:p>
          <a:p>
            <a:pPr algn="ctr">
              <a:defRPr/>
            </a:pPr>
            <a:r>
              <a:rPr lang="en-US" b="1" u="sng" dirty="0">
                <a:effectLst>
                  <a:outerShdw blurRad="38100" dist="38100" dir="2700000" algn="tl">
                    <a:srgbClr val="C0C0C0"/>
                  </a:outerShdw>
                </a:effectLst>
                <a:latin typeface="Arial Narrow" pitchFamily="34" charset="0"/>
                <a:cs typeface="+mn-cs"/>
              </a:rPr>
              <a:t>PLAYERS</a:t>
            </a:r>
          </a:p>
          <a:p>
            <a:pPr>
              <a:buFontTx/>
              <a:buChar char="-"/>
              <a:defRPr/>
            </a:pPr>
            <a:r>
              <a:rPr lang="en-US" b="1" dirty="0">
                <a:effectLst>
                  <a:outerShdw blurRad="38100" dist="38100" dir="2700000" algn="tl">
                    <a:srgbClr val="C0C0C0"/>
                  </a:outerShdw>
                </a:effectLst>
                <a:latin typeface="Arial Narrow" pitchFamily="34" charset="0"/>
                <a:cs typeface="+mn-cs"/>
              </a:rPr>
              <a:t>Remain </a:t>
            </a:r>
            <a:r>
              <a:rPr lang="en-US" b="1" u="sng" dirty="0">
                <a:effectLst>
                  <a:outerShdw blurRad="38100" dist="38100" dir="2700000" algn="tl">
                    <a:srgbClr val="C0C0C0"/>
                  </a:outerShdw>
                </a:effectLst>
                <a:latin typeface="Arial Narrow" pitchFamily="34" charset="0"/>
                <a:cs typeface="+mn-cs"/>
              </a:rPr>
              <a:t>supervised</a:t>
            </a:r>
            <a:r>
              <a:rPr lang="en-US" b="1" dirty="0">
                <a:effectLst>
                  <a:outerShdw blurRad="38100" dist="38100" dir="2700000" algn="tl">
                    <a:srgbClr val="C0C0C0"/>
                  </a:outerShdw>
                </a:effectLst>
                <a:latin typeface="Arial Narrow" pitchFamily="34" charset="0"/>
                <a:cs typeface="+mn-cs"/>
              </a:rPr>
              <a:t> in Bench area</a:t>
            </a:r>
          </a:p>
          <a:p>
            <a:pPr>
              <a:buFontTx/>
              <a:buChar char="-"/>
              <a:defRPr/>
            </a:pPr>
            <a:r>
              <a:rPr lang="en-US" b="1" dirty="0">
                <a:effectLst>
                  <a:outerShdw blurRad="38100" dist="38100" dir="2700000" algn="tl">
                    <a:srgbClr val="C0C0C0"/>
                  </a:outerShdw>
                </a:effectLst>
                <a:latin typeface="Arial Narrow" pitchFamily="34" charset="0"/>
                <a:cs typeface="+mn-cs"/>
              </a:rPr>
              <a:t> Ineligible for all remaining play that day</a:t>
            </a:r>
          </a:p>
          <a:p>
            <a:pPr>
              <a:buFontTx/>
              <a:buChar char="-"/>
              <a:defRPr/>
            </a:pPr>
            <a:r>
              <a:rPr lang="en-US" b="1" dirty="0">
                <a:effectLst>
                  <a:outerShdw blurRad="38100" dist="38100" dir="2700000" algn="tl">
                    <a:srgbClr val="C0C0C0"/>
                  </a:outerShdw>
                </a:effectLst>
                <a:latin typeface="Arial Narrow" pitchFamily="34" charset="0"/>
                <a:cs typeface="+mn-cs"/>
              </a:rPr>
              <a:t> Ineligible for next TWO contests</a:t>
            </a:r>
          </a:p>
          <a:p>
            <a:pPr>
              <a:buFontTx/>
              <a:buChar char="-"/>
              <a:defRPr/>
            </a:pPr>
            <a:r>
              <a:rPr lang="en-US" b="1" dirty="0">
                <a:effectLst>
                  <a:outerShdw blurRad="38100" dist="38100" dir="2700000" algn="tl">
                    <a:srgbClr val="C0C0C0"/>
                  </a:outerShdw>
                </a:effectLst>
                <a:latin typeface="Arial Narrow" pitchFamily="34" charset="0"/>
                <a:cs typeface="+mn-cs"/>
              </a:rPr>
              <a:t> May not travel to or sit with team</a:t>
            </a:r>
          </a:p>
          <a:p>
            <a:pPr fontAlgn="auto">
              <a:spcBef>
                <a:spcPts val="0"/>
              </a:spcBef>
              <a:spcAft>
                <a:spcPts val="0"/>
              </a:spcAft>
              <a:buFontTx/>
              <a:buChar char="-"/>
              <a:defRPr/>
            </a:pPr>
            <a:endParaRPr lang="en-US" dirty="0">
              <a:latin typeface="Arial" charset="0"/>
              <a:cs typeface="+mn-cs"/>
            </a:endParaRPr>
          </a:p>
        </p:txBody>
      </p:sp>
      <p:sp>
        <p:nvSpPr>
          <p:cNvPr id="8" name="Rectangle 7"/>
          <p:cNvSpPr/>
          <p:nvPr/>
        </p:nvSpPr>
        <p:spPr>
          <a:xfrm>
            <a:off x="0" y="1539875"/>
            <a:ext cx="4572000" cy="368300"/>
          </a:xfrm>
          <a:prstGeom prst="rect">
            <a:avLst/>
          </a:prstGeom>
        </p:spPr>
        <p:txBody>
          <a:bodyPr>
            <a:spAutoFit/>
          </a:bodyPr>
          <a:lstStyle/>
          <a:p>
            <a:pPr>
              <a:defRPr/>
            </a:pPr>
            <a:r>
              <a:rPr lang="en-US" b="1" dirty="0">
                <a:effectLst>
                  <a:outerShdw blurRad="38100" dist="38100" dir="2700000" algn="tl">
                    <a:srgbClr val="C0C0C0"/>
                  </a:outerShdw>
                </a:effectLst>
              </a:rPr>
              <a:t>Decisions of ALL Officials are FINAL</a:t>
            </a:r>
            <a:endParaRPr lang="en-US" dirty="0"/>
          </a:p>
        </p:txBody>
      </p:sp>
      <p:graphicFrame>
        <p:nvGraphicFramePr>
          <p:cNvPr id="1026" name="Object 2"/>
          <p:cNvGraphicFramePr>
            <a:graphicFrameLocks noChangeAspect="1"/>
          </p:cNvGraphicFramePr>
          <p:nvPr>
            <p:extLst>
              <p:ext uri="{D42A27DB-BD31-4B8C-83A1-F6EECF244321}">
                <p14:modId xmlns:p14="http://schemas.microsoft.com/office/powerpoint/2010/main" xmlns="" val="1659923463"/>
              </p:ext>
            </p:extLst>
          </p:nvPr>
        </p:nvGraphicFramePr>
        <p:xfrm>
          <a:off x="767398" y="2330450"/>
          <a:ext cx="1939290" cy="3232150"/>
        </p:xfrm>
        <a:graphic>
          <a:graphicData uri="http://schemas.openxmlformats.org/presentationml/2006/ole">
            <p:oleObj spid="_x0000_s2061" name="Acrobat Document" r:id="rId4" imgW="3888000" imgH="5832000" progId="AcroExch.Document.DC">
              <p:embed/>
            </p:oleObj>
          </a:graphicData>
        </a:graphic>
      </p:graphicFrame>
      <p:cxnSp>
        <p:nvCxnSpPr>
          <p:cNvPr id="10" name="Straight Arrow Connector 9"/>
          <p:cNvCxnSpPr/>
          <p:nvPr/>
        </p:nvCxnSpPr>
        <p:spPr>
          <a:xfrm rot="5400000">
            <a:off x="2572544" y="2047081"/>
            <a:ext cx="1006475" cy="6334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409714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SPORTING CONDUCT</a:t>
            </a:r>
          </a:p>
        </p:txBody>
      </p:sp>
      <p:sp>
        <p:nvSpPr>
          <p:cNvPr id="3" name="Content Placeholder 2"/>
          <p:cNvSpPr>
            <a:spLocks noGrp="1"/>
          </p:cNvSpPr>
          <p:nvPr>
            <p:ph idx="1"/>
          </p:nvPr>
        </p:nvSpPr>
        <p:spPr/>
        <p:txBody>
          <a:bodyPr/>
          <a:lstStyle/>
          <a:p>
            <a:r>
              <a:rPr lang="en-US" b="1" dirty="0"/>
              <a:t>Bench Restrictions should be used where appropriate</a:t>
            </a:r>
          </a:p>
          <a:p>
            <a:r>
              <a:rPr lang="en-US" b="1" dirty="0"/>
              <a:t>Example – Use of Electronic Devices on Field</a:t>
            </a:r>
          </a:p>
          <a:p>
            <a:r>
              <a:rPr lang="en-US" b="1" dirty="0"/>
              <a:t>Rule 3 covers when Ejection, Bench Restriction, or Discretion is applicable</a:t>
            </a:r>
          </a:p>
          <a:p>
            <a:r>
              <a:rPr lang="en-US" b="1" dirty="0"/>
              <a:t>Both coaches and players (Softball only) can be restricted to the bench</a:t>
            </a:r>
          </a:p>
        </p:txBody>
      </p:sp>
    </p:spTree>
    <p:extLst>
      <p:ext uri="{BB962C8B-B14F-4D97-AF65-F5344CB8AC3E}">
        <p14:creationId xmlns:p14="http://schemas.microsoft.com/office/powerpoint/2010/main" xmlns="" val="15218917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dirty="0"/>
              <a:t>UMPIRE JURISDICTION</a:t>
            </a:r>
          </a:p>
        </p:txBody>
      </p:sp>
      <p:sp>
        <p:nvSpPr>
          <p:cNvPr id="33795" name="Content Placeholder 2"/>
          <p:cNvSpPr>
            <a:spLocks noGrp="1"/>
          </p:cNvSpPr>
          <p:nvPr>
            <p:ph idx="1"/>
          </p:nvPr>
        </p:nvSpPr>
        <p:spPr/>
        <p:txBody>
          <a:bodyPr/>
          <a:lstStyle/>
          <a:p>
            <a:r>
              <a:rPr lang="en-US" b="1" dirty="0"/>
              <a:t>NFHS-RULE 10 …</a:t>
            </a:r>
          </a:p>
          <a:p>
            <a:pPr>
              <a:buFont typeface="Wingdings" pitchFamily="2" charset="2"/>
              <a:buNone/>
            </a:pPr>
            <a:r>
              <a:rPr lang="en-US" b="1" dirty="0"/>
              <a:t>UMPIRE JURISDICTION BEGINS UPON THE ARRIVAL OF ONE UMPIRE WITHIN THE CONFINES OF THE FIELD AND ENDS WHEN THE UMPIRES LEAVE THE FIELD OF PLAY AT THE CONCLUSION OF THE GAME</a:t>
            </a:r>
            <a:r>
              <a:rPr lang="en-US" dirty="0"/>
              <a:t>.</a:t>
            </a:r>
          </a:p>
          <a:p>
            <a:endParaRPr lang="en-US" dirty="0"/>
          </a:p>
        </p:txBody>
      </p:sp>
    </p:spTree>
    <p:extLst>
      <p:ext uri="{BB962C8B-B14F-4D97-AF65-F5344CB8AC3E}">
        <p14:creationId xmlns:p14="http://schemas.microsoft.com/office/powerpoint/2010/main" xmlns="" val="29327114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b="1" dirty="0"/>
              <a:t>UMPIRE JURISDICTION</a:t>
            </a:r>
          </a:p>
        </p:txBody>
      </p:sp>
      <p:sp>
        <p:nvSpPr>
          <p:cNvPr id="34819" name="Content Placeholder 2"/>
          <p:cNvSpPr>
            <a:spLocks noGrp="1"/>
          </p:cNvSpPr>
          <p:nvPr>
            <p:ph idx="1"/>
          </p:nvPr>
        </p:nvSpPr>
        <p:spPr/>
        <p:txBody>
          <a:bodyPr/>
          <a:lstStyle/>
          <a:p>
            <a:r>
              <a:rPr lang="en-US" b="1" dirty="0"/>
              <a:t>ANY UMPIRE’S DECISION WHICH INVOLVES JUDGEMENT, SUCH AS WHETHER A HIT IS FAIR OR FOUL, WHETHER A PITCH IS A STRIKE OR A BALL, OR WHETHER A RUNNER IS SAFE OR OUT, IS FINA</a:t>
            </a:r>
            <a:r>
              <a:rPr lang="en-US" dirty="0"/>
              <a:t>L. </a:t>
            </a:r>
          </a:p>
          <a:p>
            <a:endParaRPr lang="en-US" dirty="0"/>
          </a:p>
        </p:txBody>
      </p:sp>
    </p:spTree>
    <p:extLst>
      <p:ext uri="{BB962C8B-B14F-4D97-AF65-F5344CB8AC3E}">
        <p14:creationId xmlns:p14="http://schemas.microsoft.com/office/powerpoint/2010/main" xmlns="" val="292489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Knit Cap Optional – Cold Weather</a:t>
            </a:r>
            <a:endParaRPr lang="en-US" dirty="0"/>
          </a:p>
        </p:txBody>
      </p:sp>
      <p:pic>
        <p:nvPicPr>
          <p:cNvPr id="192514" name="Picture 2"/>
          <p:cNvPicPr>
            <a:picLocks noGrp="1" noChangeAspect="1" noChangeArrowheads="1"/>
          </p:cNvPicPr>
          <p:nvPr>
            <p:ph idx="1"/>
          </p:nvPr>
        </p:nvPicPr>
        <p:blipFill>
          <a:blip r:embed="rId2" cstate="print"/>
          <a:srcRect/>
          <a:stretch>
            <a:fillRect/>
          </a:stretch>
        </p:blipFill>
        <p:spPr bwMode="auto">
          <a:xfrm>
            <a:off x="1691608" y="1774825"/>
            <a:ext cx="5760784" cy="4625975"/>
          </a:xfrm>
          <a:prstGeom prst="rect">
            <a:avLst/>
          </a:prstGeom>
          <a:noFill/>
          <a:ln w="9525">
            <a:noFill/>
            <a:miter lim="800000"/>
            <a:headEnd/>
            <a:tailEnd/>
          </a:ln>
        </p:spPr>
      </p:pic>
    </p:spTree>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OHSAA Officials Insurance</a:t>
            </a:r>
          </a:p>
        </p:txBody>
      </p:sp>
      <p:sp>
        <p:nvSpPr>
          <p:cNvPr id="3" name="Content Placeholder 2"/>
          <p:cNvSpPr>
            <a:spLocks noGrp="1"/>
          </p:cNvSpPr>
          <p:nvPr>
            <p:ph idx="1"/>
          </p:nvPr>
        </p:nvSpPr>
        <p:spPr/>
        <p:txBody>
          <a:bodyPr>
            <a:normAutofit fontScale="92500" lnSpcReduction="20000"/>
          </a:bodyPr>
          <a:lstStyle/>
          <a:p>
            <a:r>
              <a:rPr lang="en-US" dirty="0"/>
              <a:t>General Liability</a:t>
            </a:r>
          </a:p>
          <a:p>
            <a:r>
              <a:rPr lang="en-US" dirty="0"/>
              <a:t>Participant Accident Benefits </a:t>
            </a:r>
            <a:endParaRPr lang="en-US" dirty="0" smtClean="0"/>
          </a:p>
          <a:p>
            <a:r>
              <a:rPr lang="en-US" smtClean="0"/>
              <a:t>https://ohsaaweb.blob.core.windows.net/files/Officiating/forms/OfficialsBenefitSummary.pdf</a:t>
            </a:r>
            <a:endParaRPr lang="en-US" dirty="0"/>
          </a:p>
          <a:p>
            <a:r>
              <a:rPr lang="en-US" dirty="0" smtClean="0"/>
              <a:t>Claims </a:t>
            </a:r>
            <a:r>
              <a:rPr lang="en-US" dirty="0" smtClean="0"/>
              <a:t>&amp; Questions • Report claims to </a:t>
            </a:r>
            <a:r>
              <a:rPr lang="en-US" dirty="0" err="1" smtClean="0"/>
              <a:t>Hylant</a:t>
            </a:r>
            <a:r>
              <a:rPr lang="en-US" dirty="0" smtClean="0"/>
              <a:t>, 565 Metro Place South., Suite 450, Dublin, OH, 43017 to the attention of Cathy </a:t>
            </a:r>
            <a:r>
              <a:rPr lang="en-US" dirty="0" err="1" smtClean="0"/>
              <a:t>Noskowiak</a:t>
            </a:r>
            <a:r>
              <a:rPr lang="en-US" dirty="0" smtClean="0"/>
              <a:t>. Claims can also be emailed to cathy.noskowiak@hylant.com • For </a:t>
            </a:r>
            <a:r>
              <a:rPr lang="en-US" dirty="0" err="1" smtClean="0"/>
              <a:t>questionsregarding</a:t>
            </a:r>
            <a:r>
              <a:rPr lang="en-US" dirty="0" smtClean="0"/>
              <a:t> this summary, please contact Phil Hein at </a:t>
            </a:r>
            <a:r>
              <a:rPr lang="en-US" dirty="0" err="1" smtClean="0"/>
              <a:t>Hylant</a:t>
            </a:r>
            <a:r>
              <a:rPr lang="en-US" dirty="0" smtClean="0"/>
              <a:t> at 614-932-1265</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OHSAA Officiating Regulations</a:t>
            </a:r>
          </a:p>
        </p:txBody>
      </p:sp>
      <p:sp>
        <p:nvSpPr>
          <p:cNvPr id="3" name="Content Placeholder 2"/>
          <p:cNvSpPr>
            <a:spLocks noGrp="1"/>
          </p:cNvSpPr>
          <p:nvPr>
            <p:ph idx="1"/>
          </p:nvPr>
        </p:nvSpPr>
        <p:spPr/>
        <p:txBody>
          <a:bodyPr>
            <a:normAutofit/>
          </a:bodyPr>
          <a:lstStyle/>
          <a:p>
            <a:r>
              <a:rPr lang="en-US" dirty="0"/>
              <a:t>Only Class One officials are permitted for varsity regular season games</a:t>
            </a:r>
          </a:p>
          <a:p>
            <a:r>
              <a:rPr lang="en-US" dirty="0"/>
              <a:t>Class Two officials will work only sub-varsity games</a:t>
            </a:r>
          </a:p>
          <a:p>
            <a:r>
              <a:rPr lang="en-US" dirty="0"/>
              <a:t>Advancement Process – through local association</a:t>
            </a:r>
          </a:p>
          <a:p>
            <a:endParaRPr lang="en-US" dirty="0"/>
          </a:p>
        </p:txBody>
      </p:sp>
      <p:pic>
        <p:nvPicPr>
          <p:cNvPr id="4" name="Picture 3" descr="Picture1.png"/>
          <p:cNvPicPr>
            <a:picLocks noChangeAspect="1"/>
          </p:cNvPicPr>
          <p:nvPr/>
        </p:nvPicPr>
        <p:blipFill>
          <a:blip r:embed="rId3" cstate="print"/>
          <a:srcRect/>
          <a:stretch>
            <a:fillRect/>
          </a:stretch>
        </p:blipFill>
        <p:spPr bwMode="auto">
          <a:xfrm>
            <a:off x="7848600" y="5486400"/>
            <a:ext cx="1157288" cy="1236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Assignments</a:t>
            </a:r>
            <a:r>
              <a:rPr lang="en-US"/>
              <a:t>/Conflicts</a:t>
            </a:r>
            <a:endParaRPr lang="en-US" dirty="0"/>
          </a:p>
        </p:txBody>
      </p:sp>
      <p:sp>
        <p:nvSpPr>
          <p:cNvPr id="3" name="Content Placeholder 2"/>
          <p:cNvSpPr>
            <a:spLocks noGrp="1"/>
          </p:cNvSpPr>
          <p:nvPr>
            <p:ph idx="1"/>
          </p:nvPr>
        </p:nvSpPr>
        <p:spPr/>
        <p:txBody>
          <a:bodyPr/>
          <a:lstStyle/>
          <a:p>
            <a:r>
              <a:rPr lang="en-US" dirty="0"/>
              <a:t>Handling Conflicts of Interest </a:t>
            </a:r>
          </a:p>
          <a:p>
            <a:r>
              <a:rPr lang="en-US" dirty="0"/>
              <a:t>Avoid These!</a:t>
            </a:r>
          </a:p>
          <a:p>
            <a:r>
              <a:rPr lang="en-US" dirty="0"/>
              <a:t>Key is PERCEPTION</a:t>
            </a:r>
          </a:p>
          <a:p>
            <a:r>
              <a:rPr lang="en-US" dirty="0"/>
              <a:t>Be aware of possible issues</a:t>
            </a:r>
          </a:p>
          <a:p>
            <a:r>
              <a:rPr lang="en-US" dirty="0"/>
              <a:t>Work with Assigners</a:t>
            </a:r>
          </a:p>
          <a:p>
            <a:r>
              <a:rPr lang="en-US" dirty="0"/>
              <a:t>Assigners know to switch officials to another contest and will work with you</a:t>
            </a:r>
          </a:p>
          <a:p>
            <a:endParaRPr lang="en-US" dirty="0"/>
          </a:p>
        </p:txBody>
      </p:sp>
    </p:spTree>
    <p:extLst>
      <p:ext uri="{BB962C8B-B14F-4D97-AF65-F5344CB8AC3E}">
        <p14:creationId xmlns:p14="http://schemas.microsoft.com/office/powerpoint/2010/main" xmlns="" val="29418535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TOURNAMENT SELECTION</a:t>
            </a:r>
          </a:p>
        </p:txBody>
      </p:sp>
      <p:sp>
        <p:nvSpPr>
          <p:cNvPr id="3" name="Content Placeholder 2"/>
          <p:cNvSpPr>
            <a:spLocks noGrp="1"/>
          </p:cNvSpPr>
          <p:nvPr>
            <p:ph idx="1"/>
          </p:nvPr>
        </p:nvSpPr>
        <p:spPr/>
        <p:txBody>
          <a:bodyPr/>
          <a:lstStyle/>
          <a:p>
            <a:r>
              <a:rPr lang="en-US" b="1" dirty="0"/>
              <a:t>Based on process  described on OHSAA website – Officiating Page</a:t>
            </a:r>
          </a:p>
          <a:p>
            <a:r>
              <a:rPr lang="en-US" b="1" dirty="0"/>
              <a:t>Input from many sources</a:t>
            </a:r>
          </a:p>
          <a:p>
            <a:r>
              <a:rPr lang="en-US" b="1" dirty="0"/>
              <a:t>Data gathered is used for the ensuing season</a:t>
            </a:r>
          </a:p>
          <a:p>
            <a:r>
              <a:rPr lang="en-US" b="1"/>
              <a:t>Participate </a:t>
            </a:r>
            <a:r>
              <a:rPr lang="en-US" b="1" dirty="0"/>
              <a:t>in Local Association Selection Process</a:t>
            </a:r>
          </a:p>
        </p:txBody>
      </p:sp>
    </p:spTree>
    <p:extLst>
      <p:ext uri="{BB962C8B-B14F-4D97-AF65-F5344CB8AC3E}">
        <p14:creationId xmlns:p14="http://schemas.microsoft.com/office/powerpoint/2010/main" xmlns="" val="36989671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TOURNAMENT SELECTION</a:t>
            </a:r>
          </a:p>
        </p:txBody>
      </p:sp>
      <p:sp>
        <p:nvSpPr>
          <p:cNvPr id="3" name="Content Placeholder 2"/>
          <p:cNvSpPr>
            <a:spLocks noGrp="1"/>
          </p:cNvSpPr>
          <p:nvPr>
            <p:ph idx="1"/>
          </p:nvPr>
        </p:nvSpPr>
        <p:spPr/>
        <p:txBody>
          <a:bodyPr/>
          <a:lstStyle/>
          <a:p>
            <a:r>
              <a:rPr lang="en-US" dirty="0"/>
              <a:t>O</a:t>
            </a:r>
            <a:r>
              <a:rPr lang="en-US" b="1" dirty="0"/>
              <a:t>HSAA office selects/assigns state and regional officials from pools</a:t>
            </a:r>
          </a:p>
          <a:p>
            <a:r>
              <a:rPr lang="en-US" b="1" dirty="0"/>
              <a:t>District Athletic Boards handle District and Sectional Tournaments based on pools developed by OHSAA</a:t>
            </a:r>
          </a:p>
        </p:txBody>
      </p:sp>
    </p:spTree>
    <p:extLst>
      <p:ext uri="{BB962C8B-B14F-4D97-AF65-F5344CB8AC3E}">
        <p14:creationId xmlns:p14="http://schemas.microsoft.com/office/powerpoint/2010/main" xmlns="" val="20643354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610600" cy="1905000"/>
          </a:xfrm>
        </p:spPr>
        <p:txBody>
          <a:bodyPr/>
          <a:lstStyle/>
          <a:p>
            <a:pPr>
              <a:defRPr/>
            </a:pPr>
            <a:r>
              <a:rPr lang="en-US" dirty="0"/>
              <a:t>Tournament Officials Rating and Voting System</a:t>
            </a:r>
          </a:p>
        </p:txBody>
      </p:sp>
      <p:sp>
        <p:nvSpPr>
          <p:cNvPr id="15363" name="Subtitle 2"/>
          <p:cNvSpPr>
            <a:spLocks noGrp="1"/>
          </p:cNvSpPr>
          <p:nvPr>
            <p:ph type="subTitle" idx="1"/>
          </p:nvPr>
        </p:nvSpPr>
        <p:spPr>
          <a:xfrm>
            <a:off x="1143000" y="4002088"/>
            <a:ext cx="7772400" cy="1066800"/>
          </a:xfrm>
        </p:spPr>
        <p:txBody>
          <a:bodyPr/>
          <a:lstStyle/>
          <a:p>
            <a:pPr marR="0">
              <a:lnSpc>
                <a:spcPct val="80000"/>
              </a:lnSpc>
            </a:pPr>
            <a:endParaRPr lang="en-US" altLang="en-US" sz="1100"/>
          </a:p>
          <a:p>
            <a:pPr marR="0">
              <a:lnSpc>
                <a:spcPct val="80000"/>
              </a:lnSpc>
            </a:pPr>
            <a:endParaRPr lang="en-US" altLang="en-US" sz="1100"/>
          </a:p>
          <a:p>
            <a:pPr marR="0">
              <a:lnSpc>
                <a:spcPct val="80000"/>
              </a:lnSpc>
            </a:pPr>
            <a:endParaRPr lang="en-US" altLang="en-US" sz="900"/>
          </a:p>
        </p:txBody>
      </p:sp>
      <p:pic>
        <p:nvPicPr>
          <p:cNvPr id="15364" name="Picture 2" descr="http://www.baumspage.com/ohsaa/brackets/2009/ohsaablk.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81000" y="1752600"/>
            <a:ext cx="2590800" cy="2782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5" name="TextBox 2"/>
          <p:cNvSpPr txBox="1">
            <a:spLocks noChangeArrowheads="1"/>
          </p:cNvSpPr>
          <p:nvPr/>
        </p:nvSpPr>
        <p:spPr bwMode="auto">
          <a:xfrm>
            <a:off x="3276600" y="2021900"/>
            <a:ext cx="533400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For the sports of: </a:t>
            </a:r>
          </a:p>
          <a:p>
            <a:r>
              <a:rPr lang="en-US" altLang="en-US" dirty="0"/>
              <a:t>Baseball</a:t>
            </a:r>
          </a:p>
          <a:p>
            <a:r>
              <a:rPr lang="en-US" altLang="en-US" dirty="0"/>
              <a:t>Basketball</a:t>
            </a:r>
          </a:p>
          <a:p>
            <a:r>
              <a:rPr lang="en-US" altLang="en-US" dirty="0"/>
              <a:t>Football</a:t>
            </a:r>
          </a:p>
          <a:p>
            <a:r>
              <a:rPr lang="en-US" altLang="en-US" dirty="0"/>
              <a:t>Soccer</a:t>
            </a:r>
          </a:p>
          <a:p>
            <a:r>
              <a:rPr lang="en-US" altLang="en-US" dirty="0"/>
              <a:t>Softball</a:t>
            </a:r>
            <a:endParaRPr lang="en-US" altLang="en-US" b="1" dirty="0"/>
          </a:p>
          <a:p>
            <a:r>
              <a:rPr lang="en-US" altLang="en-US" dirty="0"/>
              <a:t>Volleyball</a:t>
            </a:r>
          </a:p>
          <a:p>
            <a:r>
              <a:rPr lang="en-US" altLang="en-US" dirty="0"/>
              <a:t>Wrestling</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 calcmode="lin" valueType="num">
                                      <p:cBhvr additive="base">
                                        <p:cTn id="7" dur="500" fill="hold"/>
                                        <p:tgtEl>
                                          <p:spTgt spid="1536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36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365">
                                            <p:txEl>
                                              <p:pRg st="1" end="1"/>
                                            </p:txEl>
                                          </p:spTgt>
                                        </p:tgtEl>
                                        <p:attrNameLst>
                                          <p:attrName>style.visibility</p:attrName>
                                        </p:attrNameLst>
                                      </p:cBhvr>
                                      <p:to>
                                        <p:strVal val="visible"/>
                                      </p:to>
                                    </p:set>
                                    <p:anim calcmode="lin" valueType="num">
                                      <p:cBhvr additive="base">
                                        <p:cTn id="13" dur="500" fill="hold"/>
                                        <p:tgtEl>
                                          <p:spTgt spid="1536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36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365">
                                            <p:txEl>
                                              <p:pRg st="2" end="2"/>
                                            </p:txEl>
                                          </p:spTgt>
                                        </p:tgtEl>
                                        <p:attrNameLst>
                                          <p:attrName>style.visibility</p:attrName>
                                        </p:attrNameLst>
                                      </p:cBhvr>
                                      <p:to>
                                        <p:strVal val="visible"/>
                                      </p:to>
                                    </p:set>
                                    <p:anim calcmode="lin" valueType="num">
                                      <p:cBhvr additive="base">
                                        <p:cTn id="19" dur="500" fill="hold"/>
                                        <p:tgtEl>
                                          <p:spTgt spid="1536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36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365">
                                            <p:txEl>
                                              <p:pRg st="3" end="3"/>
                                            </p:txEl>
                                          </p:spTgt>
                                        </p:tgtEl>
                                        <p:attrNameLst>
                                          <p:attrName>style.visibility</p:attrName>
                                        </p:attrNameLst>
                                      </p:cBhvr>
                                      <p:to>
                                        <p:strVal val="visible"/>
                                      </p:to>
                                    </p:set>
                                    <p:anim calcmode="lin" valueType="num">
                                      <p:cBhvr additive="base">
                                        <p:cTn id="25" dur="500" fill="hold"/>
                                        <p:tgtEl>
                                          <p:spTgt spid="1536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536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5365">
                                            <p:txEl>
                                              <p:pRg st="4" end="4"/>
                                            </p:txEl>
                                          </p:spTgt>
                                        </p:tgtEl>
                                        <p:attrNameLst>
                                          <p:attrName>style.visibility</p:attrName>
                                        </p:attrNameLst>
                                      </p:cBhvr>
                                      <p:to>
                                        <p:strVal val="visible"/>
                                      </p:to>
                                    </p:set>
                                    <p:anim calcmode="lin" valueType="num">
                                      <p:cBhvr additive="base">
                                        <p:cTn id="31" dur="500" fill="hold"/>
                                        <p:tgtEl>
                                          <p:spTgt spid="1536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536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5365">
                                            <p:txEl>
                                              <p:pRg st="5" end="5"/>
                                            </p:txEl>
                                          </p:spTgt>
                                        </p:tgtEl>
                                        <p:attrNameLst>
                                          <p:attrName>style.visibility</p:attrName>
                                        </p:attrNameLst>
                                      </p:cBhvr>
                                      <p:to>
                                        <p:strVal val="visible"/>
                                      </p:to>
                                    </p:set>
                                    <p:anim calcmode="lin" valueType="num">
                                      <p:cBhvr additive="base">
                                        <p:cTn id="37" dur="500" fill="hold"/>
                                        <p:tgtEl>
                                          <p:spTgt spid="1536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536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5365">
                                            <p:txEl>
                                              <p:pRg st="6" end="6"/>
                                            </p:txEl>
                                          </p:spTgt>
                                        </p:tgtEl>
                                        <p:attrNameLst>
                                          <p:attrName>style.visibility</p:attrName>
                                        </p:attrNameLst>
                                      </p:cBhvr>
                                      <p:to>
                                        <p:strVal val="visible"/>
                                      </p:to>
                                    </p:set>
                                    <p:anim calcmode="lin" valueType="num">
                                      <p:cBhvr additive="base">
                                        <p:cTn id="43" dur="500" fill="hold"/>
                                        <p:tgtEl>
                                          <p:spTgt spid="1536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536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5365">
                                            <p:txEl>
                                              <p:pRg st="7" end="7"/>
                                            </p:txEl>
                                          </p:spTgt>
                                        </p:tgtEl>
                                        <p:attrNameLst>
                                          <p:attrName>style.visibility</p:attrName>
                                        </p:attrNameLst>
                                      </p:cBhvr>
                                      <p:to>
                                        <p:strVal val="visible"/>
                                      </p:to>
                                    </p:set>
                                    <p:anim calcmode="lin" valueType="num">
                                      <p:cBhvr additive="base">
                                        <p:cTn id="49" dur="500" fill="hold"/>
                                        <p:tgtEl>
                                          <p:spTgt spid="15365">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536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2895600" y="1417638"/>
            <a:ext cx="5791200" cy="5340350"/>
          </a:xfrm>
        </p:spPr>
        <p:txBody>
          <a:bodyPr>
            <a:normAutofit fontScale="92500" lnSpcReduction="10000"/>
          </a:bodyPr>
          <a:lstStyle/>
          <a:p>
            <a:pPr marL="109538" indent="0">
              <a:buFont typeface="Wingdings 3" panose="05040102010807070707" pitchFamily="18" charset="2"/>
              <a:buNone/>
            </a:pPr>
            <a:endParaRPr lang="en-US" altLang="en-US" dirty="0"/>
          </a:p>
          <a:p>
            <a:pPr marL="109538" indent="0">
              <a:buFont typeface="Wingdings 3" panose="05040102010807070707" pitchFamily="18" charset="2"/>
              <a:buNone/>
            </a:pPr>
            <a:r>
              <a:rPr lang="en-US" altLang="en-US" dirty="0"/>
              <a:t>Coaches</a:t>
            </a:r>
          </a:p>
          <a:p>
            <a:pPr marL="109538" indent="0">
              <a:buFont typeface="Wingdings 3" panose="05040102010807070707" pitchFamily="18" charset="2"/>
              <a:buNone/>
            </a:pPr>
            <a:endParaRPr lang="en-US" altLang="en-US" sz="3000" dirty="0"/>
          </a:p>
          <a:p>
            <a:pPr marL="109538" indent="0">
              <a:buFont typeface="Wingdings 3" panose="05040102010807070707" pitchFamily="18" charset="2"/>
              <a:buNone/>
            </a:pPr>
            <a:r>
              <a:rPr lang="en-US" altLang="en-US" dirty="0"/>
              <a:t>School Vote</a:t>
            </a:r>
          </a:p>
          <a:p>
            <a:pPr marL="109538" indent="0">
              <a:buFont typeface="Wingdings 3" panose="05040102010807070707" pitchFamily="18" charset="2"/>
              <a:buNone/>
            </a:pPr>
            <a:endParaRPr lang="en-US" altLang="en-US" sz="3000" dirty="0"/>
          </a:p>
          <a:p>
            <a:pPr marL="109538" indent="0">
              <a:buFont typeface="Wingdings 3" panose="05040102010807070707" pitchFamily="18" charset="2"/>
              <a:buNone/>
            </a:pPr>
            <a:r>
              <a:rPr lang="en-US" altLang="en-US" dirty="0"/>
              <a:t>Local Associations</a:t>
            </a:r>
          </a:p>
          <a:p>
            <a:pPr marL="109538" indent="0">
              <a:buFont typeface="Wingdings 3" panose="05040102010807070707" pitchFamily="18" charset="2"/>
              <a:buNone/>
            </a:pPr>
            <a:endParaRPr lang="en-US" altLang="en-US" sz="3000" dirty="0"/>
          </a:p>
          <a:p>
            <a:pPr marL="109538" indent="0">
              <a:buFont typeface="Wingdings 3" panose="05040102010807070707" pitchFamily="18" charset="2"/>
              <a:buNone/>
            </a:pPr>
            <a:r>
              <a:rPr lang="en-US" altLang="en-US" dirty="0"/>
              <a:t>Officiating Leaders</a:t>
            </a:r>
          </a:p>
          <a:p>
            <a:pPr marL="109538" indent="0">
              <a:buFont typeface="Wingdings 3" panose="05040102010807070707" pitchFamily="18" charset="2"/>
              <a:buNone/>
            </a:pPr>
            <a:endParaRPr lang="en-US" altLang="en-US" sz="4500" dirty="0"/>
          </a:p>
          <a:p>
            <a:pPr marL="109538" indent="0">
              <a:buFont typeface="Wingdings 3" panose="05040102010807070707" pitchFamily="18" charset="2"/>
              <a:buNone/>
            </a:pPr>
            <a:r>
              <a:rPr lang="en-US" altLang="en-US" dirty="0"/>
              <a:t>Total Points Possible</a:t>
            </a:r>
          </a:p>
          <a:p>
            <a:pPr marL="109538" indent="0">
              <a:buFont typeface="Wingdings 3" panose="05040102010807070707" pitchFamily="18" charset="2"/>
              <a:buNone/>
            </a:pPr>
            <a:endParaRPr lang="en-US" altLang="en-US" dirty="0"/>
          </a:p>
          <a:p>
            <a:pPr marL="109538" indent="0">
              <a:buFont typeface="Wingdings 3" panose="05040102010807070707" pitchFamily="18" charset="2"/>
              <a:buNone/>
            </a:pPr>
            <a:endParaRPr lang="en-US" altLang="en-US" dirty="0"/>
          </a:p>
          <a:p>
            <a:pPr marL="109538" indent="0">
              <a:buFont typeface="Wingdings 3" panose="05040102010807070707" pitchFamily="18" charset="2"/>
              <a:buNone/>
            </a:pPr>
            <a:endParaRPr lang="en-US" altLang="en-US" dirty="0"/>
          </a:p>
        </p:txBody>
      </p:sp>
      <p:sp>
        <p:nvSpPr>
          <p:cNvPr id="3" name="Title 2"/>
          <p:cNvSpPr>
            <a:spLocks noGrp="1"/>
          </p:cNvSpPr>
          <p:nvPr>
            <p:ph type="title"/>
          </p:nvPr>
        </p:nvSpPr>
        <p:spPr/>
        <p:txBody>
          <a:bodyPr>
            <a:noAutofit/>
          </a:bodyPr>
          <a:lstStyle/>
          <a:p>
            <a:pPr>
              <a:defRPr/>
            </a:pPr>
            <a:r>
              <a:rPr lang="en-US" sz="3200" dirty="0"/>
              <a:t>Rating &amp; Voting Points System Overview</a:t>
            </a:r>
          </a:p>
        </p:txBody>
      </p:sp>
      <p:sp>
        <p:nvSpPr>
          <p:cNvPr id="5" name="Rectangle 4"/>
          <p:cNvSpPr/>
          <p:nvPr/>
        </p:nvSpPr>
        <p:spPr>
          <a:xfrm>
            <a:off x="473075" y="1676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476250" y="2633663"/>
            <a:ext cx="914400" cy="914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7" name="Rectangle 6"/>
          <p:cNvSpPr/>
          <p:nvPr/>
        </p:nvSpPr>
        <p:spPr>
          <a:xfrm>
            <a:off x="473075" y="3592513"/>
            <a:ext cx="914400" cy="914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p>
        </p:txBody>
      </p:sp>
      <p:sp>
        <p:nvSpPr>
          <p:cNvPr id="8" name="Rectangle 7"/>
          <p:cNvSpPr/>
          <p:nvPr/>
        </p:nvSpPr>
        <p:spPr>
          <a:xfrm>
            <a:off x="473075" y="4557713"/>
            <a:ext cx="914400"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9" name="Right Arrow 8"/>
          <p:cNvSpPr/>
          <p:nvPr/>
        </p:nvSpPr>
        <p:spPr>
          <a:xfrm>
            <a:off x="1752600" y="1890713"/>
            <a:ext cx="9779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ight Arrow 9"/>
          <p:cNvSpPr/>
          <p:nvPr/>
        </p:nvSpPr>
        <p:spPr>
          <a:xfrm>
            <a:off x="1752600" y="2814638"/>
            <a:ext cx="977900" cy="4857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1" name="Right Arrow 10"/>
          <p:cNvSpPr/>
          <p:nvPr/>
        </p:nvSpPr>
        <p:spPr>
          <a:xfrm>
            <a:off x="1771650" y="3806825"/>
            <a:ext cx="977900" cy="4857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p>
        </p:txBody>
      </p:sp>
      <p:sp>
        <p:nvSpPr>
          <p:cNvPr id="12" name="Right Arrow 11"/>
          <p:cNvSpPr/>
          <p:nvPr/>
        </p:nvSpPr>
        <p:spPr>
          <a:xfrm>
            <a:off x="1752600" y="4772025"/>
            <a:ext cx="977900" cy="48418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17420" name="TextBox 12"/>
          <p:cNvSpPr txBox="1">
            <a:spLocks noChangeArrowheads="1"/>
          </p:cNvSpPr>
          <p:nvPr/>
        </p:nvSpPr>
        <p:spPr bwMode="auto">
          <a:xfrm>
            <a:off x="587375" y="1819275"/>
            <a:ext cx="685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t>15</a:t>
            </a:r>
          </a:p>
        </p:txBody>
      </p:sp>
      <p:sp>
        <p:nvSpPr>
          <p:cNvPr id="17421" name="TextBox 13"/>
          <p:cNvSpPr txBox="1">
            <a:spLocks noChangeArrowheads="1"/>
          </p:cNvSpPr>
          <p:nvPr/>
        </p:nvSpPr>
        <p:spPr bwMode="auto">
          <a:xfrm>
            <a:off x="587375" y="2757488"/>
            <a:ext cx="685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t>15</a:t>
            </a:r>
          </a:p>
        </p:txBody>
      </p:sp>
      <p:sp>
        <p:nvSpPr>
          <p:cNvPr id="17422" name="TextBox 14"/>
          <p:cNvSpPr txBox="1">
            <a:spLocks noChangeArrowheads="1"/>
          </p:cNvSpPr>
          <p:nvPr/>
        </p:nvSpPr>
        <p:spPr bwMode="auto">
          <a:xfrm>
            <a:off x="623888" y="3733800"/>
            <a:ext cx="6858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t>15</a:t>
            </a:r>
          </a:p>
        </p:txBody>
      </p:sp>
      <p:sp>
        <p:nvSpPr>
          <p:cNvPr id="17423" name="TextBox 15"/>
          <p:cNvSpPr txBox="1">
            <a:spLocks noChangeArrowheads="1"/>
          </p:cNvSpPr>
          <p:nvPr/>
        </p:nvSpPr>
        <p:spPr bwMode="auto">
          <a:xfrm>
            <a:off x="587375" y="4645025"/>
            <a:ext cx="685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dirty="0"/>
              <a:t>15</a:t>
            </a:r>
          </a:p>
        </p:txBody>
      </p:sp>
      <p:sp>
        <p:nvSpPr>
          <p:cNvPr id="18" name="Rectangle 17"/>
          <p:cNvSpPr/>
          <p:nvPr/>
        </p:nvSpPr>
        <p:spPr>
          <a:xfrm>
            <a:off x="228600" y="5638800"/>
            <a:ext cx="1828800"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Plus 18"/>
          <p:cNvSpPr/>
          <p:nvPr/>
        </p:nvSpPr>
        <p:spPr>
          <a:xfrm>
            <a:off x="17463" y="4845050"/>
            <a:ext cx="446087" cy="498475"/>
          </a:xfrm>
          <a:prstGeom prst="mathPlus">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sp>
        <p:nvSpPr>
          <p:cNvPr id="20" name="Rectangle 19"/>
          <p:cNvSpPr/>
          <p:nvPr/>
        </p:nvSpPr>
        <p:spPr>
          <a:xfrm>
            <a:off x="473075" y="5843588"/>
            <a:ext cx="914400"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27" name="TextBox 20"/>
          <p:cNvSpPr txBox="1">
            <a:spLocks noChangeArrowheads="1"/>
          </p:cNvSpPr>
          <p:nvPr/>
        </p:nvSpPr>
        <p:spPr bwMode="auto">
          <a:xfrm>
            <a:off x="621158" y="5946957"/>
            <a:ext cx="685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dirty="0"/>
              <a:t>60</a:t>
            </a:r>
          </a:p>
        </p:txBody>
      </p:sp>
      <p:sp>
        <p:nvSpPr>
          <p:cNvPr id="22" name="Right Arrow 21"/>
          <p:cNvSpPr/>
          <p:nvPr/>
        </p:nvSpPr>
        <p:spPr>
          <a:xfrm>
            <a:off x="1752600" y="6053138"/>
            <a:ext cx="977900" cy="484187"/>
          </a:xfrm>
          <a:prstGeom prst="rightArrow">
            <a:avLst/>
          </a:prstGeom>
          <a:solidFill>
            <a:srgbClr val="000066"/>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2" name="TextBox 1"/>
          <p:cNvSpPr txBox="1"/>
          <p:nvPr/>
        </p:nvSpPr>
        <p:spPr>
          <a:xfrm>
            <a:off x="540005" y="3183867"/>
            <a:ext cx="1177925" cy="369332"/>
          </a:xfrm>
          <a:prstGeom prst="rect">
            <a:avLst/>
          </a:prstGeom>
          <a:noFill/>
        </p:spPr>
        <p:txBody>
          <a:bodyPr wrap="square" rtlCol="0">
            <a:spAutoFit/>
          </a:bodyPr>
          <a:lstStyle/>
          <a:p>
            <a:r>
              <a:rPr lang="en-US" sz="1800" dirty="0"/>
              <a:t>Points</a:t>
            </a:r>
          </a:p>
        </p:txBody>
      </p:sp>
      <p:sp>
        <p:nvSpPr>
          <p:cNvPr id="23" name="TextBox 22"/>
          <p:cNvSpPr txBox="1"/>
          <p:nvPr/>
        </p:nvSpPr>
        <p:spPr>
          <a:xfrm>
            <a:off x="528702" y="2269609"/>
            <a:ext cx="1177925" cy="369332"/>
          </a:xfrm>
          <a:prstGeom prst="rect">
            <a:avLst/>
          </a:prstGeom>
          <a:noFill/>
        </p:spPr>
        <p:txBody>
          <a:bodyPr wrap="square" rtlCol="0">
            <a:spAutoFit/>
          </a:bodyPr>
          <a:lstStyle/>
          <a:p>
            <a:r>
              <a:rPr lang="en-US" sz="1800" dirty="0"/>
              <a:t>Points</a:t>
            </a:r>
          </a:p>
        </p:txBody>
      </p:sp>
      <p:sp>
        <p:nvSpPr>
          <p:cNvPr id="24" name="TextBox 23"/>
          <p:cNvSpPr txBox="1"/>
          <p:nvPr/>
        </p:nvSpPr>
        <p:spPr>
          <a:xfrm>
            <a:off x="554037" y="4144725"/>
            <a:ext cx="1177925" cy="369332"/>
          </a:xfrm>
          <a:prstGeom prst="rect">
            <a:avLst/>
          </a:prstGeom>
          <a:noFill/>
        </p:spPr>
        <p:txBody>
          <a:bodyPr wrap="square" rtlCol="0">
            <a:spAutoFit/>
          </a:bodyPr>
          <a:lstStyle/>
          <a:p>
            <a:r>
              <a:rPr lang="en-US" sz="1800" dirty="0"/>
              <a:t>Points</a:t>
            </a:r>
          </a:p>
        </p:txBody>
      </p:sp>
      <p:sp>
        <p:nvSpPr>
          <p:cNvPr id="25" name="TextBox 24"/>
          <p:cNvSpPr txBox="1"/>
          <p:nvPr/>
        </p:nvSpPr>
        <p:spPr>
          <a:xfrm>
            <a:off x="528701" y="5063093"/>
            <a:ext cx="1177925" cy="369332"/>
          </a:xfrm>
          <a:prstGeom prst="rect">
            <a:avLst/>
          </a:prstGeom>
          <a:noFill/>
        </p:spPr>
        <p:txBody>
          <a:bodyPr wrap="square" rtlCol="0">
            <a:spAutoFit/>
          </a:bodyPr>
          <a:lstStyle/>
          <a:p>
            <a:r>
              <a:rPr lang="en-US" sz="1800" dirty="0"/>
              <a:t>Points</a:t>
            </a:r>
          </a:p>
        </p:txBody>
      </p:sp>
      <p:sp>
        <p:nvSpPr>
          <p:cNvPr id="26" name="TextBox 25"/>
          <p:cNvSpPr txBox="1"/>
          <p:nvPr/>
        </p:nvSpPr>
        <p:spPr>
          <a:xfrm>
            <a:off x="537975" y="6403459"/>
            <a:ext cx="1177925" cy="369332"/>
          </a:xfrm>
          <a:prstGeom prst="rect">
            <a:avLst/>
          </a:prstGeom>
          <a:noFill/>
        </p:spPr>
        <p:txBody>
          <a:bodyPr wrap="square" rtlCol="0">
            <a:spAutoFit/>
          </a:bodyPr>
          <a:lstStyle/>
          <a:p>
            <a:r>
              <a:rPr lang="en-US" sz="1800" dirty="0"/>
              <a:t>Points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410">
                                            <p:txEl>
                                              <p:pRg st="1" end="1"/>
                                            </p:txEl>
                                          </p:spTgt>
                                        </p:tgtEl>
                                        <p:attrNameLst>
                                          <p:attrName>style.visibility</p:attrName>
                                        </p:attrNameLst>
                                      </p:cBhvr>
                                      <p:to>
                                        <p:strVal val="visible"/>
                                      </p:to>
                                    </p:set>
                                    <p:anim calcmode="lin" valueType="num">
                                      <p:cBhvr additive="base">
                                        <p:cTn id="7" dur="500" fill="hold"/>
                                        <p:tgtEl>
                                          <p:spTgt spid="17410">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4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410">
                                            <p:txEl>
                                              <p:pRg st="3" end="3"/>
                                            </p:txEl>
                                          </p:spTgt>
                                        </p:tgtEl>
                                        <p:attrNameLst>
                                          <p:attrName>style.visibility</p:attrName>
                                        </p:attrNameLst>
                                      </p:cBhvr>
                                      <p:to>
                                        <p:strVal val="visible"/>
                                      </p:to>
                                    </p:set>
                                    <p:anim calcmode="lin" valueType="num">
                                      <p:cBhvr additive="base">
                                        <p:cTn id="13" dur="500" fill="hold"/>
                                        <p:tgtEl>
                                          <p:spTgt spid="17410">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41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410">
                                            <p:txEl>
                                              <p:pRg st="5" end="5"/>
                                            </p:txEl>
                                          </p:spTgt>
                                        </p:tgtEl>
                                        <p:attrNameLst>
                                          <p:attrName>style.visibility</p:attrName>
                                        </p:attrNameLst>
                                      </p:cBhvr>
                                      <p:to>
                                        <p:strVal val="visible"/>
                                      </p:to>
                                    </p:set>
                                    <p:anim calcmode="lin" valueType="num">
                                      <p:cBhvr additive="base">
                                        <p:cTn id="19" dur="500" fill="hold"/>
                                        <p:tgtEl>
                                          <p:spTgt spid="17410">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41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7410">
                                            <p:txEl>
                                              <p:pRg st="7" end="7"/>
                                            </p:txEl>
                                          </p:spTgt>
                                        </p:tgtEl>
                                        <p:attrNameLst>
                                          <p:attrName>style.visibility</p:attrName>
                                        </p:attrNameLst>
                                      </p:cBhvr>
                                      <p:to>
                                        <p:strVal val="visible"/>
                                      </p:to>
                                    </p:set>
                                    <p:anim calcmode="lin" valueType="num">
                                      <p:cBhvr additive="base">
                                        <p:cTn id="25" dur="500" fill="hold"/>
                                        <p:tgtEl>
                                          <p:spTgt spid="17410">
                                            <p:txEl>
                                              <p:pRg st="7" end="7"/>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41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7410">
                                            <p:txEl>
                                              <p:pRg st="9" end="9"/>
                                            </p:txEl>
                                          </p:spTgt>
                                        </p:tgtEl>
                                        <p:attrNameLst>
                                          <p:attrName>style.visibility</p:attrName>
                                        </p:attrNameLst>
                                      </p:cBhvr>
                                      <p:to>
                                        <p:strVal val="visible"/>
                                      </p:to>
                                    </p:set>
                                    <p:anim calcmode="lin" valueType="num">
                                      <p:cBhvr additive="base">
                                        <p:cTn id="31" dur="500" fill="hold"/>
                                        <p:tgtEl>
                                          <p:spTgt spid="17410">
                                            <p:txEl>
                                              <p:pRg st="9" end="9"/>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741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4"/>
          <p:cNvSpPr>
            <a:spLocks noGrp="1"/>
          </p:cNvSpPr>
          <p:nvPr>
            <p:ph idx="1"/>
          </p:nvPr>
        </p:nvSpPr>
        <p:spPr>
          <a:xfrm>
            <a:off x="1905000" y="1481138"/>
            <a:ext cx="6781800" cy="4525962"/>
          </a:xfrm>
        </p:spPr>
        <p:txBody>
          <a:bodyPr/>
          <a:lstStyle/>
          <a:p>
            <a:r>
              <a:rPr lang="en-US" altLang="en-US" dirty="0"/>
              <a:t>Continue to rate officials on a 1-5 scale</a:t>
            </a:r>
          </a:p>
          <a:p>
            <a:r>
              <a:rPr lang="en-US" altLang="en-US" dirty="0"/>
              <a:t>Only rated on Varsity contests</a:t>
            </a:r>
          </a:p>
          <a:p>
            <a:r>
              <a:rPr lang="en-US" altLang="en-US" dirty="0"/>
              <a:t>If an official receives fewer than 15 ratings, the official will receive a rating of 2.5 for each rating fewer than 15</a:t>
            </a:r>
          </a:p>
        </p:txBody>
      </p:sp>
      <p:sp>
        <p:nvSpPr>
          <p:cNvPr id="4" name="Title 3"/>
          <p:cNvSpPr>
            <a:spLocks noGrp="1"/>
          </p:cNvSpPr>
          <p:nvPr>
            <p:ph type="title"/>
          </p:nvPr>
        </p:nvSpPr>
        <p:spPr/>
        <p:txBody>
          <a:bodyPr/>
          <a:lstStyle/>
          <a:p>
            <a:pPr>
              <a:defRPr/>
            </a:pPr>
            <a:r>
              <a:rPr lang="en-US" dirty="0">
                <a:solidFill>
                  <a:schemeClr val="accent1"/>
                </a:solidFill>
              </a:rPr>
              <a:t>Coaches</a:t>
            </a:r>
            <a:r>
              <a:rPr lang="en-US" dirty="0"/>
              <a:t> 	</a:t>
            </a:r>
          </a:p>
        </p:txBody>
      </p:sp>
      <p:pic>
        <p:nvPicPr>
          <p:cNvPr id="18436" name="Picture 1"/>
          <p:cNvPicPr>
            <a:picLocks noChangeAspect="1"/>
          </p:cNvPicPr>
          <p:nvPr/>
        </p:nvPicPr>
        <p:blipFill>
          <a:blip r:embed="rId3" cstate="print">
            <a:extLst>
              <a:ext uri="{28A0092B-C50C-407E-A947-70E740481C1C}">
                <a14:useLocalDpi xmlns:a14="http://schemas.microsoft.com/office/drawing/2010/main" xmlns="" val="0"/>
              </a:ext>
            </a:extLst>
          </a:blip>
          <a:srcRect l="35294" t="19263" r="24065" b="15685"/>
          <a:stretch>
            <a:fillRect/>
          </a:stretch>
        </p:blipFill>
        <p:spPr bwMode="auto">
          <a:xfrm>
            <a:off x="115888" y="1481138"/>
            <a:ext cx="1752600" cy="298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additive="base">
                                        <p:cTn id="7" dur="500" fill="hold"/>
                                        <p:tgtEl>
                                          <p:spTgt spid="1843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4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434">
                                            <p:txEl>
                                              <p:pRg st="1" end="1"/>
                                            </p:txEl>
                                          </p:spTgt>
                                        </p:tgtEl>
                                        <p:attrNameLst>
                                          <p:attrName>style.visibility</p:attrName>
                                        </p:attrNameLst>
                                      </p:cBhvr>
                                      <p:to>
                                        <p:strVal val="visible"/>
                                      </p:to>
                                    </p:set>
                                    <p:anim calcmode="lin" valueType="num">
                                      <p:cBhvr additive="base">
                                        <p:cTn id="13" dur="500" fill="hold"/>
                                        <p:tgtEl>
                                          <p:spTgt spid="1843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43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434">
                                            <p:txEl>
                                              <p:pRg st="2" end="2"/>
                                            </p:txEl>
                                          </p:spTgt>
                                        </p:tgtEl>
                                        <p:attrNameLst>
                                          <p:attrName>style.visibility</p:attrName>
                                        </p:attrNameLst>
                                      </p:cBhvr>
                                      <p:to>
                                        <p:strVal val="visible"/>
                                      </p:to>
                                    </p:set>
                                    <p:anim calcmode="lin" valueType="num">
                                      <p:cBhvr additive="base">
                                        <p:cTn id="19" dur="500" fill="hold"/>
                                        <p:tgtEl>
                                          <p:spTgt spid="1843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43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4"/>
          <p:cNvSpPr>
            <a:spLocks noGrp="1"/>
          </p:cNvSpPr>
          <p:nvPr>
            <p:ph idx="1"/>
          </p:nvPr>
        </p:nvSpPr>
        <p:spPr>
          <a:xfrm>
            <a:off x="1905000" y="1481138"/>
            <a:ext cx="6781800" cy="4525962"/>
          </a:xfrm>
        </p:spPr>
        <p:txBody>
          <a:bodyPr>
            <a:normAutofit lnSpcReduction="10000"/>
          </a:bodyPr>
          <a:lstStyle/>
          <a:p>
            <a:r>
              <a:rPr lang="en-US" altLang="en-US" dirty="0"/>
              <a:t>The official’s highest three (3) and lowest five (5) ratings will be deleted</a:t>
            </a:r>
          </a:p>
          <a:p>
            <a:r>
              <a:rPr lang="en-US" altLang="en-US" dirty="0"/>
              <a:t>The remaining ratings would be used to calculate the official’s:</a:t>
            </a:r>
          </a:p>
          <a:p>
            <a:pPr lvl="1"/>
            <a:r>
              <a:rPr lang="en-US" altLang="en-US" dirty="0"/>
              <a:t>1) Mean (average)</a:t>
            </a:r>
          </a:p>
          <a:p>
            <a:pPr lvl="1"/>
            <a:r>
              <a:rPr lang="en-US" altLang="en-US" dirty="0"/>
              <a:t>2) Median (middle number)</a:t>
            </a:r>
          </a:p>
          <a:p>
            <a:pPr lvl="1"/>
            <a:r>
              <a:rPr lang="en-US" altLang="en-US" dirty="0"/>
              <a:t>3) Mode (most frequent)</a:t>
            </a:r>
          </a:p>
          <a:p>
            <a:r>
              <a:rPr lang="en-US" altLang="en-US" dirty="0"/>
              <a:t>Those three measures will be totaled for a possible maximum of 15.</a:t>
            </a:r>
          </a:p>
          <a:p>
            <a:endParaRPr lang="en-US" altLang="en-US" dirty="0"/>
          </a:p>
        </p:txBody>
      </p:sp>
      <p:sp>
        <p:nvSpPr>
          <p:cNvPr id="4" name="Title 3"/>
          <p:cNvSpPr>
            <a:spLocks noGrp="1"/>
          </p:cNvSpPr>
          <p:nvPr>
            <p:ph type="title"/>
          </p:nvPr>
        </p:nvSpPr>
        <p:spPr/>
        <p:txBody>
          <a:bodyPr/>
          <a:lstStyle/>
          <a:p>
            <a:pPr>
              <a:defRPr/>
            </a:pPr>
            <a:r>
              <a:rPr lang="en-US" dirty="0">
                <a:solidFill>
                  <a:schemeClr val="accent1"/>
                </a:solidFill>
              </a:rPr>
              <a:t>Coaches</a:t>
            </a:r>
            <a:r>
              <a:rPr lang="en-US" dirty="0"/>
              <a:t> 	</a:t>
            </a:r>
          </a:p>
        </p:txBody>
      </p:sp>
      <p:pic>
        <p:nvPicPr>
          <p:cNvPr id="19460" name="Picture 1"/>
          <p:cNvPicPr>
            <a:picLocks noChangeAspect="1"/>
          </p:cNvPicPr>
          <p:nvPr/>
        </p:nvPicPr>
        <p:blipFill>
          <a:blip r:embed="rId3" cstate="print">
            <a:extLst>
              <a:ext uri="{28A0092B-C50C-407E-A947-70E740481C1C}">
                <a14:useLocalDpi xmlns:a14="http://schemas.microsoft.com/office/drawing/2010/main" xmlns="" val="0"/>
              </a:ext>
            </a:extLst>
          </a:blip>
          <a:srcRect l="35294" t="19263" r="24065" b="15685"/>
          <a:stretch>
            <a:fillRect/>
          </a:stretch>
        </p:blipFill>
        <p:spPr bwMode="auto">
          <a:xfrm>
            <a:off x="115888" y="1481138"/>
            <a:ext cx="1752600" cy="298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 calcmode="lin" valueType="num">
                                      <p:cBhvr additive="base">
                                        <p:cTn id="7" dur="500" fill="hold"/>
                                        <p:tgtEl>
                                          <p:spTgt spid="1945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4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458">
                                            <p:txEl>
                                              <p:pRg st="1" end="1"/>
                                            </p:txEl>
                                          </p:spTgt>
                                        </p:tgtEl>
                                        <p:attrNameLst>
                                          <p:attrName>style.visibility</p:attrName>
                                        </p:attrNameLst>
                                      </p:cBhvr>
                                      <p:to>
                                        <p:strVal val="visible"/>
                                      </p:to>
                                    </p:set>
                                    <p:anim calcmode="lin" valueType="num">
                                      <p:cBhvr additive="base">
                                        <p:cTn id="13" dur="500" fill="hold"/>
                                        <p:tgtEl>
                                          <p:spTgt spid="1945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458">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9458">
                                            <p:txEl>
                                              <p:pRg st="2" end="2"/>
                                            </p:txEl>
                                          </p:spTgt>
                                        </p:tgtEl>
                                        <p:attrNameLst>
                                          <p:attrName>style.visibility</p:attrName>
                                        </p:attrNameLst>
                                      </p:cBhvr>
                                      <p:to>
                                        <p:strVal val="visible"/>
                                      </p:to>
                                    </p:set>
                                    <p:anim calcmode="lin" valueType="num">
                                      <p:cBhvr additive="base">
                                        <p:cTn id="17" dur="500" fill="hold"/>
                                        <p:tgtEl>
                                          <p:spTgt spid="19458">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9458">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9458">
                                            <p:txEl>
                                              <p:pRg st="3" end="3"/>
                                            </p:txEl>
                                          </p:spTgt>
                                        </p:tgtEl>
                                        <p:attrNameLst>
                                          <p:attrName>style.visibility</p:attrName>
                                        </p:attrNameLst>
                                      </p:cBhvr>
                                      <p:to>
                                        <p:strVal val="visible"/>
                                      </p:to>
                                    </p:set>
                                    <p:anim calcmode="lin" valueType="num">
                                      <p:cBhvr additive="base">
                                        <p:cTn id="21" dur="500" fill="hold"/>
                                        <p:tgtEl>
                                          <p:spTgt spid="19458">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9458">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9458">
                                            <p:txEl>
                                              <p:pRg st="4" end="4"/>
                                            </p:txEl>
                                          </p:spTgt>
                                        </p:tgtEl>
                                        <p:attrNameLst>
                                          <p:attrName>style.visibility</p:attrName>
                                        </p:attrNameLst>
                                      </p:cBhvr>
                                      <p:to>
                                        <p:strVal val="visible"/>
                                      </p:to>
                                    </p:set>
                                    <p:anim calcmode="lin" valueType="num">
                                      <p:cBhvr additive="base">
                                        <p:cTn id="25" dur="500" fill="hold"/>
                                        <p:tgtEl>
                                          <p:spTgt spid="19458">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45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458">
                                            <p:txEl>
                                              <p:pRg st="5" end="5"/>
                                            </p:txEl>
                                          </p:spTgt>
                                        </p:tgtEl>
                                        <p:attrNameLst>
                                          <p:attrName>style.visibility</p:attrName>
                                        </p:attrNameLst>
                                      </p:cBhvr>
                                      <p:to>
                                        <p:strVal val="visible"/>
                                      </p:to>
                                    </p:set>
                                    <p:anim calcmode="lin" valueType="num">
                                      <p:cBhvr additive="base">
                                        <p:cTn id="31" dur="500" fill="hold"/>
                                        <p:tgtEl>
                                          <p:spTgt spid="19458">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45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4"/>
          <p:cNvSpPr>
            <a:spLocks noGrp="1"/>
          </p:cNvSpPr>
          <p:nvPr>
            <p:ph idx="1"/>
          </p:nvPr>
        </p:nvSpPr>
        <p:spPr>
          <a:xfrm>
            <a:off x="1905000" y="1481138"/>
            <a:ext cx="6781800" cy="4525962"/>
          </a:xfrm>
        </p:spPr>
        <p:txBody>
          <a:bodyPr/>
          <a:lstStyle/>
          <a:p>
            <a:r>
              <a:rPr lang="en-US" altLang="en-US" dirty="0"/>
              <a:t>Athletic Directors are responsible for submitting the ballot, preferably after consulting with their coach.</a:t>
            </a:r>
          </a:p>
          <a:p>
            <a:r>
              <a:rPr lang="en-US" altLang="en-US" dirty="0"/>
              <a:t>Continue to vote for a maximum of 15 officials.</a:t>
            </a:r>
          </a:p>
          <a:p>
            <a:r>
              <a:rPr lang="en-US" altLang="en-US" dirty="0"/>
              <a:t>The maximum number of votes an official could receive from the School vote is capped at 15.</a:t>
            </a:r>
          </a:p>
        </p:txBody>
      </p:sp>
      <p:sp>
        <p:nvSpPr>
          <p:cNvPr id="4" name="Title 3"/>
          <p:cNvSpPr>
            <a:spLocks noGrp="1"/>
          </p:cNvSpPr>
          <p:nvPr>
            <p:ph type="title"/>
          </p:nvPr>
        </p:nvSpPr>
        <p:spPr/>
        <p:txBody>
          <a:bodyPr/>
          <a:lstStyle/>
          <a:p>
            <a:pPr>
              <a:defRPr/>
            </a:pPr>
            <a:r>
              <a:rPr lang="en-US" dirty="0">
                <a:solidFill>
                  <a:schemeClr val="accent2"/>
                </a:solidFill>
              </a:rPr>
              <a:t>School Vote</a:t>
            </a:r>
          </a:p>
        </p:txBody>
      </p:sp>
      <p:pic>
        <p:nvPicPr>
          <p:cNvPr id="20484" name="Picture 1"/>
          <p:cNvPicPr>
            <a:picLocks noChangeAspect="1"/>
          </p:cNvPicPr>
          <p:nvPr/>
        </p:nvPicPr>
        <p:blipFill>
          <a:blip r:embed="rId3" cstate="print">
            <a:extLst>
              <a:ext uri="{28A0092B-C50C-407E-A947-70E740481C1C}">
                <a14:useLocalDpi xmlns:a14="http://schemas.microsoft.com/office/drawing/2010/main" xmlns="" val="0"/>
              </a:ext>
            </a:extLst>
          </a:blip>
          <a:srcRect l="35294" t="19263" r="24065" b="15685"/>
          <a:stretch>
            <a:fillRect/>
          </a:stretch>
        </p:blipFill>
        <p:spPr bwMode="auto">
          <a:xfrm>
            <a:off x="115888" y="1481138"/>
            <a:ext cx="1752600" cy="298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 calcmode="lin" valueType="num">
                                      <p:cBhvr additive="base">
                                        <p:cTn id="7" dur="500" fill="hold"/>
                                        <p:tgtEl>
                                          <p:spTgt spid="2048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48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482">
                                            <p:txEl>
                                              <p:pRg st="1" end="1"/>
                                            </p:txEl>
                                          </p:spTgt>
                                        </p:tgtEl>
                                        <p:attrNameLst>
                                          <p:attrName>style.visibility</p:attrName>
                                        </p:attrNameLst>
                                      </p:cBhvr>
                                      <p:to>
                                        <p:strVal val="visible"/>
                                      </p:to>
                                    </p:set>
                                    <p:anim calcmode="lin" valueType="num">
                                      <p:cBhvr additive="base">
                                        <p:cTn id="13" dur="500" fill="hold"/>
                                        <p:tgtEl>
                                          <p:spTgt spid="2048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048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482">
                                            <p:txEl>
                                              <p:pRg st="2" end="2"/>
                                            </p:txEl>
                                          </p:spTgt>
                                        </p:tgtEl>
                                        <p:attrNameLst>
                                          <p:attrName>style.visibility</p:attrName>
                                        </p:attrNameLst>
                                      </p:cBhvr>
                                      <p:to>
                                        <p:strVal val="visible"/>
                                      </p:to>
                                    </p:set>
                                    <p:anim calcmode="lin" valueType="num">
                                      <p:cBhvr additive="base">
                                        <p:cTn id="19" dur="500" fill="hold"/>
                                        <p:tgtEl>
                                          <p:spTgt spid="2048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048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z="4400" dirty="0"/>
              <a:t>UNIFORM REQUIREMENTS</a:t>
            </a:r>
          </a:p>
        </p:txBody>
      </p:sp>
      <p:sp>
        <p:nvSpPr>
          <p:cNvPr id="35843" name="Content Placeholder 2"/>
          <p:cNvSpPr>
            <a:spLocks noGrp="1"/>
          </p:cNvSpPr>
          <p:nvPr>
            <p:ph idx="1"/>
          </p:nvPr>
        </p:nvSpPr>
        <p:spPr/>
        <p:txBody>
          <a:bodyPr/>
          <a:lstStyle/>
          <a:p>
            <a:r>
              <a:rPr lang="en-US" sz="3200" b="1" dirty="0"/>
              <a:t>OHSAA HAT LOGO</a:t>
            </a:r>
          </a:p>
          <a:p>
            <a:r>
              <a:rPr lang="en-US" sz="3200" b="1" dirty="0"/>
              <a:t>NAVY BLUE OHSAA SHIRT &amp; LOGO</a:t>
            </a:r>
          </a:p>
          <a:p>
            <a:r>
              <a:rPr lang="en-US" sz="3200" b="1" dirty="0"/>
              <a:t>RED UNDERSHIRT</a:t>
            </a:r>
          </a:p>
          <a:p>
            <a:r>
              <a:rPr lang="en-US" sz="3200" b="1" dirty="0"/>
              <a:t>GRAY SLACKS – BOTH UMPIRES MUST BE DRESSED ALIKE – DEFAULT SHADE DIFFERS IN BASEBALL AND SOFTBALL</a:t>
            </a:r>
          </a:p>
        </p:txBody>
      </p:sp>
    </p:spTree>
    <p:extLst>
      <p:ext uri="{BB962C8B-B14F-4D97-AF65-F5344CB8AC3E}">
        <p14:creationId xmlns:p14="http://schemas.microsoft.com/office/powerpoint/2010/main" xmlns="" val="24843881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4"/>
          <p:cNvSpPr>
            <a:spLocks noGrp="1"/>
          </p:cNvSpPr>
          <p:nvPr>
            <p:ph idx="1"/>
          </p:nvPr>
        </p:nvSpPr>
        <p:spPr>
          <a:xfrm>
            <a:off x="1905000" y="1481138"/>
            <a:ext cx="6781800" cy="4525962"/>
          </a:xfrm>
        </p:spPr>
        <p:txBody>
          <a:bodyPr>
            <a:normAutofit lnSpcReduction="10000"/>
          </a:bodyPr>
          <a:lstStyle/>
          <a:p>
            <a:r>
              <a:rPr lang="en-US" altLang="en-US" dirty="0"/>
              <a:t>Associations will vote for </a:t>
            </a:r>
            <a:r>
              <a:rPr lang="en-US" altLang="en-US" dirty="0" smtClean="0"/>
              <a:t>30% </a:t>
            </a:r>
            <a:r>
              <a:rPr lang="en-US" altLang="en-US" dirty="0"/>
              <a:t>of their membership.</a:t>
            </a:r>
          </a:p>
          <a:p>
            <a:r>
              <a:rPr lang="en-US" altLang="en-US" dirty="0"/>
              <a:t>The </a:t>
            </a:r>
            <a:r>
              <a:rPr lang="en-US" altLang="en-US" dirty="0" smtClean="0"/>
              <a:t>20% </a:t>
            </a:r>
            <a:r>
              <a:rPr lang="en-US" altLang="en-US" dirty="0"/>
              <a:t>will be divided into 5 groups, each containing </a:t>
            </a:r>
            <a:r>
              <a:rPr lang="en-US" altLang="en-US" dirty="0" smtClean="0"/>
              <a:t>6%.</a:t>
            </a:r>
            <a:endParaRPr lang="en-US" altLang="en-US" dirty="0"/>
          </a:p>
          <a:p>
            <a:r>
              <a:rPr lang="en-US" altLang="en-US" dirty="0"/>
              <a:t>Group 5 (highest) will receive 15 votes.</a:t>
            </a:r>
          </a:p>
          <a:p>
            <a:r>
              <a:rPr lang="en-US" altLang="en-US" dirty="0"/>
              <a:t>Group 4 – 12 votes, Group 3 – 9 votes, Group 2 – 6 votes, &amp; Group 1 – 3 votes.</a:t>
            </a:r>
          </a:p>
        </p:txBody>
      </p:sp>
      <p:sp>
        <p:nvSpPr>
          <p:cNvPr id="4" name="Title 3"/>
          <p:cNvSpPr>
            <a:spLocks noGrp="1"/>
          </p:cNvSpPr>
          <p:nvPr>
            <p:ph type="title"/>
          </p:nvPr>
        </p:nvSpPr>
        <p:spPr/>
        <p:txBody>
          <a:bodyPr/>
          <a:lstStyle/>
          <a:p>
            <a:pPr>
              <a:defRPr/>
            </a:pPr>
            <a:r>
              <a:rPr lang="en-US" dirty="0">
                <a:solidFill>
                  <a:schemeClr val="accent4"/>
                </a:solidFill>
              </a:rPr>
              <a:t>Local Associations</a:t>
            </a:r>
            <a:r>
              <a:rPr lang="en-US" dirty="0"/>
              <a:t>	</a:t>
            </a:r>
          </a:p>
        </p:txBody>
      </p:sp>
      <p:pic>
        <p:nvPicPr>
          <p:cNvPr id="21508" name="Picture 1"/>
          <p:cNvPicPr>
            <a:picLocks noChangeAspect="1"/>
          </p:cNvPicPr>
          <p:nvPr/>
        </p:nvPicPr>
        <p:blipFill>
          <a:blip r:embed="rId3" cstate="print">
            <a:extLst>
              <a:ext uri="{28A0092B-C50C-407E-A947-70E740481C1C}">
                <a14:useLocalDpi xmlns:a14="http://schemas.microsoft.com/office/drawing/2010/main" xmlns="" val="0"/>
              </a:ext>
            </a:extLst>
          </a:blip>
          <a:srcRect l="35294" t="19263" r="24065" b="15685"/>
          <a:stretch>
            <a:fillRect/>
          </a:stretch>
        </p:blipFill>
        <p:spPr bwMode="auto">
          <a:xfrm>
            <a:off x="115888" y="1481138"/>
            <a:ext cx="1752600" cy="298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additive="base">
                                        <p:cTn id="7" dur="500" fill="hold"/>
                                        <p:tgtEl>
                                          <p:spTgt spid="2150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150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506">
                                            <p:txEl>
                                              <p:pRg st="1" end="1"/>
                                            </p:txEl>
                                          </p:spTgt>
                                        </p:tgtEl>
                                        <p:attrNameLst>
                                          <p:attrName>style.visibility</p:attrName>
                                        </p:attrNameLst>
                                      </p:cBhvr>
                                      <p:to>
                                        <p:strVal val="visible"/>
                                      </p:to>
                                    </p:set>
                                    <p:anim calcmode="lin" valueType="num">
                                      <p:cBhvr additive="base">
                                        <p:cTn id="13" dur="500" fill="hold"/>
                                        <p:tgtEl>
                                          <p:spTgt spid="2150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150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1506">
                                            <p:txEl>
                                              <p:pRg st="2" end="2"/>
                                            </p:txEl>
                                          </p:spTgt>
                                        </p:tgtEl>
                                        <p:attrNameLst>
                                          <p:attrName>style.visibility</p:attrName>
                                        </p:attrNameLst>
                                      </p:cBhvr>
                                      <p:to>
                                        <p:strVal val="visible"/>
                                      </p:to>
                                    </p:set>
                                    <p:anim calcmode="lin" valueType="num">
                                      <p:cBhvr additive="base">
                                        <p:cTn id="19" dur="500" fill="hold"/>
                                        <p:tgtEl>
                                          <p:spTgt spid="2150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150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1506">
                                            <p:txEl>
                                              <p:pRg st="3" end="3"/>
                                            </p:txEl>
                                          </p:spTgt>
                                        </p:tgtEl>
                                        <p:attrNameLst>
                                          <p:attrName>style.visibility</p:attrName>
                                        </p:attrNameLst>
                                      </p:cBhvr>
                                      <p:to>
                                        <p:strVal val="visible"/>
                                      </p:to>
                                    </p:set>
                                    <p:anim calcmode="lin" valueType="num">
                                      <p:cBhvr additive="base">
                                        <p:cTn id="25" dur="500" fill="hold"/>
                                        <p:tgtEl>
                                          <p:spTgt spid="2150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150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4"/>
          <p:cNvSpPr>
            <a:spLocks noGrp="1"/>
          </p:cNvSpPr>
          <p:nvPr>
            <p:ph idx="1"/>
          </p:nvPr>
        </p:nvSpPr>
        <p:spPr>
          <a:xfrm>
            <a:off x="1905000" y="1481138"/>
            <a:ext cx="6781800" cy="4525962"/>
          </a:xfrm>
        </p:spPr>
        <p:txBody>
          <a:bodyPr>
            <a:normAutofit lnSpcReduction="10000"/>
          </a:bodyPr>
          <a:lstStyle/>
          <a:p>
            <a:r>
              <a:rPr lang="en-US" altLang="en-US" dirty="0"/>
              <a:t>The selection of officials will be determined by a vote of all members, including class 2 officials.</a:t>
            </a:r>
          </a:p>
          <a:p>
            <a:r>
              <a:rPr lang="en-US" altLang="en-US" dirty="0"/>
              <a:t>All class 1 officials will be eligible for consideration and may not be excluded for any reason (except if they voluntarily withdraw).</a:t>
            </a:r>
          </a:p>
          <a:p>
            <a:r>
              <a:rPr lang="en-US" altLang="en-US" dirty="0"/>
              <a:t>Officials will not be voted for by position.</a:t>
            </a:r>
          </a:p>
        </p:txBody>
      </p:sp>
      <p:sp>
        <p:nvSpPr>
          <p:cNvPr id="4" name="Title 3"/>
          <p:cNvSpPr>
            <a:spLocks noGrp="1"/>
          </p:cNvSpPr>
          <p:nvPr>
            <p:ph type="title"/>
          </p:nvPr>
        </p:nvSpPr>
        <p:spPr/>
        <p:txBody>
          <a:bodyPr/>
          <a:lstStyle/>
          <a:p>
            <a:pPr>
              <a:defRPr/>
            </a:pPr>
            <a:r>
              <a:rPr lang="en-US" dirty="0">
                <a:solidFill>
                  <a:schemeClr val="accent4"/>
                </a:solidFill>
              </a:rPr>
              <a:t>Local Associations</a:t>
            </a:r>
            <a:r>
              <a:rPr lang="en-US" dirty="0"/>
              <a:t>	</a:t>
            </a:r>
          </a:p>
        </p:txBody>
      </p:sp>
      <p:pic>
        <p:nvPicPr>
          <p:cNvPr id="22532" name="Picture 1"/>
          <p:cNvPicPr>
            <a:picLocks noChangeAspect="1"/>
          </p:cNvPicPr>
          <p:nvPr/>
        </p:nvPicPr>
        <p:blipFill>
          <a:blip r:embed="rId3" cstate="print">
            <a:extLst>
              <a:ext uri="{28A0092B-C50C-407E-A947-70E740481C1C}">
                <a14:useLocalDpi xmlns:a14="http://schemas.microsoft.com/office/drawing/2010/main" xmlns="" val="0"/>
              </a:ext>
            </a:extLst>
          </a:blip>
          <a:srcRect l="35294" t="19263" r="24065" b="15685"/>
          <a:stretch>
            <a:fillRect/>
          </a:stretch>
        </p:blipFill>
        <p:spPr bwMode="auto">
          <a:xfrm>
            <a:off x="115888" y="1481138"/>
            <a:ext cx="1752600" cy="298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additive="base">
                                        <p:cTn id="7" dur="500" fill="hold"/>
                                        <p:tgtEl>
                                          <p:spTgt spid="2253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5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2530">
                                            <p:txEl>
                                              <p:pRg st="1" end="1"/>
                                            </p:txEl>
                                          </p:spTgt>
                                        </p:tgtEl>
                                        <p:attrNameLst>
                                          <p:attrName>style.visibility</p:attrName>
                                        </p:attrNameLst>
                                      </p:cBhvr>
                                      <p:to>
                                        <p:strVal val="visible"/>
                                      </p:to>
                                    </p:set>
                                    <p:anim calcmode="lin" valueType="num">
                                      <p:cBhvr additive="base">
                                        <p:cTn id="13" dur="500" fill="hold"/>
                                        <p:tgtEl>
                                          <p:spTgt spid="22530">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253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530">
                                            <p:txEl>
                                              <p:pRg st="2" end="2"/>
                                            </p:txEl>
                                          </p:spTgt>
                                        </p:tgtEl>
                                        <p:attrNameLst>
                                          <p:attrName>style.visibility</p:attrName>
                                        </p:attrNameLst>
                                      </p:cBhvr>
                                      <p:to>
                                        <p:strVal val="visible"/>
                                      </p:to>
                                    </p:set>
                                    <p:anim calcmode="lin" valueType="num">
                                      <p:cBhvr additive="base">
                                        <p:cTn id="19" dur="500" fill="hold"/>
                                        <p:tgtEl>
                                          <p:spTgt spid="2253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253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4"/>
          <p:cNvSpPr>
            <a:spLocks noGrp="1"/>
          </p:cNvSpPr>
          <p:nvPr>
            <p:ph idx="1"/>
          </p:nvPr>
        </p:nvSpPr>
        <p:spPr>
          <a:xfrm>
            <a:off x="1905000" y="1481138"/>
            <a:ext cx="6781800" cy="4525962"/>
          </a:xfrm>
        </p:spPr>
        <p:txBody>
          <a:bodyPr>
            <a:normAutofit lnSpcReduction="10000"/>
          </a:bodyPr>
          <a:lstStyle/>
          <a:p>
            <a:r>
              <a:rPr lang="en-US" altLang="en-US" dirty="0"/>
              <a:t>An official belonging to more than one Association would be eligible for consideration from all Associations in which a member, but receives the vote only from the Association in which the official ranked highest.</a:t>
            </a:r>
          </a:p>
          <a:p>
            <a:r>
              <a:rPr lang="en-US" altLang="en-US" dirty="0"/>
              <a:t>The selection procedure must be conducted in an open and transparent fashion.</a:t>
            </a:r>
          </a:p>
        </p:txBody>
      </p:sp>
      <p:sp>
        <p:nvSpPr>
          <p:cNvPr id="4" name="Title 3"/>
          <p:cNvSpPr>
            <a:spLocks noGrp="1"/>
          </p:cNvSpPr>
          <p:nvPr>
            <p:ph type="title"/>
          </p:nvPr>
        </p:nvSpPr>
        <p:spPr/>
        <p:txBody>
          <a:bodyPr/>
          <a:lstStyle/>
          <a:p>
            <a:pPr>
              <a:defRPr/>
            </a:pPr>
            <a:r>
              <a:rPr lang="en-US" dirty="0">
                <a:solidFill>
                  <a:schemeClr val="accent4"/>
                </a:solidFill>
              </a:rPr>
              <a:t>Local Associations</a:t>
            </a:r>
            <a:r>
              <a:rPr lang="en-US" dirty="0"/>
              <a:t>	</a:t>
            </a:r>
          </a:p>
        </p:txBody>
      </p:sp>
      <p:pic>
        <p:nvPicPr>
          <p:cNvPr id="23556" name="Picture 1"/>
          <p:cNvPicPr>
            <a:picLocks noChangeAspect="1"/>
          </p:cNvPicPr>
          <p:nvPr/>
        </p:nvPicPr>
        <p:blipFill>
          <a:blip r:embed="rId3" cstate="print">
            <a:extLst>
              <a:ext uri="{28A0092B-C50C-407E-A947-70E740481C1C}">
                <a14:useLocalDpi xmlns:a14="http://schemas.microsoft.com/office/drawing/2010/main" xmlns="" val="0"/>
              </a:ext>
            </a:extLst>
          </a:blip>
          <a:srcRect l="35294" t="19263" r="24065" b="15685"/>
          <a:stretch>
            <a:fillRect/>
          </a:stretch>
        </p:blipFill>
        <p:spPr bwMode="auto">
          <a:xfrm>
            <a:off x="115888" y="1481138"/>
            <a:ext cx="1752600" cy="298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additive="base">
                                        <p:cTn id="7" dur="500" fill="hold"/>
                                        <p:tgtEl>
                                          <p:spTgt spid="2355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355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554">
                                            <p:txEl>
                                              <p:pRg st="1" end="1"/>
                                            </p:txEl>
                                          </p:spTgt>
                                        </p:tgtEl>
                                        <p:attrNameLst>
                                          <p:attrName>style.visibility</p:attrName>
                                        </p:attrNameLst>
                                      </p:cBhvr>
                                      <p:to>
                                        <p:strVal val="visible"/>
                                      </p:to>
                                    </p:set>
                                    <p:anim calcmode="lin" valueType="num">
                                      <p:cBhvr additive="base">
                                        <p:cTn id="13" dur="500" fill="hold"/>
                                        <p:tgtEl>
                                          <p:spTgt spid="2355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355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4"/>
          <p:cNvSpPr>
            <a:spLocks noGrp="1"/>
          </p:cNvSpPr>
          <p:nvPr>
            <p:ph idx="1"/>
          </p:nvPr>
        </p:nvSpPr>
        <p:spPr>
          <a:xfrm>
            <a:off x="1905000" y="1481138"/>
            <a:ext cx="6781800" cy="4525962"/>
          </a:xfrm>
        </p:spPr>
        <p:txBody>
          <a:bodyPr/>
          <a:lstStyle/>
          <a:p>
            <a:r>
              <a:rPr lang="en-US" altLang="en-US" dirty="0"/>
              <a:t>Selection results must be made available to all Association members.</a:t>
            </a:r>
          </a:p>
          <a:p>
            <a:r>
              <a:rPr lang="en-US" altLang="en-US" dirty="0"/>
              <a:t>The OHSAA may direct a District Administrator to conduct an Association’s selection procedure if the Assistant Commissioner determines it necessary.</a:t>
            </a:r>
          </a:p>
        </p:txBody>
      </p:sp>
      <p:sp>
        <p:nvSpPr>
          <p:cNvPr id="4" name="Title 3"/>
          <p:cNvSpPr>
            <a:spLocks noGrp="1"/>
          </p:cNvSpPr>
          <p:nvPr>
            <p:ph type="title"/>
          </p:nvPr>
        </p:nvSpPr>
        <p:spPr/>
        <p:txBody>
          <a:bodyPr/>
          <a:lstStyle/>
          <a:p>
            <a:pPr>
              <a:defRPr/>
            </a:pPr>
            <a:r>
              <a:rPr lang="en-US" dirty="0">
                <a:solidFill>
                  <a:schemeClr val="accent4"/>
                </a:solidFill>
              </a:rPr>
              <a:t>Local Associations</a:t>
            </a:r>
            <a:r>
              <a:rPr lang="en-US" dirty="0"/>
              <a:t>	</a:t>
            </a:r>
          </a:p>
        </p:txBody>
      </p:sp>
      <p:pic>
        <p:nvPicPr>
          <p:cNvPr id="24580" name="Picture 1"/>
          <p:cNvPicPr>
            <a:picLocks noChangeAspect="1"/>
          </p:cNvPicPr>
          <p:nvPr/>
        </p:nvPicPr>
        <p:blipFill>
          <a:blip r:embed="rId3" cstate="print">
            <a:extLst>
              <a:ext uri="{28A0092B-C50C-407E-A947-70E740481C1C}">
                <a14:useLocalDpi xmlns:a14="http://schemas.microsoft.com/office/drawing/2010/main" xmlns="" val="0"/>
              </a:ext>
            </a:extLst>
          </a:blip>
          <a:srcRect l="35294" t="19263" r="24065" b="15685"/>
          <a:stretch>
            <a:fillRect/>
          </a:stretch>
        </p:blipFill>
        <p:spPr bwMode="auto">
          <a:xfrm>
            <a:off x="115888" y="1481138"/>
            <a:ext cx="1752600" cy="298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 calcmode="lin" valueType="num">
                                      <p:cBhvr additive="base">
                                        <p:cTn id="7" dur="500" fill="hold"/>
                                        <p:tgtEl>
                                          <p:spTgt spid="2457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57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578">
                                            <p:txEl>
                                              <p:pRg st="1" end="1"/>
                                            </p:txEl>
                                          </p:spTgt>
                                        </p:tgtEl>
                                        <p:attrNameLst>
                                          <p:attrName>style.visibility</p:attrName>
                                        </p:attrNameLst>
                                      </p:cBhvr>
                                      <p:to>
                                        <p:strVal val="visible"/>
                                      </p:to>
                                    </p:set>
                                    <p:anim calcmode="lin" valueType="num">
                                      <p:cBhvr additive="base">
                                        <p:cTn id="13" dur="500" fill="hold"/>
                                        <p:tgtEl>
                                          <p:spTgt spid="2457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457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4"/>
          <p:cNvSpPr>
            <a:spLocks noGrp="1"/>
          </p:cNvSpPr>
          <p:nvPr>
            <p:ph idx="1"/>
          </p:nvPr>
        </p:nvSpPr>
        <p:spPr>
          <a:xfrm>
            <a:off x="1905000" y="1481138"/>
            <a:ext cx="6781800" cy="4525962"/>
          </a:xfrm>
        </p:spPr>
        <p:txBody>
          <a:bodyPr>
            <a:normAutofit fontScale="92500" lnSpcReduction="10000"/>
          </a:bodyPr>
          <a:lstStyle/>
          <a:p>
            <a:r>
              <a:rPr lang="en-US" altLang="en-US" dirty="0"/>
              <a:t>Includes:</a:t>
            </a:r>
          </a:p>
          <a:p>
            <a:pPr lvl="1"/>
            <a:r>
              <a:rPr lang="en-US" altLang="en-US" dirty="0"/>
              <a:t>Local Association Secretaries</a:t>
            </a:r>
          </a:p>
          <a:p>
            <a:pPr lvl="1"/>
            <a:r>
              <a:rPr lang="en-US" altLang="en-US" dirty="0"/>
              <a:t>Local Association Interpreters</a:t>
            </a:r>
          </a:p>
          <a:p>
            <a:pPr lvl="1"/>
            <a:r>
              <a:rPr lang="en-US" altLang="en-US" dirty="0"/>
              <a:t>Assigners</a:t>
            </a:r>
          </a:p>
          <a:p>
            <a:pPr lvl="1"/>
            <a:r>
              <a:rPr lang="en-US" altLang="en-US" dirty="0"/>
              <a:t>Current Instructors</a:t>
            </a:r>
          </a:p>
          <a:p>
            <a:pPr lvl="1"/>
            <a:r>
              <a:rPr lang="en-US" altLang="en-US" dirty="0"/>
              <a:t>Directors of Officiating Development (DODS)</a:t>
            </a:r>
          </a:p>
          <a:p>
            <a:pPr lvl="1"/>
            <a:r>
              <a:rPr lang="en-US" altLang="en-US" dirty="0"/>
              <a:t>OHSAA Administrators</a:t>
            </a:r>
          </a:p>
          <a:p>
            <a:pPr lvl="1"/>
            <a:r>
              <a:rPr lang="en-US" altLang="en-US" dirty="0"/>
              <a:t>OHSAA-assigned Tournament Observers</a:t>
            </a:r>
          </a:p>
          <a:p>
            <a:pPr lvl="1"/>
            <a:r>
              <a:rPr lang="en-US" altLang="en-US" dirty="0"/>
              <a:t>Others as determined by the OHSAA</a:t>
            </a:r>
          </a:p>
        </p:txBody>
      </p:sp>
      <p:sp>
        <p:nvSpPr>
          <p:cNvPr id="4" name="Title 3"/>
          <p:cNvSpPr>
            <a:spLocks noGrp="1"/>
          </p:cNvSpPr>
          <p:nvPr>
            <p:ph type="title"/>
          </p:nvPr>
        </p:nvSpPr>
        <p:spPr/>
        <p:txBody>
          <a:bodyPr/>
          <a:lstStyle/>
          <a:p>
            <a:pPr>
              <a:defRPr/>
            </a:pPr>
            <a:r>
              <a:rPr lang="en-US" dirty="0">
                <a:solidFill>
                  <a:schemeClr val="accent3"/>
                </a:solidFill>
              </a:rPr>
              <a:t>Officiating Leaders</a:t>
            </a:r>
            <a:r>
              <a:rPr lang="en-US" dirty="0"/>
              <a:t>	</a:t>
            </a:r>
          </a:p>
        </p:txBody>
      </p:sp>
      <p:pic>
        <p:nvPicPr>
          <p:cNvPr id="25604" name="Picture 1"/>
          <p:cNvPicPr>
            <a:picLocks noChangeAspect="1"/>
          </p:cNvPicPr>
          <p:nvPr/>
        </p:nvPicPr>
        <p:blipFill>
          <a:blip r:embed="rId3" cstate="print">
            <a:extLst>
              <a:ext uri="{28A0092B-C50C-407E-A947-70E740481C1C}">
                <a14:useLocalDpi xmlns:a14="http://schemas.microsoft.com/office/drawing/2010/main" xmlns="" val="0"/>
              </a:ext>
            </a:extLst>
          </a:blip>
          <a:srcRect l="35294" t="19263" r="24065" b="15685"/>
          <a:stretch>
            <a:fillRect/>
          </a:stretch>
        </p:blipFill>
        <p:spPr bwMode="auto">
          <a:xfrm>
            <a:off x="115888" y="1481138"/>
            <a:ext cx="1752600" cy="298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 calcmode="lin" valueType="num">
                                      <p:cBhvr additive="base">
                                        <p:cTn id="7" dur="500" fill="hold"/>
                                        <p:tgtEl>
                                          <p:spTgt spid="2560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560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5602">
                                            <p:txEl>
                                              <p:pRg st="1" end="1"/>
                                            </p:txEl>
                                          </p:spTgt>
                                        </p:tgtEl>
                                        <p:attrNameLst>
                                          <p:attrName>style.visibility</p:attrName>
                                        </p:attrNameLst>
                                      </p:cBhvr>
                                      <p:to>
                                        <p:strVal val="visible"/>
                                      </p:to>
                                    </p:set>
                                    <p:anim calcmode="lin" valueType="num">
                                      <p:cBhvr additive="base">
                                        <p:cTn id="13" dur="500" fill="hold"/>
                                        <p:tgtEl>
                                          <p:spTgt spid="2560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5602">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25602">
                                            <p:txEl>
                                              <p:pRg st="2" end="2"/>
                                            </p:txEl>
                                          </p:spTgt>
                                        </p:tgtEl>
                                        <p:attrNameLst>
                                          <p:attrName>style.visibility</p:attrName>
                                        </p:attrNameLst>
                                      </p:cBhvr>
                                      <p:to>
                                        <p:strVal val="visible"/>
                                      </p:to>
                                    </p:set>
                                    <p:anim calcmode="lin" valueType="num">
                                      <p:cBhvr additive="base">
                                        <p:cTn id="17" dur="500" fill="hold"/>
                                        <p:tgtEl>
                                          <p:spTgt spid="25602">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5602">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5602">
                                            <p:txEl>
                                              <p:pRg st="3" end="3"/>
                                            </p:txEl>
                                          </p:spTgt>
                                        </p:tgtEl>
                                        <p:attrNameLst>
                                          <p:attrName>style.visibility</p:attrName>
                                        </p:attrNameLst>
                                      </p:cBhvr>
                                      <p:to>
                                        <p:strVal val="visible"/>
                                      </p:to>
                                    </p:set>
                                    <p:anim calcmode="lin" valueType="num">
                                      <p:cBhvr additive="base">
                                        <p:cTn id="21" dur="500" fill="hold"/>
                                        <p:tgtEl>
                                          <p:spTgt spid="25602">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5602">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5602">
                                            <p:txEl>
                                              <p:pRg st="4" end="4"/>
                                            </p:txEl>
                                          </p:spTgt>
                                        </p:tgtEl>
                                        <p:attrNameLst>
                                          <p:attrName>style.visibility</p:attrName>
                                        </p:attrNameLst>
                                      </p:cBhvr>
                                      <p:to>
                                        <p:strVal val="visible"/>
                                      </p:to>
                                    </p:set>
                                    <p:anim calcmode="lin" valueType="num">
                                      <p:cBhvr additive="base">
                                        <p:cTn id="25" dur="500" fill="hold"/>
                                        <p:tgtEl>
                                          <p:spTgt spid="25602">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5602">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5602">
                                            <p:txEl>
                                              <p:pRg st="5" end="5"/>
                                            </p:txEl>
                                          </p:spTgt>
                                        </p:tgtEl>
                                        <p:attrNameLst>
                                          <p:attrName>style.visibility</p:attrName>
                                        </p:attrNameLst>
                                      </p:cBhvr>
                                      <p:to>
                                        <p:strVal val="visible"/>
                                      </p:to>
                                    </p:set>
                                    <p:anim calcmode="lin" valueType="num">
                                      <p:cBhvr additive="base">
                                        <p:cTn id="29" dur="500" fill="hold"/>
                                        <p:tgtEl>
                                          <p:spTgt spid="25602">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5602">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25602">
                                            <p:txEl>
                                              <p:pRg st="6" end="6"/>
                                            </p:txEl>
                                          </p:spTgt>
                                        </p:tgtEl>
                                        <p:attrNameLst>
                                          <p:attrName>style.visibility</p:attrName>
                                        </p:attrNameLst>
                                      </p:cBhvr>
                                      <p:to>
                                        <p:strVal val="visible"/>
                                      </p:to>
                                    </p:set>
                                    <p:anim calcmode="lin" valueType="num">
                                      <p:cBhvr additive="base">
                                        <p:cTn id="33" dur="500" fill="hold"/>
                                        <p:tgtEl>
                                          <p:spTgt spid="25602">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5602">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5602">
                                            <p:txEl>
                                              <p:pRg st="7" end="7"/>
                                            </p:txEl>
                                          </p:spTgt>
                                        </p:tgtEl>
                                        <p:attrNameLst>
                                          <p:attrName>style.visibility</p:attrName>
                                        </p:attrNameLst>
                                      </p:cBhvr>
                                      <p:to>
                                        <p:strVal val="visible"/>
                                      </p:to>
                                    </p:set>
                                    <p:anim calcmode="lin" valueType="num">
                                      <p:cBhvr additive="base">
                                        <p:cTn id="37" dur="500" fill="hold"/>
                                        <p:tgtEl>
                                          <p:spTgt spid="25602">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5602">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25602">
                                            <p:txEl>
                                              <p:pRg st="8" end="8"/>
                                            </p:txEl>
                                          </p:spTgt>
                                        </p:tgtEl>
                                        <p:attrNameLst>
                                          <p:attrName>style.visibility</p:attrName>
                                        </p:attrNameLst>
                                      </p:cBhvr>
                                      <p:to>
                                        <p:strVal val="visible"/>
                                      </p:to>
                                    </p:set>
                                    <p:anim calcmode="lin" valueType="num">
                                      <p:cBhvr additive="base">
                                        <p:cTn id="41" dur="500" fill="hold"/>
                                        <p:tgtEl>
                                          <p:spTgt spid="25602">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560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4"/>
          <p:cNvSpPr>
            <a:spLocks noGrp="1"/>
          </p:cNvSpPr>
          <p:nvPr>
            <p:ph idx="1"/>
          </p:nvPr>
        </p:nvSpPr>
        <p:spPr>
          <a:xfrm>
            <a:off x="1905000" y="1481138"/>
            <a:ext cx="6781800" cy="4525962"/>
          </a:xfrm>
        </p:spPr>
        <p:txBody>
          <a:bodyPr/>
          <a:lstStyle/>
          <a:p>
            <a:pPr>
              <a:defRPr/>
            </a:pPr>
            <a:r>
              <a:rPr lang="en-US" altLang="en-US" dirty="0"/>
              <a:t>Local Association Secretaries</a:t>
            </a:r>
          </a:p>
          <a:p>
            <a:pPr lvl="1">
              <a:defRPr/>
            </a:pPr>
            <a:r>
              <a:rPr lang="en-US" altLang="en-US" dirty="0"/>
              <a:t>Vote for 25% of their Association membership and may vote for officials outside of their Association.</a:t>
            </a:r>
          </a:p>
          <a:p>
            <a:pPr>
              <a:defRPr/>
            </a:pPr>
            <a:r>
              <a:rPr lang="en-US" altLang="en-US" dirty="0"/>
              <a:t>Local Association Interpreters</a:t>
            </a:r>
          </a:p>
          <a:p>
            <a:pPr lvl="1">
              <a:defRPr/>
            </a:pPr>
            <a:r>
              <a:rPr lang="en-US" altLang="en-US" dirty="0"/>
              <a:t>Vote for 25% of their Association membership and may vote for officials outside of their Association.</a:t>
            </a:r>
          </a:p>
          <a:p>
            <a:pPr marL="392113" lvl="1" indent="0">
              <a:buFont typeface="Verdana" panose="020B0604030504040204" pitchFamily="34" charset="0"/>
              <a:buNone/>
              <a:defRPr/>
            </a:pPr>
            <a:endParaRPr lang="en-US" altLang="en-US" dirty="0"/>
          </a:p>
        </p:txBody>
      </p:sp>
      <p:sp>
        <p:nvSpPr>
          <p:cNvPr id="4" name="Title 3"/>
          <p:cNvSpPr>
            <a:spLocks noGrp="1"/>
          </p:cNvSpPr>
          <p:nvPr>
            <p:ph type="title"/>
          </p:nvPr>
        </p:nvSpPr>
        <p:spPr/>
        <p:txBody>
          <a:bodyPr/>
          <a:lstStyle/>
          <a:p>
            <a:pPr>
              <a:defRPr/>
            </a:pPr>
            <a:r>
              <a:rPr lang="en-US" dirty="0">
                <a:solidFill>
                  <a:schemeClr val="accent3"/>
                </a:solidFill>
              </a:rPr>
              <a:t>Officiating Leaders</a:t>
            </a:r>
            <a:r>
              <a:rPr lang="en-US" dirty="0"/>
              <a:t>	</a:t>
            </a:r>
          </a:p>
        </p:txBody>
      </p:sp>
      <p:pic>
        <p:nvPicPr>
          <p:cNvPr id="26628" name="Picture 1"/>
          <p:cNvPicPr>
            <a:picLocks noChangeAspect="1"/>
          </p:cNvPicPr>
          <p:nvPr/>
        </p:nvPicPr>
        <p:blipFill>
          <a:blip r:embed="rId3" cstate="print">
            <a:extLst>
              <a:ext uri="{28A0092B-C50C-407E-A947-70E740481C1C}">
                <a14:useLocalDpi xmlns:a14="http://schemas.microsoft.com/office/drawing/2010/main" xmlns="" val="0"/>
              </a:ext>
            </a:extLst>
          </a:blip>
          <a:srcRect l="35294" t="19263" r="24065" b="15685"/>
          <a:stretch>
            <a:fillRect/>
          </a:stretch>
        </p:blipFill>
        <p:spPr bwMode="auto">
          <a:xfrm>
            <a:off x="115888" y="1481138"/>
            <a:ext cx="1752600" cy="298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additive="base">
                                        <p:cTn id="7" dur="500" fill="hold"/>
                                        <p:tgtEl>
                                          <p:spTgt spid="2253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53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530">
                                            <p:txEl>
                                              <p:pRg st="1" end="1"/>
                                            </p:txEl>
                                          </p:spTgt>
                                        </p:tgtEl>
                                        <p:attrNameLst>
                                          <p:attrName>style.visibility</p:attrName>
                                        </p:attrNameLst>
                                      </p:cBhvr>
                                      <p:to>
                                        <p:strVal val="visible"/>
                                      </p:to>
                                    </p:set>
                                    <p:anim calcmode="lin" valueType="num">
                                      <p:cBhvr additive="base">
                                        <p:cTn id="11" dur="500" fill="hold"/>
                                        <p:tgtEl>
                                          <p:spTgt spid="22530">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53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 calcmode="lin" valueType="num">
                                      <p:cBhvr additive="base">
                                        <p:cTn id="17" dur="500" fill="hold"/>
                                        <p:tgtEl>
                                          <p:spTgt spid="22530">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2530">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2530">
                                            <p:txEl>
                                              <p:pRg st="3" end="3"/>
                                            </p:txEl>
                                          </p:spTgt>
                                        </p:tgtEl>
                                        <p:attrNameLst>
                                          <p:attrName>style.visibility</p:attrName>
                                        </p:attrNameLst>
                                      </p:cBhvr>
                                      <p:to>
                                        <p:strVal val="visible"/>
                                      </p:to>
                                    </p:set>
                                    <p:anim calcmode="lin" valueType="num">
                                      <p:cBhvr additive="base">
                                        <p:cTn id="21" dur="500" fill="hold"/>
                                        <p:tgtEl>
                                          <p:spTgt spid="22530">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253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4"/>
          <p:cNvSpPr>
            <a:spLocks noGrp="1"/>
          </p:cNvSpPr>
          <p:nvPr>
            <p:ph idx="1"/>
          </p:nvPr>
        </p:nvSpPr>
        <p:spPr>
          <a:xfrm>
            <a:off x="1905000" y="1481138"/>
            <a:ext cx="6781800" cy="4525962"/>
          </a:xfrm>
        </p:spPr>
        <p:txBody>
          <a:bodyPr>
            <a:normAutofit lnSpcReduction="10000"/>
          </a:bodyPr>
          <a:lstStyle/>
          <a:p>
            <a:pPr>
              <a:defRPr/>
            </a:pPr>
            <a:r>
              <a:rPr lang="en-US" altLang="en-US" dirty="0"/>
              <a:t>Assigners (of Varsity Sports)</a:t>
            </a:r>
          </a:p>
          <a:p>
            <a:pPr lvl="1">
              <a:defRPr/>
            </a:pPr>
            <a:r>
              <a:rPr lang="en-US" altLang="en-US" dirty="0"/>
              <a:t>Must have an evaluation/observation program in place.</a:t>
            </a:r>
          </a:p>
          <a:p>
            <a:pPr lvl="1">
              <a:defRPr/>
            </a:pPr>
            <a:r>
              <a:rPr lang="en-US" altLang="en-US" dirty="0"/>
              <a:t>Vote for 25%  of the number of varsity officials they assign.</a:t>
            </a:r>
          </a:p>
          <a:p>
            <a:pPr lvl="1">
              <a:defRPr/>
            </a:pPr>
            <a:r>
              <a:rPr lang="en-US" altLang="en-US" dirty="0"/>
              <a:t>Vote on a 3-point scale, with 1 being the lowest and 3 being the highest.</a:t>
            </a:r>
          </a:p>
          <a:p>
            <a:pPr>
              <a:defRPr/>
            </a:pPr>
            <a:r>
              <a:rPr lang="en-US" altLang="en-US" dirty="0"/>
              <a:t>Current Instructors</a:t>
            </a:r>
          </a:p>
          <a:p>
            <a:pPr lvl="1">
              <a:defRPr/>
            </a:pPr>
            <a:r>
              <a:rPr lang="en-US" altLang="en-US" dirty="0"/>
              <a:t>Vote for 30 officials in the sport they teach.</a:t>
            </a:r>
          </a:p>
          <a:p>
            <a:pPr marL="392113" lvl="1" indent="0">
              <a:buFont typeface="Verdana" panose="020B0604030504040204" pitchFamily="34" charset="0"/>
              <a:buNone/>
              <a:defRPr/>
            </a:pPr>
            <a:endParaRPr lang="en-US" altLang="en-US" dirty="0"/>
          </a:p>
        </p:txBody>
      </p:sp>
      <p:sp>
        <p:nvSpPr>
          <p:cNvPr id="4" name="Title 3"/>
          <p:cNvSpPr>
            <a:spLocks noGrp="1"/>
          </p:cNvSpPr>
          <p:nvPr>
            <p:ph type="title"/>
          </p:nvPr>
        </p:nvSpPr>
        <p:spPr/>
        <p:txBody>
          <a:bodyPr/>
          <a:lstStyle/>
          <a:p>
            <a:pPr>
              <a:defRPr/>
            </a:pPr>
            <a:r>
              <a:rPr lang="en-US" dirty="0">
                <a:solidFill>
                  <a:schemeClr val="accent3"/>
                </a:solidFill>
              </a:rPr>
              <a:t>Officiating Leaders</a:t>
            </a:r>
            <a:r>
              <a:rPr lang="en-US" dirty="0"/>
              <a:t>	</a:t>
            </a:r>
          </a:p>
        </p:txBody>
      </p:sp>
      <p:pic>
        <p:nvPicPr>
          <p:cNvPr id="27652" name="Picture 1"/>
          <p:cNvPicPr>
            <a:picLocks noChangeAspect="1"/>
          </p:cNvPicPr>
          <p:nvPr/>
        </p:nvPicPr>
        <p:blipFill>
          <a:blip r:embed="rId3" cstate="print">
            <a:extLst>
              <a:ext uri="{28A0092B-C50C-407E-A947-70E740481C1C}">
                <a14:useLocalDpi xmlns:a14="http://schemas.microsoft.com/office/drawing/2010/main" xmlns="" val="0"/>
              </a:ext>
            </a:extLst>
          </a:blip>
          <a:srcRect l="35294" t="19263" r="24065" b="15685"/>
          <a:stretch>
            <a:fillRect/>
          </a:stretch>
        </p:blipFill>
        <p:spPr bwMode="auto">
          <a:xfrm>
            <a:off x="115888" y="1481138"/>
            <a:ext cx="1752600" cy="298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additive="base">
                                        <p:cTn id="7" dur="500" fill="hold"/>
                                        <p:tgtEl>
                                          <p:spTgt spid="2253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53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530">
                                            <p:txEl>
                                              <p:pRg st="1" end="1"/>
                                            </p:txEl>
                                          </p:spTgt>
                                        </p:tgtEl>
                                        <p:attrNameLst>
                                          <p:attrName>style.visibility</p:attrName>
                                        </p:attrNameLst>
                                      </p:cBhvr>
                                      <p:to>
                                        <p:strVal val="visible"/>
                                      </p:to>
                                    </p:set>
                                    <p:anim calcmode="lin" valueType="num">
                                      <p:cBhvr additive="base">
                                        <p:cTn id="11" dur="500" fill="hold"/>
                                        <p:tgtEl>
                                          <p:spTgt spid="22530">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530">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2530">
                                            <p:txEl>
                                              <p:pRg st="2" end="2"/>
                                            </p:txEl>
                                          </p:spTgt>
                                        </p:tgtEl>
                                        <p:attrNameLst>
                                          <p:attrName>style.visibility</p:attrName>
                                        </p:attrNameLst>
                                      </p:cBhvr>
                                      <p:to>
                                        <p:strVal val="visible"/>
                                      </p:to>
                                    </p:set>
                                    <p:anim calcmode="lin" valueType="num">
                                      <p:cBhvr additive="base">
                                        <p:cTn id="15" dur="500" fill="hold"/>
                                        <p:tgtEl>
                                          <p:spTgt spid="22530">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2530">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2530">
                                            <p:txEl>
                                              <p:pRg st="3" end="3"/>
                                            </p:txEl>
                                          </p:spTgt>
                                        </p:tgtEl>
                                        <p:attrNameLst>
                                          <p:attrName>style.visibility</p:attrName>
                                        </p:attrNameLst>
                                      </p:cBhvr>
                                      <p:to>
                                        <p:strVal val="visible"/>
                                      </p:to>
                                    </p:set>
                                    <p:anim calcmode="lin" valueType="num">
                                      <p:cBhvr additive="base">
                                        <p:cTn id="19" dur="500" fill="hold"/>
                                        <p:tgtEl>
                                          <p:spTgt spid="22530">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253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530">
                                            <p:txEl>
                                              <p:pRg st="4" end="4"/>
                                            </p:txEl>
                                          </p:spTgt>
                                        </p:tgtEl>
                                        <p:attrNameLst>
                                          <p:attrName>style.visibility</p:attrName>
                                        </p:attrNameLst>
                                      </p:cBhvr>
                                      <p:to>
                                        <p:strVal val="visible"/>
                                      </p:to>
                                    </p:set>
                                    <p:anim calcmode="lin" valueType="num">
                                      <p:cBhvr additive="base">
                                        <p:cTn id="25" dur="500" fill="hold"/>
                                        <p:tgtEl>
                                          <p:spTgt spid="22530">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2530">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2530">
                                            <p:txEl>
                                              <p:pRg st="5" end="5"/>
                                            </p:txEl>
                                          </p:spTgt>
                                        </p:tgtEl>
                                        <p:attrNameLst>
                                          <p:attrName>style.visibility</p:attrName>
                                        </p:attrNameLst>
                                      </p:cBhvr>
                                      <p:to>
                                        <p:strVal val="visible"/>
                                      </p:to>
                                    </p:set>
                                    <p:anim calcmode="lin" valueType="num">
                                      <p:cBhvr additive="base">
                                        <p:cTn id="29" dur="500" fill="hold"/>
                                        <p:tgtEl>
                                          <p:spTgt spid="22530">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2530">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4"/>
          <p:cNvSpPr>
            <a:spLocks noGrp="1"/>
          </p:cNvSpPr>
          <p:nvPr>
            <p:ph idx="1"/>
          </p:nvPr>
        </p:nvSpPr>
        <p:spPr>
          <a:xfrm>
            <a:off x="1905000" y="1481138"/>
            <a:ext cx="6781800" cy="4525962"/>
          </a:xfrm>
        </p:spPr>
        <p:txBody>
          <a:bodyPr/>
          <a:lstStyle/>
          <a:p>
            <a:pPr>
              <a:defRPr/>
            </a:pPr>
            <a:r>
              <a:rPr lang="en-US" altLang="en-US" dirty="0"/>
              <a:t>DODs, OHSAA Staff</a:t>
            </a:r>
          </a:p>
          <a:p>
            <a:pPr lvl="1">
              <a:defRPr/>
            </a:pPr>
            <a:r>
              <a:rPr lang="en-US" altLang="en-US" dirty="0"/>
              <a:t>Vote on a 5 point scale with 5 being the highest</a:t>
            </a:r>
          </a:p>
          <a:p>
            <a:pPr>
              <a:defRPr/>
            </a:pPr>
            <a:r>
              <a:rPr lang="en-US" altLang="en-US" dirty="0"/>
              <a:t>Others </a:t>
            </a:r>
            <a:r>
              <a:rPr lang="en-US" altLang="en-US"/>
              <a:t>selected by OHSAA</a:t>
            </a:r>
            <a:endParaRPr lang="en-US" altLang="en-US" dirty="0"/>
          </a:p>
          <a:p>
            <a:pPr lvl="1">
              <a:defRPr/>
            </a:pPr>
            <a:r>
              <a:rPr lang="en-US" altLang="en-US" dirty="0"/>
              <a:t>Vote for a maximum of 30 officials</a:t>
            </a:r>
          </a:p>
          <a:p>
            <a:pPr lvl="1">
              <a:defRPr/>
            </a:pPr>
            <a:r>
              <a:rPr lang="en-US" altLang="en-US" dirty="0"/>
              <a:t>Would include approved observers</a:t>
            </a:r>
          </a:p>
        </p:txBody>
      </p:sp>
      <p:sp>
        <p:nvSpPr>
          <p:cNvPr id="4" name="Title 3"/>
          <p:cNvSpPr>
            <a:spLocks noGrp="1"/>
          </p:cNvSpPr>
          <p:nvPr>
            <p:ph type="title"/>
          </p:nvPr>
        </p:nvSpPr>
        <p:spPr/>
        <p:txBody>
          <a:bodyPr/>
          <a:lstStyle/>
          <a:p>
            <a:pPr>
              <a:defRPr/>
            </a:pPr>
            <a:r>
              <a:rPr lang="en-US" dirty="0">
                <a:solidFill>
                  <a:schemeClr val="accent3"/>
                </a:solidFill>
              </a:rPr>
              <a:t>Officiating Leaders</a:t>
            </a:r>
            <a:r>
              <a:rPr lang="en-US" dirty="0"/>
              <a:t>	</a:t>
            </a:r>
          </a:p>
        </p:txBody>
      </p:sp>
      <p:pic>
        <p:nvPicPr>
          <p:cNvPr id="28676" name="Picture 1"/>
          <p:cNvPicPr>
            <a:picLocks noChangeAspect="1"/>
          </p:cNvPicPr>
          <p:nvPr/>
        </p:nvPicPr>
        <p:blipFill>
          <a:blip r:embed="rId3" cstate="print">
            <a:extLst>
              <a:ext uri="{28A0092B-C50C-407E-A947-70E740481C1C}">
                <a14:useLocalDpi xmlns:a14="http://schemas.microsoft.com/office/drawing/2010/main" xmlns="" val="0"/>
              </a:ext>
            </a:extLst>
          </a:blip>
          <a:srcRect l="35294" t="19263" r="24065" b="15685"/>
          <a:stretch>
            <a:fillRect/>
          </a:stretch>
        </p:blipFill>
        <p:spPr bwMode="auto">
          <a:xfrm>
            <a:off x="115888" y="1481138"/>
            <a:ext cx="1752600" cy="298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additive="base">
                                        <p:cTn id="7" dur="500" fill="hold"/>
                                        <p:tgtEl>
                                          <p:spTgt spid="2253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53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530">
                                            <p:txEl>
                                              <p:pRg st="1" end="1"/>
                                            </p:txEl>
                                          </p:spTgt>
                                        </p:tgtEl>
                                        <p:attrNameLst>
                                          <p:attrName>style.visibility</p:attrName>
                                        </p:attrNameLst>
                                      </p:cBhvr>
                                      <p:to>
                                        <p:strVal val="visible"/>
                                      </p:to>
                                    </p:set>
                                    <p:anim calcmode="lin" valueType="num">
                                      <p:cBhvr additive="base">
                                        <p:cTn id="11" dur="500" fill="hold"/>
                                        <p:tgtEl>
                                          <p:spTgt spid="22530">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53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 calcmode="lin" valueType="num">
                                      <p:cBhvr additive="base">
                                        <p:cTn id="17" dur="500" fill="hold"/>
                                        <p:tgtEl>
                                          <p:spTgt spid="22530">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2530">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2530">
                                            <p:txEl>
                                              <p:pRg st="3" end="3"/>
                                            </p:txEl>
                                          </p:spTgt>
                                        </p:tgtEl>
                                        <p:attrNameLst>
                                          <p:attrName>style.visibility</p:attrName>
                                        </p:attrNameLst>
                                      </p:cBhvr>
                                      <p:to>
                                        <p:strVal val="visible"/>
                                      </p:to>
                                    </p:set>
                                    <p:anim calcmode="lin" valueType="num">
                                      <p:cBhvr additive="base">
                                        <p:cTn id="21" dur="500" fill="hold"/>
                                        <p:tgtEl>
                                          <p:spTgt spid="22530">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2530">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2530">
                                            <p:txEl>
                                              <p:pRg st="4" end="4"/>
                                            </p:txEl>
                                          </p:spTgt>
                                        </p:tgtEl>
                                        <p:attrNameLst>
                                          <p:attrName>style.visibility</p:attrName>
                                        </p:attrNameLst>
                                      </p:cBhvr>
                                      <p:to>
                                        <p:strVal val="visible"/>
                                      </p:to>
                                    </p:set>
                                    <p:anim calcmode="lin" valueType="num">
                                      <p:cBhvr additive="base">
                                        <p:cTn id="25" dur="500" fill="hold"/>
                                        <p:tgtEl>
                                          <p:spTgt spid="22530">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253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4"/>
          <p:cNvSpPr>
            <a:spLocks noGrp="1"/>
          </p:cNvSpPr>
          <p:nvPr>
            <p:ph idx="1"/>
          </p:nvPr>
        </p:nvSpPr>
        <p:spPr/>
        <p:txBody>
          <a:bodyPr/>
          <a:lstStyle/>
          <a:p>
            <a:r>
              <a:rPr lang="en-US" altLang="en-US" dirty="0"/>
              <a:t>Officials will be ranked in their Athletic District of residence from highest to lowest.</a:t>
            </a:r>
          </a:p>
          <a:p>
            <a:r>
              <a:rPr lang="en-US" altLang="en-US" dirty="0"/>
              <a:t>Ranked officials will then be divided into pools.</a:t>
            </a:r>
          </a:p>
          <a:p>
            <a:r>
              <a:rPr lang="en-US" altLang="en-US" dirty="0"/>
              <a:t>Pools are groups of officials eligible for various levels of the tournaments.</a:t>
            </a:r>
          </a:p>
        </p:txBody>
      </p:sp>
      <p:sp>
        <p:nvSpPr>
          <p:cNvPr id="4" name="Title 3"/>
          <p:cNvSpPr>
            <a:spLocks noGrp="1"/>
          </p:cNvSpPr>
          <p:nvPr>
            <p:ph type="title"/>
          </p:nvPr>
        </p:nvSpPr>
        <p:spPr/>
        <p:txBody>
          <a:bodyPr/>
          <a:lstStyle/>
          <a:p>
            <a:pPr>
              <a:defRPr/>
            </a:pPr>
            <a:r>
              <a:rPr lang="en-US" dirty="0"/>
              <a:t>Ranking and Pools (1 of 4)</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 calcmode="lin" valueType="num">
                                      <p:cBhvr additive="base">
                                        <p:cTn id="7" dur="500" fill="hold"/>
                                        <p:tgtEl>
                                          <p:spTgt spid="2969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96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9698">
                                            <p:txEl>
                                              <p:pRg st="1" end="1"/>
                                            </p:txEl>
                                          </p:spTgt>
                                        </p:tgtEl>
                                        <p:attrNameLst>
                                          <p:attrName>style.visibility</p:attrName>
                                        </p:attrNameLst>
                                      </p:cBhvr>
                                      <p:to>
                                        <p:strVal val="visible"/>
                                      </p:to>
                                    </p:set>
                                    <p:anim calcmode="lin" valueType="num">
                                      <p:cBhvr additive="base">
                                        <p:cTn id="13" dur="500" fill="hold"/>
                                        <p:tgtEl>
                                          <p:spTgt spid="2969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96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9698">
                                            <p:txEl>
                                              <p:pRg st="2" end="2"/>
                                            </p:txEl>
                                          </p:spTgt>
                                        </p:tgtEl>
                                        <p:attrNameLst>
                                          <p:attrName>style.visibility</p:attrName>
                                        </p:attrNameLst>
                                      </p:cBhvr>
                                      <p:to>
                                        <p:strVal val="visible"/>
                                      </p:to>
                                    </p:set>
                                    <p:anim calcmode="lin" valueType="num">
                                      <p:cBhvr additive="base">
                                        <p:cTn id="19" dur="500" fill="hold"/>
                                        <p:tgtEl>
                                          <p:spTgt spid="2969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969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4"/>
          <p:cNvSpPr>
            <a:spLocks noGrp="1"/>
          </p:cNvSpPr>
          <p:nvPr>
            <p:ph idx="1"/>
          </p:nvPr>
        </p:nvSpPr>
        <p:spPr/>
        <p:txBody>
          <a:bodyPr/>
          <a:lstStyle/>
          <a:p>
            <a:r>
              <a:rPr lang="en-US" altLang="en-US" dirty="0"/>
              <a:t>The District and Sectional pool will be approximately twice as large as the number of officials to be assigned.</a:t>
            </a:r>
          </a:p>
          <a:p>
            <a:r>
              <a:rPr lang="en-US" altLang="en-US" dirty="0"/>
              <a:t>The Regional pool will be approximately 2.5 times the number of officials needed.</a:t>
            </a:r>
          </a:p>
          <a:p>
            <a:r>
              <a:rPr lang="en-US" altLang="en-US" dirty="0"/>
              <a:t>The State pool will be approximately three times the number of officials needed.</a:t>
            </a:r>
          </a:p>
        </p:txBody>
      </p:sp>
      <p:sp>
        <p:nvSpPr>
          <p:cNvPr id="4" name="Title 3"/>
          <p:cNvSpPr>
            <a:spLocks noGrp="1"/>
          </p:cNvSpPr>
          <p:nvPr>
            <p:ph type="title"/>
          </p:nvPr>
        </p:nvSpPr>
        <p:spPr/>
        <p:txBody>
          <a:bodyPr/>
          <a:lstStyle/>
          <a:p>
            <a:pPr>
              <a:defRPr/>
            </a:pPr>
            <a:r>
              <a:rPr lang="en-US" dirty="0"/>
              <a:t>Ranking and Pools (2 of 4)</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 calcmode="lin" valueType="num">
                                      <p:cBhvr additive="base">
                                        <p:cTn id="7" dur="500" fill="hold"/>
                                        <p:tgtEl>
                                          <p:spTgt spid="3072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7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722">
                                            <p:txEl>
                                              <p:pRg st="1" end="1"/>
                                            </p:txEl>
                                          </p:spTgt>
                                        </p:tgtEl>
                                        <p:attrNameLst>
                                          <p:attrName>style.visibility</p:attrName>
                                        </p:attrNameLst>
                                      </p:cBhvr>
                                      <p:to>
                                        <p:strVal val="visible"/>
                                      </p:to>
                                    </p:set>
                                    <p:anim calcmode="lin" valueType="num">
                                      <p:cBhvr additive="base">
                                        <p:cTn id="13" dur="500" fill="hold"/>
                                        <p:tgtEl>
                                          <p:spTgt spid="3072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07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0722">
                                            <p:txEl>
                                              <p:pRg st="2" end="2"/>
                                            </p:txEl>
                                          </p:spTgt>
                                        </p:tgtEl>
                                        <p:attrNameLst>
                                          <p:attrName>style.visibility</p:attrName>
                                        </p:attrNameLst>
                                      </p:cBhvr>
                                      <p:to>
                                        <p:strVal val="visible"/>
                                      </p:to>
                                    </p:set>
                                    <p:anim calcmode="lin" valueType="num">
                                      <p:cBhvr additive="base">
                                        <p:cTn id="19" dur="500" fill="hold"/>
                                        <p:tgtEl>
                                          <p:spTgt spid="3072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072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t>UNIFORM REQUIREMENTS</a:t>
            </a:r>
          </a:p>
        </p:txBody>
      </p:sp>
      <p:sp>
        <p:nvSpPr>
          <p:cNvPr id="36867" name="Content Placeholder 2"/>
          <p:cNvSpPr>
            <a:spLocks noGrp="1"/>
          </p:cNvSpPr>
          <p:nvPr>
            <p:ph idx="1"/>
          </p:nvPr>
        </p:nvSpPr>
        <p:spPr/>
        <p:txBody>
          <a:bodyPr>
            <a:normAutofit/>
          </a:bodyPr>
          <a:lstStyle/>
          <a:p>
            <a:r>
              <a:rPr lang="en-US" sz="3200" b="1" dirty="0"/>
              <a:t>JACKET – RED SHOULDER STRIPE SYLE – LOGO</a:t>
            </a:r>
          </a:p>
          <a:p>
            <a:r>
              <a:rPr lang="en-US" sz="3200" b="1" dirty="0"/>
              <a:t>BLACK BELT &amp; BLACK SHOES</a:t>
            </a:r>
          </a:p>
          <a:p>
            <a:r>
              <a:rPr lang="en-US" sz="3200" b="1" dirty="0"/>
              <a:t>BALL BAGS – COLOR AND NUMBER</a:t>
            </a:r>
          </a:p>
          <a:p>
            <a:r>
              <a:rPr lang="en-US" sz="3200" b="1" dirty="0"/>
              <a:t>NO WRIST WATCHES</a:t>
            </a:r>
          </a:p>
          <a:p>
            <a:r>
              <a:rPr lang="en-US" sz="3200" b="1" i="1" dirty="0"/>
              <a:t>APPLIES TO ALL LEVELS OF PLAY</a:t>
            </a:r>
          </a:p>
          <a:p>
            <a:r>
              <a:rPr lang="en-US" b="1" dirty="0"/>
              <a:t>P</a:t>
            </a:r>
            <a:r>
              <a:rPr lang="en-US" sz="3200" b="1" dirty="0"/>
              <a:t>RIDE YOURSELF ON BEING NEAT</a:t>
            </a:r>
          </a:p>
          <a:p>
            <a:endParaRPr lang="en-US" dirty="0"/>
          </a:p>
        </p:txBody>
      </p:sp>
    </p:spTree>
    <p:extLst>
      <p:ext uri="{BB962C8B-B14F-4D97-AF65-F5344CB8AC3E}">
        <p14:creationId xmlns:p14="http://schemas.microsoft.com/office/powerpoint/2010/main" xmlns="" val="40071467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4"/>
          <p:cNvSpPr>
            <a:spLocks noGrp="1"/>
          </p:cNvSpPr>
          <p:nvPr>
            <p:ph idx="1"/>
          </p:nvPr>
        </p:nvSpPr>
        <p:spPr/>
        <p:txBody>
          <a:bodyPr/>
          <a:lstStyle/>
          <a:p>
            <a:r>
              <a:rPr lang="en-US" altLang="en-US" dirty="0"/>
              <a:t>Tournament eligible officials complete a tournament questionnaire through their myOHSAA account.</a:t>
            </a:r>
          </a:p>
          <a:p>
            <a:r>
              <a:rPr lang="en-US" altLang="en-US" dirty="0"/>
              <a:t>Upon completion of the questionnaire process, the rankings and pools are reviewed to make certain there are enough officials in each pool.</a:t>
            </a:r>
          </a:p>
        </p:txBody>
      </p:sp>
      <p:sp>
        <p:nvSpPr>
          <p:cNvPr id="4" name="Title 3"/>
          <p:cNvSpPr>
            <a:spLocks noGrp="1"/>
          </p:cNvSpPr>
          <p:nvPr>
            <p:ph type="title"/>
          </p:nvPr>
        </p:nvSpPr>
        <p:spPr/>
        <p:txBody>
          <a:bodyPr/>
          <a:lstStyle/>
          <a:p>
            <a:pPr>
              <a:defRPr/>
            </a:pPr>
            <a:r>
              <a:rPr lang="en-US" dirty="0"/>
              <a:t>Ranking and Pools (3 of 4)</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 calcmode="lin" valueType="num">
                                      <p:cBhvr additive="base">
                                        <p:cTn id="7" dur="500" fill="hold"/>
                                        <p:tgtEl>
                                          <p:spTgt spid="3174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174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1746">
                                            <p:txEl>
                                              <p:pRg st="1" end="1"/>
                                            </p:txEl>
                                          </p:spTgt>
                                        </p:tgtEl>
                                        <p:attrNameLst>
                                          <p:attrName>style.visibility</p:attrName>
                                        </p:attrNameLst>
                                      </p:cBhvr>
                                      <p:to>
                                        <p:strVal val="visible"/>
                                      </p:to>
                                    </p:set>
                                    <p:anim calcmode="lin" valueType="num">
                                      <p:cBhvr additive="base">
                                        <p:cTn id="13" dur="500" fill="hold"/>
                                        <p:tgtEl>
                                          <p:spTgt spid="3174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174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4"/>
          <p:cNvSpPr>
            <a:spLocks noGrp="1"/>
          </p:cNvSpPr>
          <p:nvPr>
            <p:ph idx="1"/>
          </p:nvPr>
        </p:nvSpPr>
        <p:spPr/>
        <p:txBody>
          <a:bodyPr>
            <a:normAutofit fontScale="92500"/>
          </a:bodyPr>
          <a:lstStyle/>
          <a:p>
            <a:r>
              <a:rPr lang="en-US" altLang="en-US" dirty="0"/>
              <a:t>Regional and State assignments are finalized by one or more individuals, including DODs and OHSAA staff.</a:t>
            </a:r>
          </a:p>
          <a:p>
            <a:r>
              <a:rPr lang="en-US" altLang="en-US" dirty="0"/>
              <a:t>District and Sectional assignments are finalized through District Athletic Boards (DAB). DABs receive lists of officials receiving a State and Regional assignment.</a:t>
            </a:r>
          </a:p>
          <a:p>
            <a:r>
              <a:rPr lang="en-US" altLang="en-US" dirty="0"/>
              <a:t>Officials may be divided into District, Sectional, or Alternate pools to facilitate assigning.</a:t>
            </a:r>
          </a:p>
        </p:txBody>
      </p:sp>
      <p:sp>
        <p:nvSpPr>
          <p:cNvPr id="4" name="Title 3"/>
          <p:cNvSpPr>
            <a:spLocks noGrp="1"/>
          </p:cNvSpPr>
          <p:nvPr>
            <p:ph type="title"/>
          </p:nvPr>
        </p:nvSpPr>
        <p:spPr/>
        <p:txBody>
          <a:bodyPr/>
          <a:lstStyle/>
          <a:p>
            <a:pPr>
              <a:defRPr/>
            </a:pPr>
            <a:r>
              <a:rPr lang="en-US" dirty="0"/>
              <a:t>Ranking and Pools (4 of 4)</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 calcmode="lin" valueType="num">
                                      <p:cBhvr additive="base">
                                        <p:cTn id="7" dur="500" fill="hold"/>
                                        <p:tgtEl>
                                          <p:spTgt spid="3379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79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3794">
                                            <p:txEl>
                                              <p:pRg st="1" end="1"/>
                                            </p:txEl>
                                          </p:spTgt>
                                        </p:tgtEl>
                                        <p:attrNameLst>
                                          <p:attrName>style.visibility</p:attrName>
                                        </p:attrNameLst>
                                      </p:cBhvr>
                                      <p:to>
                                        <p:strVal val="visible"/>
                                      </p:to>
                                    </p:set>
                                    <p:anim calcmode="lin" valueType="num">
                                      <p:cBhvr additive="base">
                                        <p:cTn id="13" dur="500" fill="hold"/>
                                        <p:tgtEl>
                                          <p:spTgt spid="3379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379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3794">
                                            <p:txEl>
                                              <p:pRg st="2" end="2"/>
                                            </p:txEl>
                                          </p:spTgt>
                                        </p:tgtEl>
                                        <p:attrNameLst>
                                          <p:attrName>style.visibility</p:attrName>
                                        </p:attrNameLst>
                                      </p:cBhvr>
                                      <p:to>
                                        <p:strVal val="visible"/>
                                      </p:to>
                                    </p:set>
                                    <p:anim calcmode="lin" valueType="num">
                                      <p:cBhvr additive="base">
                                        <p:cTn id="19" dur="500" fill="hold"/>
                                        <p:tgtEl>
                                          <p:spTgt spid="3379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379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4"/>
          <p:cNvSpPr>
            <a:spLocks noGrp="1"/>
          </p:cNvSpPr>
          <p:nvPr>
            <p:ph idx="1"/>
          </p:nvPr>
        </p:nvSpPr>
        <p:spPr/>
        <p:txBody>
          <a:bodyPr>
            <a:normAutofit fontScale="92500" lnSpcReduction="20000"/>
          </a:bodyPr>
          <a:lstStyle/>
          <a:p>
            <a:r>
              <a:rPr lang="en-US" altLang="en-US" dirty="0"/>
              <a:t>Q: What if I hold multiple positions in this system? I am a Secretary, Assigner, and an Instructor.</a:t>
            </a:r>
          </a:p>
          <a:p>
            <a:pPr lvl="1"/>
            <a:r>
              <a:rPr lang="en-US" altLang="en-US" dirty="0"/>
              <a:t>A: You must choose one role.</a:t>
            </a:r>
          </a:p>
          <a:p>
            <a:r>
              <a:rPr lang="en-US" altLang="en-US" dirty="0"/>
              <a:t>Q: Why are the highest three (3) and lowest five (5) coaches ratings dropped from the coaches vote metrics?</a:t>
            </a:r>
          </a:p>
          <a:p>
            <a:pPr lvl="1"/>
            <a:r>
              <a:rPr lang="en-US" altLang="en-US" dirty="0"/>
              <a:t>A: By dropping those ratings, the metrics are a truer reflection of the official’s performance. This prevents an official’s average from being affected by an emotional rating from a coach.</a:t>
            </a:r>
          </a:p>
          <a:p>
            <a:endParaRPr lang="en-US" altLang="en-US" dirty="0"/>
          </a:p>
        </p:txBody>
      </p:sp>
      <p:sp>
        <p:nvSpPr>
          <p:cNvPr id="4" name="Title 3"/>
          <p:cNvSpPr>
            <a:spLocks noGrp="1"/>
          </p:cNvSpPr>
          <p:nvPr>
            <p:ph type="title"/>
          </p:nvPr>
        </p:nvSpPr>
        <p:spPr/>
        <p:txBody>
          <a:bodyPr/>
          <a:lstStyle/>
          <a:p>
            <a:pPr>
              <a:defRPr/>
            </a:pPr>
            <a:r>
              <a:rPr lang="en-US" dirty="0"/>
              <a:t>Frequently Asked Questions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additive="base">
                                        <p:cTn id="7" dur="500" fill="hold"/>
                                        <p:tgtEl>
                                          <p:spTgt spid="3481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481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4818">
                                            <p:txEl>
                                              <p:pRg st="1" end="1"/>
                                            </p:txEl>
                                          </p:spTgt>
                                        </p:tgtEl>
                                        <p:attrNameLst>
                                          <p:attrName>style.visibility</p:attrName>
                                        </p:attrNameLst>
                                      </p:cBhvr>
                                      <p:to>
                                        <p:strVal val="visible"/>
                                      </p:to>
                                    </p:set>
                                    <p:anim calcmode="lin" valueType="num">
                                      <p:cBhvr additive="base">
                                        <p:cTn id="11" dur="500" fill="hold"/>
                                        <p:tgtEl>
                                          <p:spTgt spid="34818">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48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818">
                                            <p:txEl>
                                              <p:pRg st="2" end="2"/>
                                            </p:txEl>
                                          </p:spTgt>
                                        </p:tgtEl>
                                        <p:attrNameLst>
                                          <p:attrName>style.visibility</p:attrName>
                                        </p:attrNameLst>
                                      </p:cBhvr>
                                      <p:to>
                                        <p:strVal val="visible"/>
                                      </p:to>
                                    </p:set>
                                    <p:anim calcmode="lin" valueType="num">
                                      <p:cBhvr additive="base">
                                        <p:cTn id="17" dur="500" fill="hold"/>
                                        <p:tgtEl>
                                          <p:spTgt spid="34818">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4818">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4818">
                                            <p:txEl>
                                              <p:pRg st="3" end="3"/>
                                            </p:txEl>
                                          </p:spTgt>
                                        </p:tgtEl>
                                        <p:attrNameLst>
                                          <p:attrName>style.visibility</p:attrName>
                                        </p:attrNameLst>
                                      </p:cBhvr>
                                      <p:to>
                                        <p:strVal val="visible"/>
                                      </p:to>
                                    </p:set>
                                    <p:anim calcmode="lin" valueType="num">
                                      <p:cBhvr additive="base">
                                        <p:cTn id="21" dur="500" fill="hold"/>
                                        <p:tgtEl>
                                          <p:spTgt spid="34818">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481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SAFETY ISSUES</a:t>
            </a:r>
          </a:p>
        </p:txBody>
      </p:sp>
      <p:sp>
        <p:nvSpPr>
          <p:cNvPr id="3" name="Content Placeholder 2"/>
          <p:cNvSpPr>
            <a:spLocks noGrp="1"/>
          </p:cNvSpPr>
          <p:nvPr>
            <p:ph idx="1"/>
          </p:nvPr>
        </p:nvSpPr>
        <p:spPr/>
        <p:txBody>
          <a:bodyPr/>
          <a:lstStyle/>
          <a:p>
            <a:r>
              <a:rPr lang="en-US" sz="3200" b="1" dirty="0"/>
              <a:t>OHSAA has always played key role in developing polices covering all aspects of safety for student- athletes</a:t>
            </a:r>
          </a:p>
          <a:p>
            <a:r>
              <a:rPr lang="en-US" sz="3200" b="1" dirty="0"/>
              <a:t>Weather, Concussion Management, and Equipment are just three of these that are important for umpires</a:t>
            </a:r>
          </a:p>
          <a:p>
            <a:r>
              <a:rPr lang="en-US" sz="3200" b="1" dirty="0"/>
              <a:t>Safety is an important responsibility for all involved</a:t>
            </a:r>
          </a:p>
          <a:p>
            <a:endParaRPr lang="en-US" dirty="0"/>
          </a:p>
        </p:txBody>
      </p:sp>
    </p:spTree>
    <p:extLst>
      <p:ext uri="{BB962C8B-B14F-4D97-AF65-F5344CB8AC3E}">
        <p14:creationId xmlns:p14="http://schemas.microsoft.com/office/powerpoint/2010/main" xmlns="" val="2848674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b="1" dirty="0"/>
              <a:t>INCLEMENT WEATHER</a:t>
            </a:r>
          </a:p>
        </p:txBody>
      </p:sp>
      <p:pic>
        <p:nvPicPr>
          <p:cNvPr id="21507" name="Picture 2" descr="C:\Users\Phil\AppData\Local\Microsoft\Windows\Temporary Internet Files\Content.IE5\P3JISY8N\MC900431597[1].png"/>
          <p:cNvPicPr>
            <a:picLocks noGrp="1" noChangeAspect="1" noChangeArrowheads="1"/>
          </p:cNvPicPr>
          <p:nvPr>
            <p:ph sz="half" idx="2"/>
          </p:nvPr>
        </p:nvPicPr>
        <p:blipFill>
          <a:blip r:embed="rId3" cstate="print"/>
          <a:srcRect/>
          <a:stretch>
            <a:fillRect/>
          </a:stretch>
        </p:blipFill>
        <p:spPr>
          <a:xfrm>
            <a:off x="596900" y="1889125"/>
            <a:ext cx="3398838" cy="4451350"/>
          </a:xfrm>
        </p:spPr>
      </p:pic>
      <p:sp>
        <p:nvSpPr>
          <p:cNvPr id="21508" name="Text Placeholder 6"/>
          <p:cNvSpPr>
            <a:spLocks noGrp="1"/>
          </p:cNvSpPr>
          <p:nvPr>
            <p:ph type="body" sz="quarter" idx="3"/>
          </p:nvPr>
        </p:nvSpPr>
        <p:spPr>
          <a:xfrm>
            <a:off x="3797300" y="1530350"/>
            <a:ext cx="4041775" cy="639763"/>
          </a:xfrm>
        </p:spPr>
        <p:txBody>
          <a:bodyPr/>
          <a:lstStyle/>
          <a:p>
            <a:pPr algn="ctr"/>
            <a:r>
              <a:rPr lang="en-US" u="sng"/>
              <a:t>STOP CONTEST</a:t>
            </a:r>
          </a:p>
        </p:txBody>
      </p:sp>
      <p:sp>
        <p:nvSpPr>
          <p:cNvPr id="21509" name="Content Placeholder 7"/>
          <p:cNvSpPr>
            <a:spLocks noGrp="1"/>
          </p:cNvSpPr>
          <p:nvPr>
            <p:ph sz="quarter" idx="4"/>
          </p:nvPr>
        </p:nvSpPr>
        <p:spPr>
          <a:xfrm>
            <a:off x="3824288" y="2252663"/>
            <a:ext cx="4041775" cy="3951287"/>
          </a:xfrm>
        </p:spPr>
        <p:txBody>
          <a:bodyPr/>
          <a:lstStyle/>
          <a:p>
            <a:r>
              <a:rPr lang="en-US" b="1" dirty="0"/>
              <a:t>MANDATORY</a:t>
            </a:r>
          </a:p>
          <a:p>
            <a:r>
              <a:rPr lang="en-US" b="1" dirty="0"/>
              <a:t>UNDERSTAND REVISED WEATHER POLICY</a:t>
            </a:r>
          </a:p>
          <a:p>
            <a:r>
              <a:rPr lang="en-US" b="1" dirty="0"/>
              <a:t>GO TO SAFE LOCATION</a:t>
            </a:r>
          </a:p>
          <a:p>
            <a:r>
              <a:rPr lang="en-US" b="1" dirty="0"/>
              <a:t>30 MINUTE MINIMUM WAIT</a:t>
            </a:r>
          </a:p>
          <a:p>
            <a:r>
              <a:rPr lang="en-US" b="1" dirty="0"/>
              <a:t>RESUME AT LATER DATE – IF NEEDED</a:t>
            </a:r>
          </a:p>
        </p:txBody>
      </p:sp>
    </p:spTree>
    <p:extLst>
      <p:ext uri="{BB962C8B-B14F-4D97-AF65-F5344CB8AC3E}">
        <p14:creationId xmlns:p14="http://schemas.microsoft.com/office/powerpoint/2010/main" xmlns="" val="565919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609600"/>
            <a:ext cx="8229600" cy="808038"/>
          </a:xfrm>
        </p:spPr>
        <p:txBody>
          <a:bodyPr>
            <a:normAutofit fontScale="90000"/>
          </a:bodyPr>
          <a:lstStyle/>
          <a:p>
            <a:r>
              <a:rPr lang="en-US" altLang="en-US" dirty="0"/>
              <a:t>       </a:t>
            </a:r>
            <a:r>
              <a:rPr lang="en-US" b="1" u="sng" dirty="0"/>
              <a:t>Revised Weather Policy - Thunder and Lightning</a:t>
            </a:r>
            <a:r>
              <a:rPr lang="en-US" dirty="0"/>
              <a:t/>
            </a:r>
            <a:br>
              <a:rPr lang="en-US" dirty="0"/>
            </a:br>
            <a:endParaRPr lang="en-US" altLang="en-US" dirty="0"/>
          </a:p>
        </p:txBody>
      </p:sp>
      <p:sp>
        <p:nvSpPr>
          <p:cNvPr id="5123" name="TextBox 3"/>
          <p:cNvSpPr txBox="1">
            <a:spLocks noChangeArrowheads="1"/>
          </p:cNvSpPr>
          <p:nvPr/>
        </p:nvSpPr>
        <p:spPr bwMode="auto">
          <a:xfrm>
            <a:off x="1524000" y="1752600"/>
            <a:ext cx="6477000"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a:t>1.  If thunder is heard, the game will be stopped and the 30-minute clock kicks in</a:t>
            </a:r>
            <a:r>
              <a:rPr lang="en-US" sz="2400" b="1" dirty="0"/>
              <a:t>-NO EXCEPTIONS!</a:t>
            </a:r>
            <a:endParaRPr lang="en-US" sz="2400" dirty="0"/>
          </a:p>
          <a:p>
            <a:r>
              <a:rPr lang="en-US" sz="2400" dirty="0"/>
              <a:t>2.  If lightning is seen (but no thunder heard), the game will be stopped and the Game Administrator(s), Umpires, and Head Coaches will convene and determine what type of delay will be administered.</a:t>
            </a:r>
            <a:r>
              <a:rPr lang="en-US" sz="2400" b="1" dirty="0"/>
              <a:t> If there is lightning in the area, the 30-minute clock kicks in.</a:t>
            </a:r>
            <a:endParaRPr lang="en-US" sz="2400" dirty="0"/>
          </a:p>
          <a:p>
            <a:pPr eaLnBrk="1" fontAlgn="base" hangingPunct="1">
              <a:spcBef>
                <a:spcPct val="0"/>
              </a:spcBef>
              <a:spcAft>
                <a:spcPct val="0"/>
              </a:spcAft>
            </a:pPr>
            <a:endParaRPr lang="en-US" altLang="en-US" sz="2400" dirty="0">
              <a:solidFill>
                <a:prstClr val="black"/>
              </a:solidFill>
            </a:endParaRPr>
          </a:p>
        </p:txBody>
      </p:sp>
    </p:spTree>
    <p:extLst>
      <p:ext uri="{BB962C8B-B14F-4D97-AF65-F5344CB8AC3E}">
        <p14:creationId xmlns:p14="http://schemas.microsoft.com/office/powerpoint/2010/main" xmlns="" val="153827474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HSAA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5489</TotalTime>
  <Words>4014</Words>
  <Application>Microsoft Office PowerPoint</Application>
  <PresentationFormat>On-screen Show (4:3)</PresentationFormat>
  <Paragraphs>420</Paragraphs>
  <Slides>62</Slides>
  <Notes>57</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62</vt:i4>
      </vt:variant>
    </vt:vector>
  </HeadingPairs>
  <TitlesOfParts>
    <vt:vector size="67" baseType="lpstr">
      <vt:lpstr>OHSAA Logo</vt:lpstr>
      <vt:lpstr>Custom Design</vt:lpstr>
      <vt:lpstr>Worksheet</vt:lpstr>
      <vt:lpstr>Clip</vt:lpstr>
      <vt:lpstr>Acrobat Document</vt:lpstr>
      <vt:lpstr>2024 Baseball/Softball General Meeting  OHSAA Umpire Information </vt:lpstr>
      <vt:lpstr>Topics of Discussion</vt:lpstr>
      <vt:lpstr>UNIFORM REQUIREMENTS</vt:lpstr>
      <vt:lpstr>Knit Cap Optional – Cold Weather</vt:lpstr>
      <vt:lpstr>UNIFORM REQUIREMENTS</vt:lpstr>
      <vt:lpstr>UNIFORM REQUIREMENTS</vt:lpstr>
      <vt:lpstr>SAFETY ISSUES</vt:lpstr>
      <vt:lpstr>INCLEMENT WEATHER</vt:lpstr>
      <vt:lpstr>       Revised Weather Policy - Thunder and Lightning </vt:lpstr>
      <vt:lpstr>Revised Weather Policy - Thunder and Lightning </vt:lpstr>
      <vt:lpstr>Revised Weather Policy - Thunder and Lightning </vt:lpstr>
      <vt:lpstr>Lightning  Facts</vt:lpstr>
      <vt:lpstr>Lightning Hazard Areas</vt:lpstr>
      <vt:lpstr>Thirty Minute Rule</vt:lpstr>
      <vt:lpstr>INCLEMENT WEATHER</vt:lpstr>
      <vt:lpstr>Slide 16</vt:lpstr>
      <vt:lpstr>Slide 17</vt:lpstr>
      <vt:lpstr>INCLEMENT WEATHER</vt:lpstr>
      <vt:lpstr>CONCUSSION MANAGEMENT</vt:lpstr>
      <vt:lpstr>CONCUSSION MANAGEMENT</vt:lpstr>
      <vt:lpstr>CONTEST OFFICIALS REQUIREMENTS</vt:lpstr>
      <vt:lpstr>CONCUSSION MANAGEMENT</vt:lpstr>
      <vt:lpstr>RETURN TO PLAY PROTOCOL </vt:lpstr>
      <vt:lpstr>RETURN TO PLAY PROTOCOL </vt:lpstr>
      <vt:lpstr>CONCUSSION MANAGEMENT</vt:lpstr>
      <vt:lpstr>CONCUSSION MANAGEMENT</vt:lpstr>
      <vt:lpstr>Concussion Recognition and  Management Procedures</vt:lpstr>
      <vt:lpstr>Concussion Recognition and  Management Procedures</vt:lpstr>
      <vt:lpstr>CONCUSSION REPORT</vt:lpstr>
      <vt:lpstr>CONCUSSION MANAGEMENT</vt:lpstr>
      <vt:lpstr>Concussion in Sports – Every 3 years www.nfhslearn.com </vt:lpstr>
      <vt:lpstr>OHSAA ADOPTIONS- GAME ENDING PROCEDURES - REGULAR SEASON </vt:lpstr>
      <vt:lpstr>OHSAA ADOPTIONS- GAME ENDING PROCEDURES - TOURNAMENT</vt:lpstr>
      <vt:lpstr>UMPIRE CONDUCT</vt:lpstr>
      <vt:lpstr>EJECTIONS</vt:lpstr>
      <vt:lpstr>OHSAA Rules Affecting  Ejections</vt:lpstr>
      <vt:lpstr>SPORTING CONDUCT</vt:lpstr>
      <vt:lpstr>UMPIRE JURISDICTION</vt:lpstr>
      <vt:lpstr>UMPIRE JURISDICTION</vt:lpstr>
      <vt:lpstr>OHSAA Officials Insurance</vt:lpstr>
      <vt:lpstr>OHSAA Officiating Regulations</vt:lpstr>
      <vt:lpstr>Assignments/Conflicts</vt:lpstr>
      <vt:lpstr>TOURNAMENT SELECTION</vt:lpstr>
      <vt:lpstr>TOURNAMENT SELECTION</vt:lpstr>
      <vt:lpstr>Tournament Officials Rating and Voting System</vt:lpstr>
      <vt:lpstr>Rating &amp; Voting Points System Overview</vt:lpstr>
      <vt:lpstr>Coaches  </vt:lpstr>
      <vt:lpstr>Coaches  </vt:lpstr>
      <vt:lpstr>School Vote</vt:lpstr>
      <vt:lpstr>Local Associations </vt:lpstr>
      <vt:lpstr>Local Associations </vt:lpstr>
      <vt:lpstr>Local Associations </vt:lpstr>
      <vt:lpstr>Local Associations </vt:lpstr>
      <vt:lpstr>Officiating Leaders </vt:lpstr>
      <vt:lpstr>Officiating Leaders </vt:lpstr>
      <vt:lpstr>Officiating Leaders </vt:lpstr>
      <vt:lpstr>Officiating Leaders </vt:lpstr>
      <vt:lpstr>Ranking and Pools (1 of 4)</vt:lpstr>
      <vt:lpstr>Ranking and Pools (2 of 4)</vt:lpstr>
      <vt:lpstr>Ranking and Pools (3 of 4)</vt:lpstr>
      <vt:lpstr>Ranking and Pools (4 of 4)</vt:lpstr>
      <vt:lpstr>Frequently Asked Questions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McGinnis</dc:creator>
  <cp:lastModifiedBy>Windows User</cp:lastModifiedBy>
  <cp:revision>29</cp:revision>
  <dcterms:created xsi:type="dcterms:W3CDTF">2014-11-17T00:03:14Z</dcterms:created>
  <dcterms:modified xsi:type="dcterms:W3CDTF">2024-01-22T21:52:49Z</dcterms:modified>
</cp:coreProperties>
</file>