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7"/>
  </p:notesMasterIdLst>
  <p:sldIdLst>
    <p:sldId id="818" r:id="rId2"/>
    <p:sldId id="821" r:id="rId3"/>
    <p:sldId id="822" r:id="rId4"/>
    <p:sldId id="823" r:id="rId5"/>
    <p:sldId id="824" r:id="rId6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4" autoAdjust="0"/>
    <p:restoredTop sz="88912" autoAdjust="0"/>
  </p:normalViewPr>
  <p:slideViewPr>
    <p:cSldViewPr snapToGrid="0">
      <p:cViewPr varScale="1">
        <p:scale>
          <a:sx n="113" d="100"/>
          <a:sy n="113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63B631F-FE44-49E6-AB4B-B53A8F1F1C9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A32F4A8-3CB5-40E6-88FB-C3A307E2F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3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2F4A8-3CB5-40E6-88FB-C3A307E2F4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38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2F4A8-3CB5-40E6-88FB-C3A307E2F4B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2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2F4A8-3CB5-40E6-88FB-C3A307E2F4B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25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2F4A8-3CB5-40E6-88FB-C3A307E2F4B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89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2F4A8-3CB5-40E6-88FB-C3A307E2F4B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9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556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8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49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19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69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95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42429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2544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13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744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2125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4413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0965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570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506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8016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8/31/23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2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push dir="u"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A596F-9235-46C8-A257-55067C3F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118" y="251949"/>
            <a:ext cx="10353792" cy="881907"/>
          </a:xfrm>
        </p:spPr>
        <p:txBody>
          <a:bodyPr>
            <a:normAutofit/>
          </a:bodyPr>
          <a:lstStyle/>
          <a:p>
            <a:r>
              <a:rPr lang="en-US" sz="4400" b="1" dirty="0">
                <a:ln w="9525">
                  <a:solidFill>
                    <a:schemeClr val="tx1"/>
                  </a:solidFill>
                </a:ln>
                <a:solidFill>
                  <a:srgbClr val="046A2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SPORTSMANSHIP</a:t>
            </a:r>
            <a:endParaRPr lang="en-US" sz="44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2F3C1C-793A-40D6-B4C7-9E928038E687}"/>
              </a:ext>
            </a:extLst>
          </p:cNvPr>
          <p:cNvSpPr txBox="1"/>
          <p:nvPr/>
        </p:nvSpPr>
        <p:spPr>
          <a:xfrm>
            <a:off x="1563554" y="1221503"/>
            <a:ext cx="9928535" cy="5410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Expectations Of Family Members</a:t>
            </a:r>
            <a:endParaRPr lang="en-US" sz="28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 Accept the responsibility of representing</a:t>
            </a:r>
            <a:r>
              <a:rPr lang="en-US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your school and community in a positive </a:t>
            </a:r>
            <a:endParaRPr lang="en-US" sz="20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and supporting manner and encourage</a:t>
            </a:r>
            <a:r>
              <a:rPr lang="en-US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other fans to follow suit.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en-US" sz="2000" b="1" i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﻿</a:t>
            </a: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Realize that a ticket is a privilege to observe a contest and support high school</a:t>
            </a:r>
            <a:r>
              <a:rPr lang="en-US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athletics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and is not a license to verbally</a:t>
            </a:r>
            <a:r>
              <a:rPr lang="en-US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assault anyone or become unhinged.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 Realize that interscholastic athletes are part of the educational experience with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benefits that go beyond the final score.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 Realize that everyone’s goal is to win, but winning is not our purpose in interscholastic    </a:t>
            </a:r>
            <a:endParaRPr lang="en-US" sz="20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athletics. Our purpose is the human growth of the participants so that they can develop</a:t>
            </a:r>
            <a:endParaRPr lang="en-US" sz="20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skills they can use throughout</a:t>
            </a:r>
            <a:r>
              <a:rPr lang="en-US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their lives.</a:t>
            </a:r>
            <a:endParaRPr lang="en-US" sz="20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6B09B90-A60B-50D5-4827-708B75A260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557" r="97365">
                        <a14:foregroundMark x1="11557" y1="66138" x2="11737" y2="42706"/>
                        <a14:foregroundMark x1="11737" y1="42706" x2="18743" y2="48375"/>
                        <a14:foregroundMark x1="18743" y1="48375" x2="20180" y2="60922"/>
                        <a14:foregroundMark x1="20180" y1="60922" x2="12874" y2="66742"/>
                        <a14:foregroundMark x1="12874" y1="66742" x2="11856" y2="66818"/>
                        <a14:foregroundMark x1="28743" y1="61224" x2="35928" y2="48526"/>
                        <a14:foregroundMark x1="35928" y1="48526" x2="37246" y2="41799"/>
                        <a14:foregroundMark x1="30299" y1="50340" x2="25928" y2="41950"/>
                        <a14:foregroundMark x1="36467" y1="55329" x2="36467" y2="55329"/>
                        <a14:foregroundMark x1="55030" y1="39985" x2="46347" y2="37868"/>
                        <a14:foregroundMark x1="46347" y1="37868" x2="50479" y2="52230"/>
                        <a14:foregroundMark x1="50479" y1="52230" x2="43713" y2="55631"/>
                        <a14:foregroundMark x1="51557" y1="51020" x2="48204" y2="61376"/>
                        <a14:foregroundMark x1="48204" y1="61376" x2="45329" y2="60393"/>
                        <a14:foregroundMark x1="62335" y1="62358" x2="59940" y2="47770"/>
                        <a14:foregroundMark x1="59940" y1="47770" x2="65210" y2="34618"/>
                        <a14:foregroundMark x1="65210" y1="34618" x2="73713" y2="47392"/>
                        <a14:foregroundMark x1="73713" y1="47392" x2="69820" y2="61073"/>
                        <a14:foregroundMark x1="69820" y1="61073" x2="70419" y2="63039"/>
                        <a14:foregroundMark x1="80599" y1="62661" x2="81856" y2="43386"/>
                        <a14:foregroundMark x1="81856" y1="43386" x2="88683" y2="59184"/>
                        <a14:foregroundMark x1="88683" y1="59184" x2="88922" y2="64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587" y="5293296"/>
            <a:ext cx="1576096" cy="124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40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A596F-9235-46C8-A257-55067C3F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118" y="251949"/>
            <a:ext cx="10353792" cy="881907"/>
          </a:xfrm>
        </p:spPr>
        <p:txBody>
          <a:bodyPr>
            <a:normAutofit/>
          </a:bodyPr>
          <a:lstStyle/>
          <a:p>
            <a:r>
              <a:rPr lang="en-US" sz="4400" b="1" dirty="0">
                <a:ln w="9525">
                  <a:solidFill>
                    <a:schemeClr val="tx1"/>
                  </a:solidFill>
                </a:ln>
                <a:solidFill>
                  <a:srgbClr val="046A2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SPORTSMANSHIP</a:t>
            </a:r>
            <a:endParaRPr lang="en-US" sz="44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2F3C1C-793A-40D6-B4C7-9E928038E687}"/>
              </a:ext>
            </a:extLst>
          </p:cNvPr>
          <p:cNvSpPr txBox="1"/>
          <p:nvPr/>
        </p:nvSpPr>
        <p:spPr>
          <a:xfrm>
            <a:off x="1684683" y="1133856"/>
            <a:ext cx="9928535" cy="430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Expectations Of Family Members</a:t>
            </a:r>
            <a:endParaRPr lang="en-US" sz="28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Contest officials work other full-time jobs and are giving back to the game to help our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young people. Respect their decisions and learn the rules of the game to better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understand the calls.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Respect and support the job of the coaches. 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Respect opponents as students, and acknowledge them for striving to do their best.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Be a fan, not a fanatic. If you are a parent, be a parent of which your child can be proud!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6B09B90-A60B-50D5-4827-708B75A260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557" r="97365">
                        <a14:foregroundMark x1="11557" y1="66138" x2="11737" y2="42706"/>
                        <a14:foregroundMark x1="11737" y1="42706" x2="18743" y2="48375"/>
                        <a14:foregroundMark x1="18743" y1="48375" x2="20180" y2="60922"/>
                        <a14:foregroundMark x1="20180" y1="60922" x2="12874" y2="66742"/>
                        <a14:foregroundMark x1="12874" y1="66742" x2="11856" y2="66818"/>
                        <a14:foregroundMark x1="28743" y1="61224" x2="35928" y2="48526"/>
                        <a14:foregroundMark x1="35928" y1="48526" x2="37246" y2="41799"/>
                        <a14:foregroundMark x1="30299" y1="50340" x2="25928" y2="41950"/>
                        <a14:foregroundMark x1="36467" y1="55329" x2="36467" y2="55329"/>
                        <a14:foregroundMark x1="55030" y1="39985" x2="46347" y2="37868"/>
                        <a14:foregroundMark x1="46347" y1="37868" x2="50479" y2="52230"/>
                        <a14:foregroundMark x1="50479" y1="52230" x2="43713" y2="55631"/>
                        <a14:foregroundMark x1="51557" y1="51020" x2="48204" y2="61376"/>
                        <a14:foregroundMark x1="48204" y1="61376" x2="45329" y2="60393"/>
                        <a14:foregroundMark x1="62335" y1="62358" x2="59940" y2="47770"/>
                        <a14:foregroundMark x1="59940" y1="47770" x2="65210" y2="34618"/>
                        <a14:foregroundMark x1="65210" y1="34618" x2="73713" y2="47392"/>
                        <a14:foregroundMark x1="73713" y1="47392" x2="69820" y2="61073"/>
                        <a14:foregroundMark x1="69820" y1="61073" x2="70419" y2="63039"/>
                        <a14:foregroundMark x1="80599" y1="62661" x2="81856" y2="43386"/>
                        <a14:foregroundMark x1="81856" y1="43386" x2="88683" y2="59184"/>
                        <a14:foregroundMark x1="88683" y1="59184" x2="88922" y2="64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587" y="5293296"/>
            <a:ext cx="1576096" cy="124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777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A596F-9235-46C8-A257-55067C3F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118" y="251949"/>
            <a:ext cx="10353792" cy="881907"/>
          </a:xfrm>
        </p:spPr>
        <p:txBody>
          <a:bodyPr>
            <a:normAutofit/>
          </a:bodyPr>
          <a:lstStyle/>
          <a:p>
            <a:r>
              <a:rPr lang="en-US" sz="4400" b="1" dirty="0">
                <a:ln w="9525">
                  <a:solidFill>
                    <a:schemeClr val="tx1"/>
                  </a:solidFill>
                </a:ln>
                <a:solidFill>
                  <a:srgbClr val="046A2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SPORTSMANSHIP</a:t>
            </a:r>
            <a:endParaRPr lang="en-US" sz="44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2F3C1C-793A-40D6-B4C7-9E928038E687}"/>
              </a:ext>
            </a:extLst>
          </p:cNvPr>
          <p:cNvSpPr txBox="1"/>
          <p:nvPr/>
        </p:nvSpPr>
        <p:spPr>
          <a:xfrm>
            <a:off x="1664527" y="1325767"/>
            <a:ext cx="10353792" cy="5041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Expectations Of Student-Athletes</a:t>
            </a:r>
            <a:endParaRPr lang="en-US" sz="28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Accept the responsibility of representing</a:t>
            </a:r>
            <a:r>
              <a:rPr lang="en-US" sz="20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your school and community in a positive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and supporting manner and encourage</a:t>
            </a:r>
            <a:r>
              <a:rPr lang="en-US" sz="20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your teammates to follow suit.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Treat opponents, coaches and officials with respect just as you would want to be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treated.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 Ensure that your actions do not incite fans or other participants or attempt to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embarrass, ridicule or demean others.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Exercise self-control at all times, accepting decisions by officials, coaches and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teammates and abiding by them.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6B09B90-A60B-50D5-4827-708B75A260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557" r="97365">
                        <a14:foregroundMark x1="11557" y1="66138" x2="11737" y2="42706"/>
                        <a14:foregroundMark x1="11737" y1="42706" x2="18743" y2="48375"/>
                        <a14:foregroundMark x1="18743" y1="48375" x2="20180" y2="60922"/>
                        <a14:foregroundMark x1="20180" y1="60922" x2="12874" y2="66742"/>
                        <a14:foregroundMark x1="12874" y1="66742" x2="11856" y2="66818"/>
                        <a14:foregroundMark x1="28743" y1="61224" x2="35928" y2="48526"/>
                        <a14:foregroundMark x1="35928" y1="48526" x2="37246" y2="41799"/>
                        <a14:foregroundMark x1="30299" y1="50340" x2="25928" y2="41950"/>
                        <a14:foregroundMark x1="36467" y1="55329" x2="36467" y2="55329"/>
                        <a14:foregroundMark x1="55030" y1="39985" x2="46347" y2="37868"/>
                        <a14:foregroundMark x1="46347" y1="37868" x2="50479" y2="52230"/>
                        <a14:foregroundMark x1="50479" y1="52230" x2="43713" y2="55631"/>
                        <a14:foregroundMark x1="51557" y1="51020" x2="48204" y2="61376"/>
                        <a14:foregroundMark x1="48204" y1="61376" x2="45329" y2="60393"/>
                        <a14:foregroundMark x1="62335" y1="62358" x2="59940" y2="47770"/>
                        <a14:foregroundMark x1="59940" y1="47770" x2="65210" y2="34618"/>
                        <a14:foregroundMark x1="65210" y1="34618" x2="73713" y2="47392"/>
                        <a14:foregroundMark x1="73713" y1="47392" x2="69820" y2="61073"/>
                        <a14:foregroundMark x1="69820" y1="61073" x2="70419" y2="63039"/>
                        <a14:foregroundMark x1="80599" y1="62661" x2="81856" y2="43386"/>
                        <a14:foregroundMark x1="81856" y1="43386" x2="88683" y2="59184"/>
                        <a14:foregroundMark x1="88683" y1="59184" x2="88922" y2="64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587" y="5293296"/>
            <a:ext cx="1576096" cy="124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699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A596F-9235-46C8-A257-55067C3F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118" y="251949"/>
            <a:ext cx="10353792" cy="881907"/>
          </a:xfrm>
        </p:spPr>
        <p:txBody>
          <a:bodyPr>
            <a:normAutofit/>
          </a:bodyPr>
          <a:lstStyle/>
          <a:p>
            <a:r>
              <a:rPr lang="en-US" sz="4400" b="1" dirty="0">
                <a:ln w="9525">
                  <a:solidFill>
                    <a:schemeClr val="tx1"/>
                  </a:solidFill>
                </a:ln>
                <a:solidFill>
                  <a:srgbClr val="046A2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SPORTSMANSHIP</a:t>
            </a:r>
            <a:endParaRPr lang="en-US" sz="44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2F3C1C-793A-40D6-B4C7-9E928038E687}"/>
              </a:ext>
            </a:extLst>
          </p:cNvPr>
          <p:cNvSpPr txBox="1"/>
          <p:nvPr/>
        </p:nvSpPr>
        <p:spPr>
          <a:xfrm>
            <a:off x="1664527" y="1325767"/>
            <a:ext cx="10353791" cy="430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Expectations Of Student-Athletes</a:t>
            </a:r>
            <a:endParaRPr lang="en-US" sz="28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Respect the integrity and judgment of the officials. Never argue or make gestures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indicating the dislike of a decision.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Always set a good example for your teammates and student fans to follow.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Accept both victory and defeat with pride and compassion, being neither boastful 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nor bitter.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•  Congratulate opponents in a sincere manner following either a win or a loss.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6B09B90-A60B-50D5-4827-708B75A260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557" r="97365">
                        <a14:foregroundMark x1="11557" y1="66138" x2="11737" y2="42706"/>
                        <a14:foregroundMark x1="11737" y1="42706" x2="18743" y2="48375"/>
                        <a14:foregroundMark x1="18743" y1="48375" x2="20180" y2="60922"/>
                        <a14:foregroundMark x1="20180" y1="60922" x2="12874" y2="66742"/>
                        <a14:foregroundMark x1="12874" y1="66742" x2="11856" y2="66818"/>
                        <a14:foregroundMark x1="28743" y1="61224" x2="35928" y2="48526"/>
                        <a14:foregroundMark x1="35928" y1="48526" x2="37246" y2="41799"/>
                        <a14:foregroundMark x1="30299" y1="50340" x2="25928" y2="41950"/>
                        <a14:foregroundMark x1="36467" y1="55329" x2="36467" y2="55329"/>
                        <a14:foregroundMark x1="55030" y1="39985" x2="46347" y2="37868"/>
                        <a14:foregroundMark x1="46347" y1="37868" x2="50479" y2="52230"/>
                        <a14:foregroundMark x1="50479" y1="52230" x2="43713" y2="55631"/>
                        <a14:foregroundMark x1="51557" y1="51020" x2="48204" y2="61376"/>
                        <a14:foregroundMark x1="48204" y1="61376" x2="45329" y2="60393"/>
                        <a14:foregroundMark x1="62335" y1="62358" x2="59940" y2="47770"/>
                        <a14:foregroundMark x1="59940" y1="47770" x2="65210" y2="34618"/>
                        <a14:foregroundMark x1="65210" y1="34618" x2="73713" y2="47392"/>
                        <a14:foregroundMark x1="73713" y1="47392" x2="69820" y2="61073"/>
                        <a14:foregroundMark x1="69820" y1="61073" x2="70419" y2="63039"/>
                        <a14:foregroundMark x1="80599" y1="62661" x2="81856" y2="43386"/>
                        <a14:foregroundMark x1="81856" y1="43386" x2="88683" y2="59184"/>
                        <a14:foregroundMark x1="88683" y1="59184" x2="88922" y2="64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587" y="5293296"/>
            <a:ext cx="1576096" cy="124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16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A596F-9235-46C8-A257-55067C3F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118" y="251949"/>
            <a:ext cx="10353792" cy="881907"/>
          </a:xfrm>
        </p:spPr>
        <p:txBody>
          <a:bodyPr>
            <a:normAutofit/>
          </a:bodyPr>
          <a:lstStyle/>
          <a:p>
            <a:r>
              <a:rPr lang="en-US" sz="4400" b="1" dirty="0">
                <a:ln w="9525">
                  <a:solidFill>
                    <a:schemeClr val="tx1"/>
                  </a:solidFill>
                </a:ln>
                <a:solidFill>
                  <a:srgbClr val="046A2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SPORTSMANSHIP</a:t>
            </a:r>
            <a:endParaRPr lang="en-US" sz="44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2F3C1C-793A-40D6-B4C7-9E928038E687}"/>
              </a:ext>
            </a:extLst>
          </p:cNvPr>
          <p:cNvSpPr txBox="1"/>
          <p:nvPr/>
        </p:nvSpPr>
        <p:spPr>
          <a:xfrm>
            <a:off x="1664527" y="1325767"/>
            <a:ext cx="10353791" cy="4967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 Interscholastic Athletics</a:t>
            </a:r>
            <a:endParaRPr lang="en-US" sz="28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 </a:t>
            </a: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Participation in interscholastic athletics programs is educational in nature and: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√	 </a:t>
            </a: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Complements each student’s school experience.</a:t>
            </a: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√   </a:t>
            </a: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Fosters a sense of community and  teaches lifelong lessons of hard work, teamwork,</a:t>
            </a: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citizenship and discipline.</a:t>
            </a: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√   </a:t>
            </a: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Promotes a lifetime appreciation for sports and healthy lifestyles.</a:t>
            </a: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√   </a:t>
            </a: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Promotes student academic achievement and success over athletics achievement and </a:t>
            </a: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2000" b="1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success.</a:t>
            </a: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√   </a:t>
            </a: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Helps prepare students for the next level of  life as a responsible adult and productive</a:t>
            </a:r>
          </a:p>
          <a:p>
            <a:pPr marL="0" marR="0" indent="1651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2000" b="1" i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citizen.</a:t>
            </a:r>
            <a:endParaRPr lang="en-US" sz="2000" i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6B09B90-A60B-50D5-4827-708B75A260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557" r="97365">
                        <a14:foregroundMark x1="11557" y1="66138" x2="11737" y2="42706"/>
                        <a14:foregroundMark x1="11737" y1="42706" x2="18743" y2="48375"/>
                        <a14:foregroundMark x1="18743" y1="48375" x2="20180" y2="60922"/>
                        <a14:foregroundMark x1="20180" y1="60922" x2="12874" y2="66742"/>
                        <a14:foregroundMark x1="12874" y1="66742" x2="11856" y2="66818"/>
                        <a14:foregroundMark x1="28743" y1="61224" x2="35928" y2="48526"/>
                        <a14:foregroundMark x1="35928" y1="48526" x2="37246" y2="41799"/>
                        <a14:foregroundMark x1="30299" y1="50340" x2="25928" y2="41950"/>
                        <a14:foregroundMark x1="36467" y1="55329" x2="36467" y2="55329"/>
                        <a14:foregroundMark x1="55030" y1="39985" x2="46347" y2="37868"/>
                        <a14:foregroundMark x1="46347" y1="37868" x2="50479" y2="52230"/>
                        <a14:foregroundMark x1="50479" y1="52230" x2="43713" y2="55631"/>
                        <a14:foregroundMark x1="51557" y1="51020" x2="48204" y2="61376"/>
                        <a14:foregroundMark x1="48204" y1="61376" x2="45329" y2="60393"/>
                        <a14:foregroundMark x1="62335" y1="62358" x2="59940" y2="47770"/>
                        <a14:foregroundMark x1="59940" y1="47770" x2="65210" y2="34618"/>
                        <a14:foregroundMark x1="65210" y1="34618" x2="73713" y2="47392"/>
                        <a14:foregroundMark x1="73713" y1="47392" x2="69820" y2="61073"/>
                        <a14:foregroundMark x1="69820" y1="61073" x2="70419" y2="63039"/>
                        <a14:foregroundMark x1="80599" y1="62661" x2="81856" y2="43386"/>
                        <a14:foregroundMark x1="81856" y1="43386" x2="88683" y2="59184"/>
                        <a14:foregroundMark x1="88683" y1="59184" x2="88922" y2="64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587" y="5293296"/>
            <a:ext cx="1576096" cy="124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87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3018</TotalTime>
  <Words>492</Words>
  <Application>Microsoft Macintosh PowerPoint</Application>
  <PresentationFormat>Widescreen</PresentationFormat>
  <Paragraphs>69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Corbel</vt:lpstr>
      <vt:lpstr>Parallax</vt:lpstr>
      <vt:lpstr>SPORTSMANSHIP</vt:lpstr>
      <vt:lpstr>SPORTSMANSHIP</vt:lpstr>
      <vt:lpstr>SPORTSMANSHIP</vt:lpstr>
      <vt:lpstr>SPORTSMANSHIP</vt:lpstr>
      <vt:lpstr>SPORTSMANSHIP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Competitive Balance: Ohio’s response to the request to  separate public and private school tournaments</dc:title>
  <dc:creator>Kristin Ronai</dc:creator>
  <cp:lastModifiedBy>Bob Goldring</cp:lastModifiedBy>
  <cp:revision>270</cp:revision>
  <cp:lastPrinted>2023-08-21T14:06:54Z</cp:lastPrinted>
  <dcterms:created xsi:type="dcterms:W3CDTF">2019-03-30T01:24:30Z</dcterms:created>
  <dcterms:modified xsi:type="dcterms:W3CDTF">2023-08-31T17:37:07Z</dcterms:modified>
</cp:coreProperties>
</file>