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4" r:id="rId5"/>
    <p:sldId id="265" r:id="rId6"/>
    <p:sldId id="322" r:id="rId7"/>
    <p:sldId id="259" r:id="rId8"/>
    <p:sldId id="260" r:id="rId9"/>
    <p:sldId id="261" r:id="rId10"/>
    <p:sldId id="262" r:id="rId11"/>
    <p:sldId id="263" r:id="rId12"/>
    <p:sldId id="289" r:id="rId13"/>
    <p:sldId id="291" r:id="rId14"/>
    <p:sldId id="266" r:id="rId15"/>
    <p:sldId id="267" r:id="rId16"/>
    <p:sldId id="268" r:id="rId17"/>
    <p:sldId id="269" r:id="rId18"/>
    <p:sldId id="270" r:id="rId19"/>
    <p:sldId id="271" r:id="rId20"/>
    <p:sldId id="272" r:id="rId21"/>
    <p:sldId id="273" r:id="rId22"/>
    <p:sldId id="274" r:id="rId23"/>
    <p:sldId id="279" r:id="rId24"/>
    <p:sldId id="275" r:id="rId25"/>
    <p:sldId id="276" r:id="rId26"/>
    <p:sldId id="277" r:id="rId27"/>
    <p:sldId id="278" r:id="rId28"/>
    <p:sldId id="280" r:id="rId29"/>
    <p:sldId id="281" r:id="rId30"/>
    <p:sldId id="282" r:id="rId31"/>
    <p:sldId id="283" r:id="rId32"/>
    <p:sldId id="284" r:id="rId33"/>
    <p:sldId id="285" r:id="rId34"/>
    <p:sldId id="286" r:id="rId35"/>
    <p:sldId id="287" r:id="rId36"/>
    <p:sldId id="288" r:id="rId37"/>
    <p:sldId id="292" r:id="rId38"/>
    <p:sldId id="290" r:id="rId39"/>
    <p:sldId id="293" r:id="rId40"/>
    <p:sldId id="294" r:id="rId41"/>
    <p:sldId id="295" r:id="rId42"/>
    <p:sldId id="297" r:id="rId43"/>
    <p:sldId id="296"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23" r:id="rId65"/>
    <p:sldId id="319" r:id="rId66"/>
    <p:sldId id="318" r:id="rId67"/>
    <p:sldId id="320" r:id="rId68"/>
    <p:sldId id="321" r:id="rId6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5106C-F488-466E-8310-0022E4B7D101}">
          <p14:sldIdLst>
            <p14:sldId id="256"/>
          </p14:sldIdLst>
        </p14:section>
        <p14:section name="Settings" id="{74EF1872-3BC2-4A34-AFF8-F88320BE0F4E}">
          <p14:sldIdLst>
            <p14:sldId id="257"/>
            <p14:sldId id="258"/>
            <p14:sldId id="264"/>
            <p14:sldId id="265"/>
          </p14:sldIdLst>
        </p14:section>
        <p14:section name="People" id="{9E611A55-8D94-4484-A3C6-1483C83C4772}">
          <p14:sldIdLst>
            <p14:sldId id="322"/>
            <p14:sldId id="259"/>
            <p14:sldId id="260"/>
            <p14:sldId id="261"/>
            <p14:sldId id="262"/>
            <p14:sldId id="263"/>
            <p14:sldId id="289"/>
            <p14:sldId id="291"/>
          </p14:sldIdLst>
        </p14:section>
        <p14:section name="Sites" id="{55D5F35B-62A8-46D5-A687-24E2A3A6F2F2}">
          <p14:sldIdLst>
            <p14:sldId id="266"/>
            <p14:sldId id="267"/>
            <p14:sldId id="268"/>
            <p14:sldId id="269"/>
            <p14:sldId id="270"/>
            <p14:sldId id="271"/>
            <p14:sldId id="272"/>
            <p14:sldId id="273"/>
          </p14:sldIdLst>
        </p14:section>
        <p14:section name="Teams" id="{685C1CDA-BD62-42F3-9CFE-D967E28691E5}">
          <p14:sldIdLst>
            <p14:sldId id="274"/>
            <p14:sldId id="279"/>
            <p14:sldId id="275"/>
            <p14:sldId id="276"/>
            <p14:sldId id="277"/>
            <p14:sldId id="278"/>
          </p14:sldIdLst>
        </p14:section>
        <p14:section name="Opponents" id="{B85BF18C-8092-4AE4-9616-DD5A9581E2E1}">
          <p14:sldIdLst>
            <p14:sldId id="280"/>
            <p14:sldId id="281"/>
          </p14:sldIdLst>
        </p14:section>
        <p14:section name="Schedule" id="{90F8EB39-8C95-4C6C-A4E5-F31CE59C1539}">
          <p14:sldIdLst>
            <p14:sldId id="282"/>
            <p14:sldId id="283"/>
            <p14:sldId id="284"/>
            <p14:sldId id="285"/>
            <p14:sldId id="286"/>
            <p14:sldId id="287"/>
            <p14:sldId id="288"/>
            <p14:sldId id="292"/>
            <p14:sldId id="290"/>
            <p14:sldId id="293"/>
            <p14:sldId id="294"/>
            <p14:sldId id="295"/>
            <p14:sldId id="297"/>
            <p14:sldId id="296"/>
            <p14:sldId id="298"/>
            <p14:sldId id="299"/>
            <p14:sldId id="300"/>
            <p14:sldId id="301"/>
            <p14:sldId id="302"/>
            <p14:sldId id="303"/>
          </p14:sldIdLst>
        </p14:section>
        <p14:section name="Students" id="{EF32F7B1-8071-4306-AF5F-B7910D74DFF0}">
          <p14:sldIdLst>
            <p14:sldId id="304"/>
            <p14:sldId id="305"/>
            <p14:sldId id="306"/>
            <p14:sldId id="307"/>
            <p14:sldId id="308"/>
            <p14:sldId id="309"/>
            <p14:sldId id="310"/>
            <p14:sldId id="311"/>
            <p14:sldId id="312"/>
            <p14:sldId id="313"/>
            <p14:sldId id="314"/>
            <p14:sldId id="315"/>
            <p14:sldId id="316"/>
            <p14:sldId id="317"/>
          </p14:sldIdLst>
        </p14:section>
        <p14:section name="Payments" id="{89B03017-14DF-4E35-AFE6-FC9C1AF1CC4B}">
          <p14:sldIdLst>
            <p14:sldId id="323"/>
            <p14:sldId id="319"/>
            <p14:sldId id="318"/>
          </p14:sldIdLst>
        </p14:section>
        <p14:section name="Reports" id="{382C2F23-7663-4237-A60D-28E6B4D839D2}">
          <p14:sldIdLst>
            <p14:sldId id="320"/>
          </p14:sldIdLst>
        </p14:section>
        <p14:section name="Support" id="{D894F2A9-6E3B-48F2-96DD-1C97122606BA}">
          <p14:sldIdLst>
            <p14:sldId id="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29"/>
    <a:srgbClr val="62BD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487" y="4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8/25/2021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8/25/2021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8/25/2021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8/25/2021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8/25/2021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8/25/2021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8/25/2021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ohsaa.org/School-Resources/Competitive-Balance-Resource-Center" TargetMode="External"/><Relationship Id="rId1" Type="http://schemas.openxmlformats.org/officeDocument/2006/relationships/slideLayout" Target="../slideLayouts/slideLayout2.xml"/><Relationship Id="rId5" Type="http://schemas.openxmlformats.org/officeDocument/2006/relationships/image" Target="../media/image67.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hyperlink" Target="mailto:rsayers@ohsaa.org" TargetMode="External"/><Relationship Id="rId2" Type="http://schemas.openxmlformats.org/officeDocument/2006/relationships/hyperlink" Target="mailto:Support@ArbiterSports.com"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24B1-E734-4188-B0A0-25EC65CF7B66}"/>
              </a:ext>
            </a:extLst>
          </p:cNvPr>
          <p:cNvSpPr>
            <a:spLocks noGrp="1"/>
          </p:cNvSpPr>
          <p:nvPr>
            <p:ph type="ctrTitle"/>
          </p:nvPr>
        </p:nvSpPr>
        <p:spPr/>
        <p:txBody>
          <a:bodyPr/>
          <a:lstStyle/>
          <a:p>
            <a:r>
              <a:rPr lang="en-US" sz="4800" dirty="0"/>
              <a:t>ArbiterGame How-To Guide</a:t>
            </a:r>
          </a:p>
        </p:txBody>
      </p:sp>
      <p:sp>
        <p:nvSpPr>
          <p:cNvPr id="3" name="Subtitle 2">
            <a:extLst>
              <a:ext uri="{FF2B5EF4-FFF2-40B4-BE49-F238E27FC236}">
                <a16:creationId xmlns:a16="http://schemas.microsoft.com/office/drawing/2014/main" id="{A883A9C6-834D-40CA-BF98-618826952367}"/>
              </a:ext>
            </a:extLst>
          </p:cNvPr>
          <p:cNvSpPr>
            <a:spLocks noGrp="1"/>
          </p:cNvSpPr>
          <p:nvPr>
            <p:ph type="subTitle" idx="1"/>
          </p:nvPr>
        </p:nvSpPr>
        <p:spPr/>
        <p:txBody>
          <a:bodyPr/>
          <a:lstStyle/>
          <a:p>
            <a:r>
              <a:rPr lang="en-US" dirty="0">
                <a:solidFill>
                  <a:schemeClr val="bg2">
                    <a:lumMod val="10000"/>
                  </a:schemeClr>
                </a:solidFill>
              </a:rPr>
              <a:t>An overview of how to complete various actions throughout the arbitergame software</a:t>
            </a:r>
          </a:p>
        </p:txBody>
      </p:sp>
      <p:pic>
        <p:nvPicPr>
          <p:cNvPr id="8" name="Picture 7" descr="A close up of a sign&#10;&#10;Description automatically generated">
            <a:extLst>
              <a:ext uri="{FF2B5EF4-FFF2-40B4-BE49-F238E27FC236}">
                <a16:creationId xmlns:a16="http://schemas.microsoft.com/office/drawing/2014/main" id="{8561EF62-E1B3-4C48-A890-7B20F4D4E13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Tree>
    <p:extLst>
      <p:ext uri="{BB962C8B-B14F-4D97-AF65-F5344CB8AC3E}">
        <p14:creationId xmlns:p14="http://schemas.microsoft.com/office/powerpoint/2010/main" val="32797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7F6D4-3EFD-4459-A60B-26005684DA58}"/>
              </a:ext>
            </a:extLst>
          </p:cNvPr>
          <p:cNvSpPr>
            <a:spLocks noGrp="1"/>
          </p:cNvSpPr>
          <p:nvPr>
            <p:ph type="title"/>
          </p:nvPr>
        </p:nvSpPr>
        <p:spPr>
          <a:xfrm>
            <a:off x="1715294" y="1015613"/>
            <a:ext cx="8720612" cy="706964"/>
          </a:xfrm>
        </p:spPr>
        <p:txBody>
          <a:bodyPr/>
          <a:lstStyle/>
          <a:p>
            <a:pPr algn="ctr"/>
            <a:r>
              <a:rPr lang="en-US" dirty="0"/>
              <a:t>People – Roles</a:t>
            </a:r>
          </a:p>
        </p:txBody>
      </p:sp>
      <p:sp>
        <p:nvSpPr>
          <p:cNvPr id="3" name="Content Placeholder 2">
            <a:extLst>
              <a:ext uri="{FF2B5EF4-FFF2-40B4-BE49-F238E27FC236}">
                <a16:creationId xmlns:a16="http://schemas.microsoft.com/office/drawing/2014/main" id="{88518F39-2D3B-4774-B720-770171E67933}"/>
              </a:ext>
            </a:extLst>
          </p:cNvPr>
          <p:cNvSpPr>
            <a:spLocks noGrp="1"/>
          </p:cNvSpPr>
          <p:nvPr>
            <p:ph idx="1"/>
          </p:nvPr>
        </p:nvSpPr>
        <p:spPr>
          <a:xfrm>
            <a:off x="1552595" y="2175662"/>
            <a:ext cx="8825659" cy="2452297"/>
          </a:xfrm>
        </p:spPr>
        <p:txBody>
          <a:bodyPr/>
          <a:lstStyle/>
          <a:p>
            <a:r>
              <a:rPr lang="en-US" dirty="0"/>
              <a:t>Allows for Admins to restrict and expand access for those listed as ‘Payor’ or ‘Staff’</a:t>
            </a:r>
          </a:p>
          <a:p>
            <a:r>
              <a:rPr lang="en-US" dirty="0"/>
              <a:t>Payor - Members of this role have access to make payments. This role can be edited to fit your needs</a:t>
            </a:r>
          </a:p>
          <a:p>
            <a:r>
              <a:rPr lang="en-US" dirty="0"/>
              <a:t>Staff - Members of this role have limited access. This role can be edited to fit your needs</a:t>
            </a:r>
          </a:p>
          <a:p>
            <a:r>
              <a:rPr lang="en-US" dirty="0"/>
              <a:t>Click the pencil on the righthand side to make edits to their access</a:t>
            </a:r>
          </a:p>
          <a:p>
            <a:endParaRPr lang="en-US" dirty="0"/>
          </a:p>
        </p:txBody>
      </p:sp>
      <p:pic>
        <p:nvPicPr>
          <p:cNvPr id="8" name="Picture 7" descr="A close up of a sign&#10;&#10;Description automatically generated">
            <a:extLst>
              <a:ext uri="{FF2B5EF4-FFF2-40B4-BE49-F238E27FC236}">
                <a16:creationId xmlns:a16="http://schemas.microsoft.com/office/drawing/2014/main" id="{FFD485F8-3332-489F-B55F-8D0B08CC23B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C37AB6F2-263B-4A1A-870D-B0744BCC8E39}"/>
              </a:ext>
            </a:extLst>
          </p:cNvPr>
          <p:cNvPicPr>
            <a:picLocks noChangeAspect="1"/>
          </p:cNvPicPr>
          <p:nvPr/>
        </p:nvPicPr>
        <p:blipFill>
          <a:blip r:embed="rId4"/>
          <a:stretch>
            <a:fillRect/>
          </a:stretch>
        </p:blipFill>
        <p:spPr>
          <a:xfrm>
            <a:off x="215940" y="4627959"/>
            <a:ext cx="11760120" cy="2101367"/>
          </a:xfrm>
          <a:prstGeom prst="rect">
            <a:avLst/>
          </a:prstGeom>
        </p:spPr>
      </p:pic>
      <p:sp>
        <p:nvSpPr>
          <p:cNvPr id="9" name="Oval 8">
            <a:extLst>
              <a:ext uri="{FF2B5EF4-FFF2-40B4-BE49-F238E27FC236}">
                <a16:creationId xmlns:a16="http://schemas.microsoft.com/office/drawing/2014/main" id="{1C85A430-38B1-4002-BBFE-B7A49AFD4700}"/>
              </a:ext>
            </a:extLst>
          </p:cNvPr>
          <p:cNvSpPr/>
          <p:nvPr/>
        </p:nvSpPr>
        <p:spPr>
          <a:xfrm>
            <a:off x="11338560" y="5718442"/>
            <a:ext cx="380999" cy="1010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784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3572F-F3FB-4A6A-8645-5AC13FC6E0A9}"/>
              </a:ext>
            </a:extLst>
          </p:cNvPr>
          <p:cNvSpPr>
            <a:spLocks noGrp="1"/>
          </p:cNvSpPr>
          <p:nvPr>
            <p:ph type="title"/>
          </p:nvPr>
        </p:nvSpPr>
        <p:spPr>
          <a:xfrm>
            <a:off x="1715293" y="838200"/>
            <a:ext cx="8712223" cy="706964"/>
          </a:xfrm>
        </p:spPr>
        <p:txBody>
          <a:bodyPr/>
          <a:lstStyle/>
          <a:p>
            <a:pPr algn="ctr"/>
            <a:r>
              <a:rPr lang="en-US" dirty="0"/>
              <a:t>People – Roles</a:t>
            </a:r>
          </a:p>
        </p:txBody>
      </p:sp>
      <p:sp>
        <p:nvSpPr>
          <p:cNvPr id="3" name="Content Placeholder 2">
            <a:extLst>
              <a:ext uri="{FF2B5EF4-FFF2-40B4-BE49-F238E27FC236}">
                <a16:creationId xmlns:a16="http://schemas.microsoft.com/office/drawing/2014/main" id="{5ED4E442-BB2B-4067-BF87-05D0C531C370}"/>
              </a:ext>
            </a:extLst>
          </p:cNvPr>
          <p:cNvSpPr>
            <a:spLocks noGrp="1"/>
          </p:cNvSpPr>
          <p:nvPr>
            <p:ph idx="1"/>
          </p:nvPr>
        </p:nvSpPr>
        <p:spPr>
          <a:xfrm>
            <a:off x="1552595" y="2184051"/>
            <a:ext cx="8825659" cy="844375"/>
          </a:xfrm>
        </p:spPr>
        <p:txBody>
          <a:bodyPr/>
          <a:lstStyle/>
          <a:p>
            <a:r>
              <a:rPr lang="en-US" dirty="0"/>
              <a:t>Use the check boxes to select the access you want ‘Staff’ and ‘Payors’ to have</a:t>
            </a:r>
          </a:p>
        </p:txBody>
      </p:sp>
      <p:pic>
        <p:nvPicPr>
          <p:cNvPr id="6" name="Picture 5" descr="A close up of a sign&#10;&#10;Description automatically generated">
            <a:extLst>
              <a:ext uri="{FF2B5EF4-FFF2-40B4-BE49-F238E27FC236}">
                <a16:creationId xmlns:a16="http://schemas.microsoft.com/office/drawing/2014/main" id="{C943FC83-BA72-4A09-826E-5953C3AF87C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42378AE9-9E2A-4024-ADB5-B2DBC19AE988}"/>
              </a:ext>
            </a:extLst>
          </p:cNvPr>
          <p:cNvPicPr>
            <a:picLocks noChangeAspect="1"/>
          </p:cNvPicPr>
          <p:nvPr/>
        </p:nvPicPr>
        <p:blipFill>
          <a:blip r:embed="rId4"/>
          <a:stretch>
            <a:fillRect/>
          </a:stretch>
        </p:blipFill>
        <p:spPr>
          <a:xfrm>
            <a:off x="2764360" y="2595814"/>
            <a:ext cx="8825659" cy="3950397"/>
          </a:xfrm>
          <a:prstGeom prst="rect">
            <a:avLst/>
          </a:prstGeom>
        </p:spPr>
      </p:pic>
    </p:spTree>
    <p:extLst>
      <p:ext uri="{BB962C8B-B14F-4D97-AF65-F5344CB8AC3E}">
        <p14:creationId xmlns:p14="http://schemas.microsoft.com/office/powerpoint/2010/main" val="3940620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5F773-51B7-48ED-9818-2EFE0E22ACF5}"/>
              </a:ext>
            </a:extLst>
          </p:cNvPr>
          <p:cNvSpPr>
            <a:spLocks noGrp="1"/>
          </p:cNvSpPr>
          <p:nvPr>
            <p:ph type="title"/>
          </p:nvPr>
        </p:nvSpPr>
        <p:spPr>
          <a:xfrm>
            <a:off x="1715293" y="931723"/>
            <a:ext cx="8761413" cy="706964"/>
          </a:xfrm>
        </p:spPr>
        <p:txBody>
          <a:bodyPr/>
          <a:lstStyle/>
          <a:p>
            <a:pPr algn="ctr"/>
            <a:r>
              <a:rPr lang="en-US" dirty="0"/>
              <a:t>People - Workers</a:t>
            </a:r>
          </a:p>
        </p:txBody>
      </p:sp>
      <p:sp>
        <p:nvSpPr>
          <p:cNvPr id="3" name="Content Placeholder 2">
            <a:extLst>
              <a:ext uri="{FF2B5EF4-FFF2-40B4-BE49-F238E27FC236}">
                <a16:creationId xmlns:a16="http://schemas.microsoft.com/office/drawing/2014/main" id="{DEBDEFE3-B585-44FB-8F4B-8DE60692F748}"/>
              </a:ext>
            </a:extLst>
          </p:cNvPr>
          <p:cNvSpPr>
            <a:spLocks noGrp="1"/>
          </p:cNvSpPr>
          <p:nvPr>
            <p:ph idx="1"/>
          </p:nvPr>
        </p:nvSpPr>
        <p:spPr/>
        <p:txBody>
          <a:bodyPr/>
          <a:lstStyle/>
          <a:p>
            <a:r>
              <a:rPr lang="en-US" dirty="0"/>
              <a:t>Where you will add staff that work your events and contests</a:t>
            </a:r>
          </a:p>
          <a:p>
            <a:r>
              <a:rPr lang="en-US" dirty="0"/>
              <a:t>Use the ‘+ Add Event Worker(s)’ button to add new staff</a:t>
            </a:r>
          </a:p>
        </p:txBody>
      </p:sp>
      <p:pic>
        <p:nvPicPr>
          <p:cNvPr id="4" name="Picture 3" descr="A close up of a sign&#10;&#10;Description automatically generated">
            <a:extLst>
              <a:ext uri="{FF2B5EF4-FFF2-40B4-BE49-F238E27FC236}">
                <a16:creationId xmlns:a16="http://schemas.microsoft.com/office/drawing/2014/main" id="{EC10AE57-9EF0-47E2-AA8A-DB55745C84A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824DB5F3-0BEF-48B4-A8FD-4B8977D7E247}"/>
              </a:ext>
            </a:extLst>
          </p:cNvPr>
          <p:cNvPicPr>
            <a:picLocks noChangeAspect="1"/>
          </p:cNvPicPr>
          <p:nvPr/>
        </p:nvPicPr>
        <p:blipFill>
          <a:blip r:embed="rId4"/>
          <a:stretch>
            <a:fillRect/>
          </a:stretch>
        </p:blipFill>
        <p:spPr>
          <a:xfrm>
            <a:off x="2211387" y="3429000"/>
            <a:ext cx="7650480" cy="3021722"/>
          </a:xfrm>
          <a:prstGeom prst="rect">
            <a:avLst/>
          </a:prstGeom>
        </p:spPr>
      </p:pic>
      <p:sp>
        <p:nvSpPr>
          <p:cNvPr id="8" name="Rectangle 7">
            <a:extLst>
              <a:ext uri="{FF2B5EF4-FFF2-40B4-BE49-F238E27FC236}">
                <a16:creationId xmlns:a16="http://schemas.microsoft.com/office/drawing/2014/main" id="{284E6465-3565-4096-A969-37E6BA6B2D1E}"/>
              </a:ext>
            </a:extLst>
          </p:cNvPr>
          <p:cNvSpPr/>
          <p:nvPr/>
        </p:nvSpPr>
        <p:spPr>
          <a:xfrm>
            <a:off x="3909305" y="4089564"/>
            <a:ext cx="385425" cy="444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BE91FB-5FCA-4CA8-B821-9B961D73F5A3}"/>
              </a:ext>
            </a:extLst>
          </p:cNvPr>
          <p:cNvSpPr/>
          <p:nvPr/>
        </p:nvSpPr>
        <p:spPr>
          <a:xfrm>
            <a:off x="3909303" y="4639569"/>
            <a:ext cx="385425" cy="444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FB69C7-7A38-42BB-96B4-963B201E810B}"/>
              </a:ext>
            </a:extLst>
          </p:cNvPr>
          <p:cNvSpPr/>
          <p:nvPr/>
        </p:nvSpPr>
        <p:spPr>
          <a:xfrm>
            <a:off x="3909304" y="5117252"/>
            <a:ext cx="385425" cy="444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7FB79A-A071-4B75-964A-F829987DBB36}"/>
              </a:ext>
            </a:extLst>
          </p:cNvPr>
          <p:cNvSpPr/>
          <p:nvPr/>
        </p:nvSpPr>
        <p:spPr>
          <a:xfrm>
            <a:off x="3909304" y="5587766"/>
            <a:ext cx="385425" cy="444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2607B6-8185-4466-AF69-A4025F5831DB}"/>
              </a:ext>
            </a:extLst>
          </p:cNvPr>
          <p:cNvSpPr/>
          <p:nvPr/>
        </p:nvSpPr>
        <p:spPr>
          <a:xfrm>
            <a:off x="4356673" y="4089564"/>
            <a:ext cx="2156215" cy="444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629294-5869-44F7-8DFB-25E6A513B373}"/>
              </a:ext>
            </a:extLst>
          </p:cNvPr>
          <p:cNvSpPr/>
          <p:nvPr/>
        </p:nvSpPr>
        <p:spPr>
          <a:xfrm>
            <a:off x="4356673" y="4629554"/>
            <a:ext cx="2156215" cy="444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D1E6DD-8ECB-4188-8286-458258496465}"/>
              </a:ext>
            </a:extLst>
          </p:cNvPr>
          <p:cNvSpPr/>
          <p:nvPr/>
        </p:nvSpPr>
        <p:spPr>
          <a:xfrm>
            <a:off x="4356673" y="5099132"/>
            <a:ext cx="2156215" cy="444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DD5D9D3-EA23-43A3-9E1C-A51C9AA49FD9}"/>
              </a:ext>
            </a:extLst>
          </p:cNvPr>
          <p:cNvSpPr/>
          <p:nvPr/>
        </p:nvSpPr>
        <p:spPr>
          <a:xfrm>
            <a:off x="4356673" y="6082750"/>
            <a:ext cx="2156215" cy="444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5CC008-1B73-4A79-9144-F48CFC25ACA1}"/>
              </a:ext>
            </a:extLst>
          </p:cNvPr>
          <p:cNvSpPr/>
          <p:nvPr/>
        </p:nvSpPr>
        <p:spPr>
          <a:xfrm>
            <a:off x="4356673" y="5587766"/>
            <a:ext cx="2156215" cy="444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C9F968A-8517-45F2-AF3D-D6E7CB186129}"/>
              </a:ext>
            </a:extLst>
          </p:cNvPr>
          <p:cNvSpPr/>
          <p:nvPr/>
        </p:nvSpPr>
        <p:spPr>
          <a:xfrm>
            <a:off x="6945504" y="4127254"/>
            <a:ext cx="1633095" cy="368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BC0065E-6B3C-4EAE-B8C9-D642F7D87A9B}"/>
              </a:ext>
            </a:extLst>
          </p:cNvPr>
          <p:cNvSpPr/>
          <p:nvPr/>
        </p:nvSpPr>
        <p:spPr>
          <a:xfrm>
            <a:off x="6945505" y="4639569"/>
            <a:ext cx="1633095" cy="368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F24FF6E-BF0E-4CBD-9BDC-48B7DD76198E}"/>
              </a:ext>
            </a:extLst>
          </p:cNvPr>
          <p:cNvSpPr/>
          <p:nvPr/>
        </p:nvSpPr>
        <p:spPr>
          <a:xfrm>
            <a:off x="6945506" y="5139978"/>
            <a:ext cx="1633095" cy="368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C1317F1-799F-4928-AA74-9CBFAAD0B69B}"/>
              </a:ext>
            </a:extLst>
          </p:cNvPr>
          <p:cNvSpPr/>
          <p:nvPr/>
        </p:nvSpPr>
        <p:spPr>
          <a:xfrm>
            <a:off x="6945507" y="5581262"/>
            <a:ext cx="1633095" cy="368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5BA924-5AE0-45F6-B96A-28DC3692A938}"/>
              </a:ext>
            </a:extLst>
          </p:cNvPr>
          <p:cNvSpPr/>
          <p:nvPr/>
        </p:nvSpPr>
        <p:spPr>
          <a:xfrm>
            <a:off x="6945507" y="6051930"/>
            <a:ext cx="1633095" cy="3687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01ABB3A-A271-4FBA-96B7-97741C09A163}"/>
              </a:ext>
            </a:extLst>
          </p:cNvPr>
          <p:cNvSpPr/>
          <p:nvPr/>
        </p:nvSpPr>
        <p:spPr>
          <a:xfrm>
            <a:off x="8578599" y="4137848"/>
            <a:ext cx="1120986" cy="3476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41FF0B7-0217-4F16-9909-80B840FA1B26}"/>
              </a:ext>
            </a:extLst>
          </p:cNvPr>
          <p:cNvSpPr/>
          <p:nvPr/>
        </p:nvSpPr>
        <p:spPr>
          <a:xfrm>
            <a:off x="8578599" y="4650163"/>
            <a:ext cx="1120986" cy="3476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A178D84-A46F-472F-8467-7E74FC2DA400}"/>
              </a:ext>
            </a:extLst>
          </p:cNvPr>
          <p:cNvSpPr/>
          <p:nvPr/>
        </p:nvSpPr>
        <p:spPr>
          <a:xfrm>
            <a:off x="8578599" y="5161168"/>
            <a:ext cx="1120986" cy="3476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73C8172-98CB-4B81-B48E-76F081685980}"/>
              </a:ext>
            </a:extLst>
          </p:cNvPr>
          <p:cNvSpPr/>
          <p:nvPr/>
        </p:nvSpPr>
        <p:spPr>
          <a:xfrm>
            <a:off x="8578599" y="5574599"/>
            <a:ext cx="1120986" cy="3476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5F70CBA-796C-47AE-B64E-B292C1F7B89A}"/>
              </a:ext>
            </a:extLst>
          </p:cNvPr>
          <p:cNvSpPr/>
          <p:nvPr/>
        </p:nvSpPr>
        <p:spPr>
          <a:xfrm>
            <a:off x="8757746" y="3516387"/>
            <a:ext cx="1320429" cy="7049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824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9B0DA-1B4D-454D-BE86-5E1E99285BB0}"/>
              </a:ext>
            </a:extLst>
          </p:cNvPr>
          <p:cNvSpPr>
            <a:spLocks noGrp="1"/>
          </p:cNvSpPr>
          <p:nvPr>
            <p:ph type="title"/>
          </p:nvPr>
        </p:nvSpPr>
        <p:spPr>
          <a:xfrm>
            <a:off x="1715293" y="940112"/>
            <a:ext cx="8761413" cy="706964"/>
          </a:xfrm>
        </p:spPr>
        <p:txBody>
          <a:bodyPr/>
          <a:lstStyle/>
          <a:p>
            <a:pPr algn="ctr"/>
            <a:r>
              <a:rPr lang="en-US" dirty="0"/>
              <a:t>People - Workers</a:t>
            </a:r>
          </a:p>
        </p:txBody>
      </p:sp>
      <p:sp>
        <p:nvSpPr>
          <p:cNvPr id="3" name="Content Placeholder 2">
            <a:extLst>
              <a:ext uri="{FF2B5EF4-FFF2-40B4-BE49-F238E27FC236}">
                <a16:creationId xmlns:a16="http://schemas.microsoft.com/office/drawing/2014/main" id="{DBA75F79-B4E3-43A4-A32E-5662DA8DCA19}"/>
              </a:ext>
            </a:extLst>
          </p:cNvPr>
          <p:cNvSpPr>
            <a:spLocks noGrp="1"/>
          </p:cNvSpPr>
          <p:nvPr>
            <p:ph idx="1"/>
          </p:nvPr>
        </p:nvSpPr>
        <p:spPr/>
        <p:txBody>
          <a:bodyPr/>
          <a:lstStyle/>
          <a:p>
            <a:r>
              <a:rPr lang="en-US" dirty="0"/>
              <a:t>Input email of the new worker, then fill in those fields marked with an asterisk</a:t>
            </a:r>
          </a:p>
          <a:p>
            <a:r>
              <a:rPr lang="en-US" dirty="0"/>
              <a:t>Click ‘Create New Worker’ to finish</a:t>
            </a:r>
          </a:p>
        </p:txBody>
      </p:sp>
      <p:pic>
        <p:nvPicPr>
          <p:cNvPr id="4" name="Picture 3" descr="A close up of a sign&#10;&#10;Description automatically generated">
            <a:extLst>
              <a:ext uri="{FF2B5EF4-FFF2-40B4-BE49-F238E27FC236}">
                <a16:creationId xmlns:a16="http://schemas.microsoft.com/office/drawing/2014/main" id="{7AC7B468-8BA5-417E-A5BE-42AE92C099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C7036404-26F7-42EC-B5FA-8D9036662FCB}"/>
              </a:ext>
            </a:extLst>
          </p:cNvPr>
          <p:cNvPicPr>
            <a:picLocks noChangeAspect="1"/>
          </p:cNvPicPr>
          <p:nvPr/>
        </p:nvPicPr>
        <p:blipFill>
          <a:blip r:embed="rId4"/>
          <a:stretch>
            <a:fillRect/>
          </a:stretch>
        </p:blipFill>
        <p:spPr>
          <a:xfrm>
            <a:off x="992036" y="3704673"/>
            <a:ext cx="10207929" cy="2930771"/>
          </a:xfrm>
          <a:prstGeom prst="rect">
            <a:avLst/>
          </a:prstGeom>
          <a:noFill/>
        </p:spPr>
      </p:pic>
      <p:sp>
        <p:nvSpPr>
          <p:cNvPr id="6" name="Oval 5">
            <a:extLst>
              <a:ext uri="{FF2B5EF4-FFF2-40B4-BE49-F238E27FC236}">
                <a16:creationId xmlns:a16="http://schemas.microsoft.com/office/drawing/2014/main" id="{44D53B4C-BD48-4176-B1EA-0619AC9C1D28}"/>
              </a:ext>
            </a:extLst>
          </p:cNvPr>
          <p:cNvSpPr/>
          <p:nvPr/>
        </p:nvSpPr>
        <p:spPr>
          <a:xfrm>
            <a:off x="9980613" y="6249550"/>
            <a:ext cx="1141565" cy="3858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488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979AE-45BD-4C8A-8F22-300A6219374C}"/>
              </a:ext>
            </a:extLst>
          </p:cNvPr>
          <p:cNvSpPr>
            <a:spLocks noGrp="1"/>
          </p:cNvSpPr>
          <p:nvPr>
            <p:ph type="title"/>
          </p:nvPr>
        </p:nvSpPr>
        <p:spPr>
          <a:xfrm>
            <a:off x="1715293" y="948501"/>
            <a:ext cx="8712223" cy="706964"/>
          </a:xfrm>
        </p:spPr>
        <p:txBody>
          <a:bodyPr/>
          <a:lstStyle/>
          <a:p>
            <a:pPr algn="ctr"/>
            <a:r>
              <a:rPr lang="en-US" dirty="0"/>
              <a:t>Resources - Sites</a:t>
            </a:r>
          </a:p>
        </p:txBody>
      </p:sp>
      <p:sp>
        <p:nvSpPr>
          <p:cNvPr id="3" name="Content Placeholder 2">
            <a:extLst>
              <a:ext uri="{FF2B5EF4-FFF2-40B4-BE49-F238E27FC236}">
                <a16:creationId xmlns:a16="http://schemas.microsoft.com/office/drawing/2014/main" id="{8C916C59-9E54-446E-8166-B55CB7CE93CA}"/>
              </a:ext>
            </a:extLst>
          </p:cNvPr>
          <p:cNvSpPr>
            <a:spLocks noGrp="1"/>
          </p:cNvSpPr>
          <p:nvPr>
            <p:ph idx="1"/>
          </p:nvPr>
        </p:nvSpPr>
        <p:spPr>
          <a:xfrm>
            <a:off x="1671800" y="2175662"/>
            <a:ext cx="8825659" cy="1985277"/>
          </a:xfrm>
        </p:spPr>
        <p:txBody>
          <a:bodyPr/>
          <a:lstStyle/>
          <a:p>
            <a:r>
              <a:rPr lang="en-US" dirty="0"/>
              <a:t>Landing page lists satellite sites and campus site(s)</a:t>
            </a:r>
          </a:p>
          <a:p>
            <a:pPr lvl="1"/>
            <a:r>
              <a:rPr lang="en-US" dirty="0"/>
              <a:t>Satellite sites are places not on the school campus that teams will play home contests</a:t>
            </a:r>
          </a:p>
          <a:p>
            <a:pPr lvl="1"/>
            <a:r>
              <a:rPr lang="en-US" dirty="0"/>
              <a:t>Campus site includes sub sites that are typically the school’s facilities (i.e. gymnasium, football field, softball field, etc.)</a:t>
            </a:r>
          </a:p>
          <a:p>
            <a:pPr lvl="2"/>
            <a:r>
              <a:rPr lang="en-US" dirty="0"/>
              <a:t>Majority of these should be set up already</a:t>
            </a:r>
          </a:p>
        </p:txBody>
      </p:sp>
      <p:pic>
        <p:nvPicPr>
          <p:cNvPr id="4" name="Picture 3" descr="A close up of a sign&#10;&#10;Description automatically generated">
            <a:extLst>
              <a:ext uri="{FF2B5EF4-FFF2-40B4-BE49-F238E27FC236}">
                <a16:creationId xmlns:a16="http://schemas.microsoft.com/office/drawing/2014/main" id="{B6C21862-B2B5-4468-A0E2-70834ABD57A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5F0505A1-F37E-4F2B-83B1-E281484AE127}"/>
              </a:ext>
            </a:extLst>
          </p:cNvPr>
          <p:cNvPicPr>
            <a:picLocks noChangeAspect="1"/>
          </p:cNvPicPr>
          <p:nvPr/>
        </p:nvPicPr>
        <p:blipFill>
          <a:blip r:embed="rId4"/>
          <a:stretch>
            <a:fillRect/>
          </a:stretch>
        </p:blipFill>
        <p:spPr>
          <a:xfrm>
            <a:off x="299778" y="4160939"/>
            <a:ext cx="11543251" cy="2642623"/>
          </a:xfrm>
          <a:prstGeom prst="rect">
            <a:avLst/>
          </a:prstGeom>
        </p:spPr>
      </p:pic>
    </p:spTree>
    <p:extLst>
      <p:ext uri="{BB962C8B-B14F-4D97-AF65-F5344CB8AC3E}">
        <p14:creationId xmlns:p14="http://schemas.microsoft.com/office/powerpoint/2010/main" val="2914374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B8F0-AA3A-4C37-A00A-D9EC169FB55C}"/>
              </a:ext>
            </a:extLst>
          </p:cNvPr>
          <p:cNvSpPr>
            <a:spLocks noGrp="1"/>
          </p:cNvSpPr>
          <p:nvPr>
            <p:ph type="title"/>
          </p:nvPr>
        </p:nvSpPr>
        <p:spPr>
          <a:xfrm>
            <a:off x="1715293" y="865718"/>
            <a:ext cx="8761413" cy="706964"/>
          </a:xfrm>
        </p:spPr>
        <p:txBody>
          <a:bodyPr/>
          <a:lstStyle/>
          <a:p>
            <a:pPr algn="ctr"/>
            <a:r>
              <a:rPr lang="en-US" dirty="0"/>
              <a:t>Sites – Manage Satellite Sites</a:t>
            </a:r>
          </a:p>
        </p:txBody>
      </p:sp>
      <p:sp>
        <p:nvSpPr>
          <p:cNvPr id="3" name="Content Placeholder 2">
            <a:extLst>
              <a:ext uri="{FF2B5EF4-FFF2-40B4-BE49-F238E27FC236}">
                <a16:creationId xmlns:a16="http://schemas.microsoft.com/office/drawing/2014/main" id="{472D0CEE-B27A-4BE0-88CF-6AC84BDD49C2}"/>
              </a:ext>
            </a:extLst>
          </p:cNvPr>
          <p:cNvSpPr>
            <a:spLocks noGrp="1"/>
          </p:cNvSpPr>
          <p:nvPr>
            <p:ph idx="1"/>
          </p:nvPr>
        </p:nvSpPr>
        <p:spPr>
          <a:xfrm>
            <a:off x="1154954" y="2603500"/>
            <a:ext cx="8825659" cy="825500"/>
          </a:xfrm>
        </p:spPr>
        <p:txBody>
          <a:bodyPr>
            <a:normAutofit fontScale="70000" lnSpcReduction="20000"/>
          </a:bodyPr>
          <a:lstStyle/>
          <a:p>
            <a:r>
              <a:rPr lang="en-US" dirty="0"/>
              <a:t>Add satellite sites by selecting the ‘Manage Satellite Sites’ button in the upper right hand corner</a:t>
            </a:r>
          </a:p>
          <a:p>
            <a:r>
              <a:rPr lang="en-US" dirty="0"/>
              <a:t>Remove satellite site by selecting the trash can logo to the right of the site</a:t>
            </a:r>
          </a:p>
          <a:p>
            <a:pPr lvl="1"/>
            <a:r>
              <a:rPr lang="en-US" dirty="0"/>
              <a:t>Campus sites cannot be removed</a:t>
            </a:r>
          </a:p>
        </p:txBody>
      </p:sp>
      <p:pic>
        <p:nvPicPr>
          <p:cNvPr id="4" name="Picture 3" descr="A close up of a sign&#10;&#10;Description automatically generated">
            <a:extLst>
              <a:ext uri="{FF2B5EF4-FFF2-40B4-BE49-F238E27FC236}">
                <a16:creationId xmlns:a16="http://schemas.microsoft.com/office/drawing/2014/main" id="{144D9510-3215-4CDD-9D8C-64E915FF1D7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F1E90779-FB6D-4E0D-8180-85DF4F8C1BCF}"/>
              </a:ext>
            </a:extLst>
          </p:cNvPr>
          <p:cNvPicPr>
            <a:picLocks noChangeAspect="1"/>
          </p:cNvPicPr>
          <p:nvPr/>
        </p:nvPicPr>
        <p:blipFill>
          <a:blip r:embed="rId4"/>
          <a:stretch>
            <a:fillRect/>
          </a:stretch>
        </p:blipFill>
        <p:spPr>
          <a:xfrm>
            <a:off x="223706" y="3667385"/>
            <a:ext cx="11744587" cy="2647264"/>
          </a:xfrm>
          <a:prstGeom prst="rect">
            <a:avLst/>
          </a:prstGeom>
        </p:spPr>
      </p:pic>
      <p:sp>
        <p:nvSpPr>
          <p:cNvPr id="6" name="Oval 5">
            <a:extLst>
              <a:ext uri="{FF2B5EF4-FFF2-40B4-BE49-F238E27FC236}">
                <a16:creationId xmlns:a16="http://schemas.microsoft.com/office/drawing/2014/main" id="{4C5A9761-471A-4F7C-B8DB-32A11BDE3E5B}"/>
              </a:ext>
            </a:extLst>
          </p:cNvPr>
          <p:cNvSpPr/>
          <p:nvPr/>
        </p:nvSpPr>
        <p:spPr>
          <a:xfrm>
            <a:off x="10997967" y="3867325"/>
            <a:ext cx="981512" cy="2852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BB8FB32-E18D-4C30-93EA-3BD1A6699F45}"/>
              </a:ext>
            </a:extLst>
          </p:cNvPr>
          <p:cNvSpPr/>
          <p:nvPr/>
        </p:nvSpPr>
        <p:spPr>
          <a:xfrm>
            <a:off x="11006356" y="4327323"/>
            <a:ext cx="192947" cy="1523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DC66183-B978-407D-AA78-EB99C3813A30}"/>
              </a:ext>
            </a:extLst>
          </p:cNvPr>
          <p:cNvGrpSpPr/>
          <p:nvPr/>
        </p:nvGrpSpPr>
        <p:grpSpPr>
          <a:xfrm>
            <a:off x="9328558" y="2726422"/>
            <a:ext cx="1996580" cy="1073791"/>
            <a:chOff x="9328558" y="2726422"/>
            <a:chExt cx="1996580" cy="1073791"/>
          </a:xfrm>
        </p:grpSpPr>
        <p:cxnSp>
          <p:nvCxnSpPr>
            <p:cNvPr id="9" name="Straight Connector 8">
              <a:extLst>
                <a:ext uri="{FF2B5EF4-FFF2-40B4-BE49-F238E27FC236}">
                  <a16:creationId xmlns:a16="http://schemas.microsoft.com/office/drawing/2014/main" id="{97E7E6D4-D721-43AE-AE0A-42A107D56AD5}"/>
                </a:ext>
              </a:extLst>
            </p:cNvPr>
            <p:cNvCxnSpPr/>
            <p:nvPr/>
          </p:nvCxnSpPr>
          <p:spPr>
            <a:xfrm>
              <a:off x="9328558" y="2726422"/>
              <a:ext cx="1996580" cy="0"/>
            </a:xfrm>
            <a:prstGeom prst="line">
              <a:avLst/>
            </a:prstGeom>
            <a:ln w="38100">
              <a:solidFill>
                <a:srgbClr val="007229"/>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A1D7812-4F6D-4E6B-8625-381C5B799335}"/>
                </a:ext>
              </a:extLst>
            </p:cNvPr>
            <p:cNvCxnSpPr/>
            <p:nvPr/>
          </p:nvCxnSpPr>
          <p:spPr>
            <a:xfrm>
              <a:off x="11325138" y="2726422"/>
              <a:ext cx="0" cy="1073791"/>
            </a:xfrm>
            <a:prstGeom prst="straightConnector1">
              <a:avLst/>
            </a:prstGeom>
            <a:ln w="38100">
              <a:solidFill>
                <a:srgbClr val="00722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633332B5-6B39-45A7-82DB-61A985E0484A}"/>
              </a:ext>
            </a:extLst>
          </p:cNvPr>
          <p:cNvGrpSpPr/>
          <p:nvPr/>
        </p:nvGrpSpPr>
        <p:grpSpPr>
          <a:xfrm>
            <a:off x="7365535" y="3120705"/>
            <a:ext cx="3556932" cy="1275126"/>
            <a:chOff x="7365534" y="3120705"/>
            <a:chExt cx="3632433" cy="1275126"/>
          </a:xfrm>
        </p:grpSpPr>
        <p:cxnSp>
          <p:nvCxnSpPr>
            <p:cNvPr id="14" name="Straight Connector 13">
              <a:extLst>
                <a:ext uri="{FF2B5EF4-FFF2-40B4-BE49-F238E27FC236}">
                  <a16:creationId xmlns:a16="http://schemas.microsoft.com/office/drawing/2014/main" id="{B82EC8EC-5EF2-4D93-AFDA-D690622C5099}"/>
                </a:ext>
              </a:extLst>
            </p:cNvPr>
            <p:cNvCxnSpPr>
              <a:cxnSpLocks/>
            </p:cNvCxnSpPr>
            <p:nvPr/>
          </p:nvCxnSpPr>
          <p:spPr>
            <a:xfrm>
              <a:off x="7365534" y="3120705"/>
              <a:ext cx="0" cy="1275126"/>
            </a:xfrm>
            <a:prstGeom prst="line">
              <a:avLst/>
            </a:prstGeom>
            <a:ln w="38100">
              <a:solidFill>
                <a:srgbClr val="007229"/>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ED524AD-A03D-4BB5-B435-6600616ABCE1}"/>
                </a:ext>
              </a:extLst>
            </p:cNvPr>
            <p:cNvCxnSpPr/>
            <p:nvPr/>
          </p:nvCxnSpPr>
          <p:spPr>
            <a:xfrm>
              <a:off x="7365534" y="4395831"/>
              <a:ext cx="3632433" cy="0"/>
            </a:xfrm>
            <a:prstGeom prst="straightConnector1">
              <a:avLst/>
            </a:prstGeom>
            <a:ln w="38100">
              <a:solidFill>
                <a:srgbClr val="007229"/>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6630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DAFC2-6773-450D-8303-5F6C7BBBAC7A}"/>
              </a:ext>
            </a:extLst>
          </p:cNvPr>
          <p:cNvSpPr>
            <a:spLocks noGrp="1"/>
          </p:cNvSpPr>
          <p:nvPr>
            <p:ph idx="1"/>
          </p:nvPr>
        </p:nvSpPr>
        <p:spPr>
          <a:xfrm>
            <a:off x="1154955" y="2184051"/>
            <a:ext cx="8825659" cy="1020543"/>
          </a:xfrm>
        </p:spPr>
        <p:txBody>
          <a:bodyPr>
            <a:normAutofit lnSpcReduction="10000"/>
          </a:bodyPr>
          <a:lstStyle/>
          <a:p>
            <a:r>
              <a:rPr lang="en-US" sz="1600" dirty="0"/>
              <a:t>Will need to search with mile range and name of the venue</a:t>
            </a:r>
          </a:p>
          <a:p>
            <a:pPr lvl="1"/>
            <a:r>
              <a:rPr lang="en-US" sz="1400" dirty="0"/>
              <a:t>May also use just the mileage piece and see each venue in that radius</a:t>
            </a:r>
          </a:p>
          <a:p>
            <a:r>
              <a:rPr lang="en-US" sz="1600" dirty="0"/>
              <a:t>Use check boxes to select the sites that need to be added</a:t>
            </a:r>
          </a:p>
        </p:txBody>
      </p:sp>
      <p:pic>
        <p:nvPicPr>
          <p:cNvPr id="4" name="Picture 3" descr="A close up of a sign&#10;&#10;Description automatically generated">
            <a:extLst>
              <a:ext uri="{FF2B5EF4-FFF2-40B4-BE49-F238E27FC236}">
                <a16:creationId xmlns:a16="http://schemas.microsoft.com/office/drawing/2014/main" id="{422CF095-D679-47D6-B9A0-B53278B8272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D81B9806-BA50-494D-B2C7-9205A38BA514}"/>
              </a:ext>
            </a:extLst>
          </p:cNvPr>
          <p:cNvSpPr>
            <a:spLocks noGrp="1"/>
          </p:cNvSpPr>
          <p:nvPr>
            <p:ph type="title"/>
          </p:nvPr>
        </p:nvSpPr>
        <p:spPr>
          <a:xfrm>
            <a:off x="1688578" y="865187"/>
            <a:ext cx="8747327" cy="708025"/>
          </a:xfrm>
        </p:spPr>
        <p:txBody>
          <a:bodyPr/>
          <a:lstStyle/>
          <a:p>
            <a:pPr algn="ctr"/>
            <a:r>
              <a:rPr lang="en-US" dirty="0"/>
              <a:t>Sites – Adding Satellite Sites</a:t>
            </a:r>
          </a:p>
        </p:txBody>
      </p:sp>
      <p:pic>
        <p:nvPicPr>
          <p:cNvPr id="6" name="Picture 5">
            <a:extLst>
              <a:ext uri="{FF2B5EF4-FFF2-40B4-BE49-F238E27FC236}">
                <a16:creationId xmlns:a16="http://schemas.microsoft.com/office/drawing/2014/main" id="{4CA74CC5-5136-4DA1-9E8D-55485DD43BD8}"/>
              </a:ext>
            </a:extLst>
          </p:cNvPr>
          <p:cNvPicPr>
            <a:picLocks noChangeAspect="1"/>
          </p:cNvPicPr>
          <p:nvPr/>
        </p:nvPicPr>
        <p:blipFill>
          <a:blip r:embed="rId4"/>
          <a:stretch>
            <a:fillRect/>
          </a:stretch>
        </p:blipFill>
        <p:spPr>
          <a:xfrm>
            <a:off x="1154955" y="3263317"/>
            <a:ext cx="9163504" cy="3594683"/>
          </a:xfrm>
          <a:prstGeom prst="rect">
            <a:avLst/>
          </a:prstGeom>
        </p:spPr>
      </p:pic>
    </p:spTree>
    <p:extLst>
      <p:ext uri="{BB962C8B-B14F-4D97-AF65-F5344CB8AC3E}">
        <p14:creationId xmlns:p14="http://schemas.microsoft.com/office/powerpoint/2010/main" val="4289972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58F5-5A02-46E4-BFE4-227644BB68AC}"/>
              </a:ext>
            </a:extLst>
          </p:cNvPr>
          <p:cNvSpPr>
            <a:spLocks noGrp="1"/>
          </p:cNvSpPr>
          <p:nvPr>
            <p:ph type="title"/>
          </p:nvPr>
        </p:nvSpPr>
        <p:spPr>
          <a:xfrm>
            <a:off x="1715294" y="931723"/>
            <a:ext cx="8703834" cy="706964"/>
          </a:xfrm>
        </p:spPr>
        <p:txBody>
          <a:bodyPr/>
          <a:lstStyle/>
          <a:p>
            <a:pPr algn="ctr"/>
            <a:r>
              <a:rPr lang="en-US" dirty="0"/>
              <a:t>Sites – Campus Site</a:t>
            </a:r>
          </a:p>
        </p:txBody>
      </p:sp>
      <p:sp>
        <p:nvSpPr>
          <p:cNvPr id="3" name="Content Placeholder 2">
            <a:extLst>
              <a:ext uri="{FF2B5EF4-FFF2-40B4-BE49-F238E27FC236}">
                <a16:creationId xmlns:a16="http://schemas.microsoft.com/office/drawing/2014/main" id="{80EF3029-4643-4665-8A6D-D06C345462DC}"/>
              </a:ext>
            </a:extLst>
          </p:cNvPr>
          <p:cNvSpPr>
            <a:spLocks noGrp="1"/>
          </p:cNvSpPr>
          <p:nvPr>
            <p:ph idx="1"/>
          </p:nvPr>
        </p:nvSpPr>
        <p:spPr>
          <a:xfrm>
            <a:off x="1154955" y="2251163"/>
            <a:ext cx="8825659" cy="3416300"/>
          </a:xfrm>
        </p:spPr>
        <p:txBody>
          <a:bodyPr/>
          <a:lstStyle/>
          <a:p>
            <a:r>
              <a:rPr lang="en-US" dirty="0"/>
              <a:t>Selecting the campus site will show the school’s information as well as a list of the subsites/facilities located on the campus</a:t>
            </a:r>
          </a:p>
        </p:txBody>
      </p:sp>
      <p:pic>
        <p:nvPicPr>
          <p:cNvPr id="4" name="Picture 3" descr="A close up of a sign&#10;&#10;Description automatically generated">
            <a:extLst>
              <a:ext uri="{FF2B5EF4-FFF2-40B4-BE49-F238E27FC236}">
                <a16:creationId xmlns:a16="http://schemas.microsoft.com/office/drawing/2014/main" id="{1703B238-D14B-45D8-89B2-AD84FE2DE67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91A2769B-DAEE-4CAF-B25C-DA99F08B8ED7}"/>
              </a:ext>
            </a:extLst>
          </p:cNvPr>
          <p:cNvPicPr>
            <a:picLocks noChangeAspect="1"/>
          </p:cNvPicPr>
          <p:nvPr/>
        </p:nvPicPr>
        <p:blipFill>
          <a:blip r:embed="rId4"/>
          <a:stretch>
            <a:fillRect/>
          </a:stretch>
        </p:blipFill>
        <p:spPr>
          <a:xfrm>
            <a:off x="1154955" y="2823977"/>
            <a:ext cx="10057575" cy="4034023"/>
          </a:xfrm>
          <a:prstGeom prst="rect">
            <a:avLst/>
          </a:prstGeom>
        </p:spPr>
      </p:pic>
    </p:spTree>
    <p:extLst>
      <p:ext uri="{BB962C8B-B14F-4D97-AF65-F5344CB8AC3E}">
        <p14:creationId xmlns:p14="http://schemas.microsoft.com/office/powerpoint/2010/main" val="2687584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B23E-4A14-493B-8BB8-BF6C0E3ABBFD}"/>
              </a:ext>
            </a:extLst>
          </p:cNvPr>
          <p:cNvSpPr>
            <a:spLocks noGrp="1"/>
          </p:cNvSpPr>
          <p:nvPr>
            <p:ph type="title"/>
          </p:nvPr>
        </p:nvSpPr>
        <p:spPr>
          <a:xfrm>
            <a:off x="1715293" y="948501"/>
            <a:ext cx="8712223" cy="706964"/>
          </a:xfrm>
        </p:spPr>
        <p:txBody>
          <a:bodyPr/>
          <a:lstStyle/>
          <a:p>
            <a:pPr algn="ctr"/>
            <a:r>
              <a:rPr lang="en-US" dirty="0"/>
              <a:t>Sites – Edit Sub Site</a:t>
            </a:r>
          </a:p>
        </p:txBody>
      </p:sp>
      <p:sp>
        <p:nvSpPr>
          <p:cNvPr id="3" name="Content Placeholder 2">
            <a:extLst>
              <a:ext uri="{FF2B5EF4-FFF2-40B4-BE49-F238E27FC236}">
                <a16:creationId xmlns:a16="http://schemas.microsoft.com/office/drawing/2014/main" id="{B9F83273-532C-4F1A-98D7-E778CD0312CF}"/>
              </a:ext>
            </a:extLst>
          </p:cNvPr>
          <p:cNvSpPr>
            <a:spLocks noGrp="1"/>
          </p:cNvSpPr>
          <p:nvPr>
            <p:ph idx="1"/>
          </p:nvPr>
        </p:nvSpPr>
        <p:spPr>
          <a:xfrm>
            <a:off x="1154955" y="2167273"/>
            <a:ext cx="8825659" cy="3416300"/>
          </a:xfrm>
        </p:spPr>
        <p:txBody>
          <a:bodyPr>
            <a:normAutofit/>
          </a:bodyPr>
          <a:lstStyle/>
          <a:p>
            <a:r>
              <a:rPr lang="en-US" sz="1400" dirty="0"/>
              <a:t>Select the pencil to the right of the sub site to edit</a:t>
            </a:r>
          </a:p>
          <a:p>
            <a:r>
              <a:rPr lang="en-US" sz="1400" b="1" dirty="0"/>
              <a:t>Name</a:t>
            </a:r>
            <a:r>
              <a:rPr lang="en-US" sz="1400" dirty="0"/>
              <a:t>: Name of the sub site that is being edited</a:t>
            </a:r>
          </a:p>
          <a:p>
            <a:pPr lvl="1"/>
            <a:r>
              <a:rPr lang="en-US" sz="1200" dirty="0"/>
              <a:t>May be changed if a renaming occurs for any reason</a:t>
            </a:r>
          </a:p>
          <a:p>
            <a:r>
              <a:rPr lang="en-US" sz="1400" b="1" dirty="0"/>
              <a:t>Type</a:t>
            </a:r>
            <a:r>
              <a:rPr lang="en-US" sz="1400" dirty="0"/>
              <a:t>: Select the type of facility this is from the drop down</a:t>
            </a:r>
          </a:p>
          <a:p>
            <a:r>
              <a:rPr lang="en-US" sz="1400" b="1" dirty="0"/>
              <a:t>Supported Sports</a:t>
            </a:r>
            <a:r>
              <a:rPr lang="en-US" sz="1400" dirty="0"/>
              <a:t>: Any sport that will be using the facility will need to be listed here</a:t>
            </a:r>
          </a:p>
          <a:p>
            <a:pPr lvl="1"/>
            <a:r>
              <a:rPr lang="en-US" sz="1200" dirty="0"/>
              <a:t>If the sport is not listed, it will not be able to be scheduled at that facility</a:t>
            </a:r>
          </a:p>
          <a:p>
            <a:r>
              <a:rPr lang="en-US" sz="1400" dirty="0"/>
              <a:t>See additional photos on the next slide</a:t>
            </a:r>
          </a:p>
        </p:txBody>
      </p:sp>
      <p:pic>
        <p:nvPicPr>
          <p:cNvPr id="4" name="Picture 3" descr="A close up of a sign&#10;&#10;Description automatically generated">
            <a:extLst>
              <a:ext uri="{FF2B5EF4-FFF2-40B4-BE49-F238E27FC236}">
                <a16:creationId xmlns:a16="http://schemas.microsoft.com/office/drawing/2014/main" id="{F35E774E-FA04-4A4C-98D4-DB62FCABB9F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67F9FB09-1492-41A8-9B2A-800C90642191}"/>
              </a:ext>
            </a:extLst>
          </p:cNvPr>
          <p:cNvPicPr>
            <a:picLocks noChangeAspect="1"/>
          </p:cNvPicPr>
          <p:nvPr/>
        </p:nvPicPr>
        <p:blipFill>
          <a:blip r:embed="rId4"/>
          <a:stretch>
            <a:fillRect/>
          </a:stretch>
        </p:blipFill>
        <p:spPr>
          <a:xfrm>
            <a:off x="666925" y="4432184"/>
            <a:ext cx="10858150" cy="2302778"/>
          </a:xfrm>
          <a:prstGeom prst="rect">
            <a:avLst/>
          </a:prstGeom>
        </p:spPr>
      </p:pic>
      <p:sp>
        <p:nvSpPr>
          <p:cNvPr id="6" name="Oval 5">
            <a:extLst>
              <a:ext uri="{FF2B5EF4-FFF2-40B4-BE49-F238E27FC236}">
                <a16:creationId xmlns:a16="http://schemas.microsoft.com/office/drawing/2014/main" id="{55C0955A-56D8-41A4-9A32-4CA5504FD564}"/>
              </a:ext>
            </a:extLst>
          </p:cNvPr>
          <p:cNvSpPr/>
          <p:nvPr/>
        </p:nvSpPr>
        <p:spPr>
          <a:xfrm>
            <a:off x="10878410" y="5492300"/>
            <a:ext cx="460150" cy="4837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247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24AFDBDD-A4B2-4B90-BA40-0CAC04A502B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DC78479D-5428-428A-B5AE-E8C81E72252F}"/>
              </a:ext>
            </a:extLst>
          </p:cNvPr>
          <p:cNvSpPr>
            <a:spLocks noGrp="1"/>
          </p:cNvSpPr>
          <p:nvPr>
            <p:ph type="title"/>
          </p:nvPr>
        </p:nvSpPr>
        <p:spPr>
          <a:xfrm>
            <a:off x="1715293" y="948501"/>
            <a:ext cx="8712223" cy="706964"/>
          </a:xfrm>
        </p:spPr>
        <p:txBody>
          <a:bodyPr/>
          <a:lstStyle/>
          <a:p>
            <a:pPr algn="ctr"/>
            <a:r>
              <a:rPr lang="en-US" dirty="0"/>
              <a:t>Sites – Edit Sub Site</a:t>
            </a:r>
          </a:p>
        </p:txBody>
      </p:sp>
      <p:pic>
        <p:nvPicPr>
          <p:cNvPr id="6" name="Picture 5">
            <a:extLst>
              <a:ext uri="{FF2B5EF4-FFF2-40B4-BE49-F238E27FC236}">
                <a16:creationId xmlns:a16="http://schemas.microsoft.com/office/drawing/2014/main" id="{FDEF7CCF-8093-46A8-B9E1-AF06DF9B55A1}"/>
              </a:ext>
            </a:extLst>
          </p:cNvPr>
          <p:cNvPicPr>
            <a:picLocks noChangeAspect="1"/>
          </p:cNvPicPr>
          <p:nvPr/>
        </p:nvPicPr>
        <p:blipFill rotWithShape="1">
          <a:blip r:embed="rId4"/>
          <a:srcRect b="1875"/>
          <a:stretch/>
        </p:blipFill>
        <p:spPr>
          <a:xfrm>
            <a:off x="638110" y="3024363"/>
            <a:ext cx="3238952" cy="3066044"/>
          </a:xfrm>
          <a:prstGeom prst="rect">
            <a:avLst/>
          </a:prstGeom>
        </p:spPr>
      </p:pic>
      <p:pic>
        <p:nvPicPr>
          <p:cNvPr id="7" name="Picture 6">
            <a:extLst>
              <a:ext uri="{FF2B5EF4-FFF2-40B4-BE49-F238E27FC236}">
                <a16:creationId xmlns:a16="http://schemas.microsoft.com/office/drawing/2014/main" id="{BFCF165C-47D1-4C25-9AD8-9DFF920194CB}"/>
              </a:ext>
            </a:extLst>
          </p:cNvPr>
          <p:cNvPicPr>
            <a:picLocks noChangeAspect="1"/>
          </p:cNvPicPr>
          <p:nvPr/>
        </p:nvPicPr>
        <p:blipFill>
          <a:blip r:embed="rId5"/>
          <a:stretch>
            <a:fillRect/>
          </a:stretch>
        </p:blipFill>
        <p:spPr>
          <a:xfrm>
            <a:off x="9286066" y="2499920"/>
            <a:ext cx="1868411" cy="4173522"/>
          </a:xfrm>
          <a:prstGeom prst="rect">
            <a:avLst/>
          </a:prstGeom>
        </p:spPr>
      </p:pic>
      <p:sp>
        <p:nvSpPr>
          <p:cNvPr id="8" name="TextBox 7">
            <a:extLst>
              <a:ext uri="{FF2B5EF4-FFF2-40B4-BE49-F238E27FC236}">
                <a16:creationId xmlns:a16="http://schemas.microsoft.com/office/drawing/2014/main" id="{5F27923A-5464-4159-B6B2-D72C05816D8E}"/>
              </a:ext>
            </a:extLst>
          </p:cNvPr>
          <p:cNvSpPr txBox="1"/>
          <p:nvPr/>
        </p:nvSpPr>
        <p:spPr>
          <a:xfrm>
            <a:off x="1303638" y="2609088"/>
            <a:ext cx="1907895" cy="369332"/>
          </a:xfrm>
          <a:prstGeom prst="rect">
            <a:avLst/>
          </a:prstGeom>
          <a:noFill/>
        </p:spPr>
        <p:txBody>
          <a:bodyPr wrap="none" rtlCol="0">
            <a:spAutoFit/>
          </a:bodyPr>
          <a:lstStyle/>
          <a:p>
            <a:r>
              <a:rPr lang="en-US" dirty="0"/>
              <a:t>Type of Subsite:</a:t>
            </a:r>
          </a:p>
        </p:txBody>
      </p:sp>
      <p:sp>
        <p:nvSpPr>
          <p:cNvPr id="9" name="TextBox 8">
            <a:extLst>
              <a:ext uri="{FF2B5EF4-FFF2-40B4-BE49-F238E27FC236}">
                <a16:creationId xmlns:a16="http://schemas.microsoft.com/office/drawing/2014/main" id="{E4457D5F-FED8-4A91-BD9F-A92A9A5E9A29}"/>
              </a:ext>
            </a:extLst>
          </p:cNvPr>
          <p:cNvSpPr txBox="1"/>
          <p:nvPr/>
        </p:nvSpPr>
        <p:spPr>
          <a:xfrm>
            <a:off x="5670957" y="4063461"/>
            <a:ext cx="3833769" cy="1046440"/>
          </a:xfrm>
          <a:prstGeom prst="rect">
            <a:avLst/>
          </a:prstGeom>
          <a:noFill/>
        </p:spPr>
        <p:txBody>
          <a:bodyPr wrap="square" rtlCol="0">
            <a:spAutoFit/>
          </a:bodyPr>
          <a:lstStyle/>
          <a:p>
            <a:pPr algn="ctr"/>
            <a:r>
              <a:rPr lang="en-US" dirty="0"/>
              <a:t>Supported Sports:</a:t>
            </a:r>
          </a:p>
          <a:p>
            <a:pPr marL="285750" indent="-285750" algn="ctr">
              <a:buClr>
                <a:srgbClr val="007229"/>
              </a:buClr>
              <a:buFont typeface="Century Gothic" panose="020B0502020202020204" pitchFamily="34" charset="0"/>
              <a:buChar char="►"/>
            </a:pPr>
            <a:r>
              <a:rPr lang="en-US" sz="1600" dirty="0"/>
              <a:t>Must select each one by one</a:t>
            </a:r>
          </a:p>
          <a:p>
            <a:pPr marL="742950" lvl="1" indent="-285750" algn="ctr">
              <a:buClr>
                <a:srgbClr val="007229"/>
              </a:buClr>
              <a:buFont typeface="Century Gothic" panose="020B0502020202020204" pitchFamily="34" charset="0"/>
              <a:buChar char="►"/>
            </a:pPr>
            <a:r>
              <a:rPr lang="en-US" sz="1400" dirty="0"/>
              <a:t>Yellow means selected; white means not selected</a:t>
            </a:r>
          </a:p>
        </p:txBody>
      </p:sp>
    </p:spTree>
    <p:extLst>
      <p:ext uri="{BB962C8B-B14F-4D97-AF65-F5344CB8AC3E}">
        <p14:creationId xmlns:p14="http://schemas.microsoft.com/office/powerpoint/2010/main" val="534349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DE63-0DE9-4A95-81D6-20E08CD6A890}"/>
              </a:ext>
            </a:extLst>
          </p:cNvPr>
          <p:cNvSpPr>
            <a:spLocks noGrp="1"/>
          </p:cNvSpPr>
          <p:nvPr>
            <p:ph type="title"/>
          </p:nvPr>
        </p:nvSpPr>
        <p:spPr>
          <a:xfrm>
            <a:off x="1715293" y="1166615"/>
            <a:ext cx="8761413" cy="706964"/>
          </a:xfrm>
        </p:spPr>
        <p:txBody>
          <a:bodyPr/>
          <a:lstStyle/>
          <a:p>
            <a:pPr algn="ctr"/>
            <a:r>
              <a:rPr lang="en-US" dirty="0"/>
              <a:t>Settings</a:t>
            </a:r>
          </a:p>
        </p:txBody>
      </p:sp>
      <p:sp>
        <p:nvSpPr>
          <p:cNvPr id="3" name="Content Placeholder 2">
            <a:extLst>
              <a:ext uri="{FF2B5EF4-FFF2-40B4-BE49-F238E27FC236}">
                <a16:creationId xmlns:a16="http://schemas.microsoft.com/office/drawing/2014/main" id="{80AA850B-7840-4E15-93BE-BC458B494A5B}"/>
              </a:ext>
            </a:extLst>
          </p:cNvPr>
          <p:cNvSpPr>
            <a:spLocks noGrp="1"/>
          </p:cNvSpPr>
          <p:nvPr>
            <p:ph idx="1"/>
          </p:nvPr>
        </p:nvSpPr>
        <p:spPr/>
        <p:txBody>
          <a:bodyPr/>
          <a:lstStyle/>
          <a:p>
            <a:r>
              <a:rPr lang="en-US" dirty="0"/>
              <a:t>Very last tab in the top row after logging into your school’s account</a:t>
            </a:r>
          </a:p>
          <a:p>
            <a:r>
              <a:rPr lang="en-US" dirty="0"/>
              <a:t>Where you will make any edits to school’s information, update preferences and choose to publish games to ArbiterLive</a:t>
            </a:r>
          </a:p>
          <a:p>
            <a:pPr marL="0" indent="0">
              <a:buNone/>
            </a:pPr>
            <a:endParaRPr lang="en-US" dirty="0"/>
          </a:p>
        </p:txBody>
      </p:sp>
      <p:sp>
        <p:nvSpPr>
          <p:cNvPr id="6" name="Oval 5">
            <a:extLst>
              <a:ext uri="{FF2B5EF4-FFF2-40B4-BE49-F238E27FC236}">
                <a16:creationId xmlns:a16="http://schemas.microsoft.com/office/drawing/2014/main" id="{6DC2DA96-94B8-4131-9679-855585898FCB}"/>
              </a:ext>
            </a:extLst>
          </p:cNvPr>
          <p:cNvSpPr/>
          <p:nvPr/>
        </p:nvSpPr>
        <p:spPr>
          <a:xfrm>
            <a:off x="9667982" y="4455856"/>
            <a:ext cx="1369064" cy="70696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F43E50D-73C1-45D5-B9C4-1502D0BB0E3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7D3A7D89-7CB5-4E88-87D4-E3EBCC4AE688}"/>
              </a:ext>
            </a:extLst>
          </p:cNvPr>
          <p:cNvPicPr>
            <a:picLocks noChangeAspect="1"/>
          </p:cNvPicPr>
          <p:nvPr/>
        </p:nvPicPr>
        <p:blipFill>
          <a:blip r:embed="rId4"/>
          <a:stretch>
            <a:fillRect/>
          </a:stretch>
        </p:blipFill>
        <p:spPr>
          <a:xfrm>
            <a:off x="922019" y="3964841"/>
            <a:ext cx="10233659" cy="1688994"/>
          </a:xfrm>
          <a:prstGeom prst="rect">
            <a:avLst/>
          </a:prstGeom>
        </p:spPr>
      </p:pic>
      <p:sp>
        <p:nvSpPr>
          <p:cNvPr id="9" name="Oval 8">
            <a:extLst>
              <a:ext uri="{FF2B5EF4-FFF2-40B4-BE49-F238E27FC236}">
                <a16:creationId xmlns:a16="http://schemas.microsoft.com/office/drawing/2014/main" id="{60DC695C-4CA4-4AC3-8D9B-77A9E75224EE}"/>
              </a:ext>
            </a:extLst>
          </p:cNvPr>
          <p:cNvSpPr/>
          <p:nvPr/>
        </p:nvSpPr>
        <p:spPr>
          <a:xfrm>
            <a:off x="9488957" y="4493928"/>
            <a:ext cx="1548089"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884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986CCB-45CB-4DAE-989C-76532A2143D0}"/>
              </a:ext>
            </a:extLst>
          </p:cNvPr>
          <p:cNvSpPr>
            <a:spLocks noGrp="1"/>
          </p:cNvSpPr>
          <p:nvPr>
            <p:ph idx="1"/>
          </p:nvPr>
        </p:nvSpPr>
        <p:spPr>
          <a:xfrm>
            <a:off x="1154955" y="2200829"/>
            <a:ext cx="8825659" cy="3416300"/>
          </a:xfrm>
        </p:spPr>
        <p:txBody>
          <a:bodyPr/>
          <a:lstStyle/>
          <a:p>
            <a:r>
              <a:rPr lang="en-US" dirty="0"/>
              <a:t>Add a subsite by selecting the ‘Add Another Sub Site’ link in the bottom left corner of the Sub Sites section</a:t>
            </a:r>
          </a:p>
        </p:txBody>
      </p:sp>
      <p:pic>
        <p:nvPicPr>
          <p:cNvPr id="4" name="Picture 3" descr="A close up of a sign&#10;&#10;Description automatically generated">
            <a:extLst>
              <a:ext uri="{FF2B5EF4-FFF2-40B4-BE49-F238E27FC236}">
                <a16:creationId xmlns:a16="http://schemas.microsoft.com/office/drawing/2014/main" id="{C35F2F27-04DE-429A-A8A5-EAF7B14B0DC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2E80C665-E66D-4DA8-9DF1-91B31CC29187}"/>
              </a:ext>
            </a:extLst>
          </p:cNvPr>
          <p:cNvSpPr txBox="1">
            <a:spLocks/>
          </p:cNvSpPr>
          <p:nvPr/>
        </p:nvSpPr>
        <p:spPr bwMode="gray">
          <a:xfrm>
            <a:off x="1715293" y="948501"/>
            <a:ext cx="871222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Sites – Add Sub Site</a:t>
            </a:r>
          </a:p>
        </p:txBody>
      </p:sp>
      <p:pic>
        <p:nvPicPr>
          <p:cNvPr id="6" name="Picture 5">
            <a:extLst>
              <a:ext uri="{FF2B5EF4-FFF2-40B4-BE49-F238E27FC236}">
                <a16:creationId xmlns:a16="http://schemas.microsoft.com/office/drawing/2014/main" id="{8BEE4D1A-3020-42D2-A766-2479C5164072}"/>
              </a:ext>
            </a:extLst>
          </p:cNvPr>
          <p:cNvPicPr>
            <a:picLocks noChangeAspect="1"/>
          </p:cNvPicPr>
          <p:nvPr/>
        </p:nvPicPr>
        <p:blipFill>
          <a:blip r:embed="rId4"/>
          <a:stretch>
            <a:fillRect/>
          </a:stretch>
        </p:blipFill>
        <p:spPr>
          <a:xfrm>
            <a:off x="1154955" y="2823978"/>
            <a:ext cx="10057575" cy="3920772"/>
          </a:xfrm>
          <a:prstGeom prst="rect">
            <a:avLst/>
          </a:prstGeom>
        </p:spPr>
      </p:pic>
      <p:sp>
        <p:nvSpPr>
          <p:cNvPr id="7" name="Oval 6">
            <a:extLst>
              <a:ext uri="{FF2B5EF4-FFF2-40B4-BE49-F238E27FC236}">
                <a16:creationId xmlns:a16="http://schemas.microsoft.com/office/drawing/2014/main" id="{991B8AF8-08C4-47A7-810F-BEF5A93EBDED}"/>
              </a:ext>
            </a:extLst>
          </p:cNvPr>
          <p:cNvSpPr/>
          <p:nvPr/>
        </p:nvSpPr>
        <p:spPr>
          <a:xfrm>
            <a:off x="1154955" y="6493079"/>
            <a:ext cx="690623" cy="17616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4EFC9E8-FF1F-4070-B747-1AA9CD503201}"/>
              </a:ext>
            </a:extLst>
          </p:cNvPr>
          <p:cNvCxnSpPr/>
          <p:nvPr/>
        </p:nvCxnSpPr>
        <p:spPr>
          <a:xfrm flipH="1">
            <a:off x="864066" y="2407640"/>
            <a:ext cx="37750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9D5945-BD3C-40DB-970A-BC3CD6ADF1A0}"/>
              </a:ext>
            </a:extLst>
          </p:cNvPr>
          <p:cNvCxnSpPr/>
          <p:nvPr/>
        </p:nvCxnSpPr>
        <p:spPr>
          <a:xfrm>
            <a:off x="864066" y="2407640"/>
            <a:ext cx="0" cy="41944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3D16E42-5DE1-407E-84BF-48CB4F16B1C7}"/>
              </a:ext>
            </a:extLst>
          </p:cNvPr>
          <p:cNvCxnSpPr/>
          <p:nvPr/>
        </p:nvCxnSpPr>
        <p:spPr>
          <a:xfrm>
            <a:off x="864066" y="6602136"/>
            <a:ext cx="21811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493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3DDC96-96E9-4590-8454-772F5932E5F0}"/>
              </a:ext>
            </a:extLst>
          </p:cNvPr>
          <p:cNvSpPr>
            <a:spLocks noGrp="1"/>
          </p:cNvSpPr>
          <p:nvPr>
            <p:ph idx="1"/>
          </p:nvPr>
        </p:nvSpPr>
        <p:spPr>
          <a:xfrm>
            <a:off x="1154955" y="2267941"/>
            <a:ext cx="8825659" cy="1253338"/>
          </a:xfrm>
        </p:spPr>
        <p:txBody>
          <a:bodyPr/>
          <a:lstStyle/>
          <a:p>
            <a:r>
              <a:rPr lang="en-US" dirty="0"/>
              <a:t>Adding a sub site looks just like the edit sub site section</a:t>
            </a:r>
          </a:p>
          <a:p>
            <a:r>
              <a:rPr lang="en-US" dirty="0"/>
              <a:t>Add name, select the type and select the supported sports</a:t>
            </a:r>
          </a:p>
          <a:p>
            <a:r>
              <a:rPr lang="en-US" dirty="0"/>
              <a:t>Click ‘Create Sub Site’ to finish</a:t>
            </a:r>
          </a:p>
        </p:txBody>
      </p:sp>
      <p:pic>
        <p:nvPicPr>
          <p:cNvPr id="4" name="Picture 3" descr="A close up of a sign&#10;&#10;Description automatically generated">
            <a:extLst>
              <a:ext uri="{FF2B5EF4-FFF2-40B4-BE49-F238E27FC236}">
                <a16:creationId xmlns:a16="http://schemas.microsoft.com/office/drawing/2014/main" id="{F2D8E854-3991-4C7D-ACFA-B2C8987DD5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19474600-5596-4141-9CA7-72BCE7048E7D}"/>
              </a:ext>
            </a:extLst>
          </p:cNvPr>
          <p:cNvSpPr txBox="1">
            <a:spLocks/>
          </p:cNvSpPr>
          <p:nvPr/>
        </p:nvSpPr>
        <p:spPr bwMode="gray">
          <a:xfrm>
            <a:off x="1715293" y="948501"/>
            <a:ext cx="871222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Sites – Add Sub Site</a:t>
            </a:r>
          </a:p>
        </p:txBody>
      </p:sp>
      <p:pic>
        <p:nvPicPr>
          <p:cNvPr id="6" name="Picture 5">
            <a:extLst>
              <a:ext uri="{FF2B5EF4-FFF2-40B4-BE49-F238E27FC236}">
                <a16:creationId xmlns:a16="http://schemas.microsoft.com/office/drawing/2014/main" id="{FBAFDAEA-7062-4D83-88F1-FD620CEA2F9D}"/>
              </a:ext>
            </a:extLst>
          </p:cNvPr>
          <p:cNvPicPr>
            <a:picLocks noChangeAspect="1"/>
          </p:cNvPicPr>
          <p:nvPr/>
        </p:nvPicPr>
        <p:blipFill>
          <a:blip r:embed="rId4"/>
          <a:stretch>
            <a:fillRect/>
          </a:stretch>
        </p:blipFill>
        <p:spPr>
          <a:xfrm>
            <a:off x="185956" y="3663278"/>
            <a:ext cx="11820088" cy="2554811"/>
          </a:xfrm>
          <a:prstGeom prst="rect">
            <a:avLst/>
          </a:prstGeom>
        </p:spPr>
      </p:pic>
    </p:spTree>
    <p:extLst>
      <p:ext uri="{BB962C8B-B14F-4D97-AF65-F5344CB8AC3E}">
        <p14:creationId xmlns:p14="http://schemas.microsoft.com/office/powerpoint/2010/main" val="202335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4EAF7-C716-4639-B38D-FB609AAFFFB1}"/>
              </a:ext>
            </a:extLst>
          </p:cNvPr>
          <p:cNvSpPr>
            <a:spLocks noGrp="1"/>
          </p:cNvSpPr>
          <p:nvPr>
            <p:ph type="title"/>
          </p:nvPr>
        </p:nvSpPr>
        <p:spPr>
          <a:xfrm>
            <a:off x="1715293" y="973668"/>
            <a:ext cx="8712223" cy="706964"/>
          </a:xfrm>
        </p:spPr>
        <p:txBody>
          <a:bodyPr/>
          <a:lstStyle/>
          <a:p>
            <a:pPr algn="ctr"/>
            <a:r>
              <a:rPr lang="en-US" dirty="0"/>
              <a:t>Teams</a:t>
            </a:r>
          </a:p>
        </p:txBody>
      </p:sp>
      <p:sp>
        <p:nvSpPr>
          <p:cNvPr id="3" name="Content Placeholder 2">
            <a:extLst>
              <a:ext uri="{FF2B5EF4-FFF2-40B4-BE49-F238E27FC236}">
                <a16:creationId xmlns:a16="http://schemas.microsoft.com/office/drawing/2014/main" id="{BF9D0132-26AA-43CB-BCEB-BBFBC935A988}"/>
              </a:ext>
            </a:extLst>
          </p:cNvPr>
          <p:cNvSpPr>
            <a:spLocks noGrp="1"/>
          </p:cNvSpPr>
          <p:nvPr>
            <p:ph idx="1"/>
          </p:nvPr>
        </p:nvSpPr>
        <p:spPr>
          <a:xfrm>
            <a:off x="1154955" y="2184051"/>
            <a:ext cx="8825659" cy="3416300"/>
          </a:xfrm>
        </p:spPr>
        <p:txBody>
          <a:bodyPr>
            <a:normAutofit/>
          </a:bodyPr>
          <a:lstStyle/>
          <a:p>
            <a:r>
              <a:rPr lang="en-US" sz="1400" dirty="0"/>
              <a:t>Landing page will list each team the school has </a:t>
            </a:r>
          </a:p>
          <a:p>
            <a:pPr lvl="1"/>
            <a:r>
              <a:rPr lang="en-US" sz="1200" dirty="0"/>
              <a:t>Three columns listing sport, gender and level</a:t>
            </a:r>
          </a:p>
          <a:p>
            <a:pPr lvl="1"/>
            <a:r>
              <a:rPr lang="en-US" sz="1200" dirty="0"/>
              <a:t>Page can be filtered by each of these</a:t>
            </a:r>
          </a:p>
          <a:p>
            <a:r>
              <a:rPr lang="en-US" sz="1400" dirty="0"/>
              <a:t>The calendar icon indicates events are present for that team; jersey icon indicates students are placed on that team</a:t>
            </a:r>
          </a:p>
        </p:txBody>
      </p:sp>
      <p:pic>
        <p:nvPicPr>
          <p:cNvPr id="4" name="Picture 3" descr="A close up of a sign&#10;&#10;Description automatically generated">
            <a:extLst>
              <a:ext uri="{FF2B5EF4-FFF2-40B4-BE49-F238E27FC236}">
                <a16:creationId xmlns:a16="http://schemas.microsoft.com/office/drawing/2014/main" id="{528B56E9-81FC-422E-8CBB-D308592B049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C137BC13-6E9C-4550-B49F-25BBCE9A46CB}"/>
              </a:ext>
            </a:extLst>
          </p:cNvPr>
          <p:cNvPicPr>
            <a:picLocks noChangeAspect="1"/>
          </p:cNvPicPr>
          <p:nvPr/>
        </p:nvPicPr>
        <p:blipFill>
          <a:blip r:embed="rId4"/>
          <a:stretch>
            <a:fillRect/>
          </a:stretch>
        </p:blipFill>
        <p:spPr>
          <a:xfrm>
            <a:off x="978424" y="3710817"/>
            <a:ext cx="10235151" cy="3059099"/>
          </a:xfrm>
          <a:prstGeom prst="rect">
            <a:avLst/>
          </a:prstGeom>
        </p:spPr>
      </p:pic>
    </p:spTree>
    <p:extLst>
      <p:ext uri="{BB962C8B-B14F-4D97-AF65-F5344CB8AC3E}">
        <p14:creationId xmlns:p14="http://schemas.microsoft.com/office/powerpoint/2010/main" val="3553958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E5C01C-78ED-42C9-BA31-C580F6EC3A38}"/>
              </a:ext>
            </a:extLst>
          </p:cNvPr>
          <p:cNvSpPr>
            <a:spLocks noGrp="1"/>
          </p:cNvSpPr>
          <p:nvPr>
            <p:ph idx="1"/>
          </p:nvPr>
        </p:nvSpPr>
        <p:spPr>
          <a:xfrm>
            <a:off x="500613" y="2112045"/>
            <a:ext cx="3710661" cy="3416300"/>
          </a:xfrm>
        </p:spPr>
        <p:txBody>
          <a:bodyPr/>
          <a:lstStyle/>
          <a:p>
            <a:r>
              <a:rPr lang="en-US" dirty="0"/>
              <a:t>Select the ‘+ Create New Team’ button in the upper right-hand corner of the ‘Teams’ page</a:t>
            </a:r>
          </a:p>
          <a:p>
            <a:r>
              <a:rPr lang="en-US" dirty="0"/>
              <a:t>Select the sport, level and gender of the team being created</a:t>
            </a:r>
          </a:p>
          <a:p>
            <a:r>
              <a:rPr lang="en-US" dirty="0"/>
              <a:t>Set the defaults just as one would when editing the team</a:t>
            </a:r>
          </a:p>
        </p:txBody>
      </p:sp>
      <p:pic>
        <p:nvPicPr>
          <p:cNvPr id="4" name="Picture 3" descr="A close up of a sign&#10;&#10;Description automatically generated">
            <a:extLst>
              <a:ext uri="{FF2B5EF4-FFF2-40B4-BE49-F238E27FC236}">
                <a16:creationId xmlns:a16="http://schemas.microsoft.com/office/drawing/2014/main" id="{BA7A85B3-76A8-4FF2-AD6E-4F2E9B10C79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9242143F-69E4-47C1-8034-9CCAD6282E42}"/>
              </a:ext>
            </a:extLst>
          </p:cNvPr>
          <p:cNvSpPr>
            <a:spLocks noGrp="1"/>
          </p:cNvSpPr>
          <p:nvPr>
            <p:ph type="title"/>
          </p:nvPr>
        </p:nvSpPr>
        <p:spPr>
          <a:xfrm>
            <a:off x="1715293" y="948501"/>
            <a:ext cx="8712223" cy="706964"/>
          </a:xfrm>
        </p:spPr>
        <p:txBody>
          <a:bodyPr/>
          <a:lstStyle/>
          <a:p>
            <a:pPr algn="ctr"/>
            <a:r>
              <a:rPr lang="en-US" dirty="0"/>
              <a:t>Teams – Create New</a:t>
            </a:r>
          </a:p>
        </p:txBody>
      </p:sp>
      <p:pic>
        <p:nvPicPr>
          <p:cNvPr id="6" name="Picture 5">
            <a:extLst>
              <a:ext uri="{FF2B5EF4-FFF2-40B4-BE49-F238E27FC236}">
                <a16:creationId xmlns:a16="http://schemas.microsoft.com/office/drawing/2014/main" id="{A2D60832-176C-4939-8C04-77D431B50337}"/>
              </a:ext>
            </a:extLst>
          </p:cNvPr>
          <p:cNvPicPr>
            <a:picLocks noChangeAspect="1"/>
          </p:cNvPicPr>
          <p:nvPr/>
        </p:nvPicPr>
        <p:blipFill rotWithShape="1">
          <a:blip r:embed="rId4"/>
          <a:srcRect b="63700"/>
          <a:stretch/>
        </p:blipFill>
        <p:spPr>
          <a:xfrm>
            <a:off x="357929" y="5201024"/>
            <a:ext cx="9155187" cy="1417803"/>
          </a:xfrm>
          <a:prstGeom prst="rect">
            <a:avLst/>
          </a:prstGeom>
        </p:spPr>
      </p:pic>
      <p:sp>
        <p:nvSpPr>
          <p:cNvPr id="7" name="Oval 6">
            <a:extLst>
              <a:ext uri="{FF2B5EF4-FFF2-40B4-BE49-F238E27FC236}">
                <a16:creationId xmlns:a16="http://schemas.microsoft.com/office/drawing/2014/main" id="{A5C7EA37-CCA7-46E4-A011-445CA5D82F42}"/>
              </a:ext>
            </a:extLst>
          </p:cNvPr>
          <p:cNvSpPr/>
          <p:nvPr/>
        </p:nvSpPr>
        <p:spPr>
          <a:xfrm>
            <a:off x="8850385" y="5343787"/>
            <a:ext cx="654342" cy="3020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B0AA6435-5D2A-4C07-95A8-3B43F487E6E5}"/>
              </a:ext>
            </a:extLst>
          </p:cNvPr>
          <p:cNvCxnSpPr>
            <a:cxnSpLocks/>
          </p:cNvCxnSpPr>
          <p:nvPr/>
        </p:nvCxnSpPr>
        <p:spPr>
          <a:xfrm>
            <a:off x="4790114" y="5494789"/>
            <a:ext cx="395960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494C1D-0972-4219-80FE-1A3A4ADF66AC}"/>
              </a:ext>
            </a:extLst>
          </p:cNvPr>
          <p:cNvCxnSpPr>
            <a:cxnSpLocks/>
          </p:cNvCxnSpPr>
          <p:nvPr/>
        </p:nvCxnSpPr>
        <p:spPr>
          <a:xfrm flipV="1">
            <a:off x="4790114" y="2877424"/>
            <a:ext cx="0" cy="2617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2C9BD6-D163-4E2C-A290-DF7E933EA1A5}"/>
              </a:ext>
            </a:extLst>
          </p:cNvPr>
          <p:cNvCxnSpPr>
            <a:cxnSpLocks/>
          </p:cNvCxnSpPr>
          <p:nvPr/>
        </p:nvCxnSpPr>
        <p:spPr>
          <a:xfrm flipH="1">
            <a:off x="3766657" y="2877424"/>
            <a:ext cx="102345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70512247-3A87-46B3-9459-064DB3B34DF6}"/>
              </a:ext>
            </a:extLst>
          </p:cNvPr>
          <p:cNvPicPr>
            <a:picLocks noChangeAspect="1"/>
          </p:cNvPicPr>
          <p:nvPr/>
        </p:nvPicPr>
        <p:blipFill>
          <a:blip r:embed="rId5"/>
          <a:stretch>
            <a:fillRect/>
          </a:stretch>
        </p:blipFill>
        <p:spPr>
          <a:xfrm>
            <a:off x="8056158" y="2251273"/>
            <a:ext cx="3151531" cy="2949747"/>
          </a:xfrm>
          <a:prstGeom prst="rect">
            <a:avLst/>
          </a:prstGeom>
        </p:spPr>
      </p:pic>
    </p:spTree>
    <p:extLst>
      <p:ext uri="{BB962C8B-B14F-4D97-AF65-F5344CB8AC3E}">
        <p14:creationId xmlns:p14="http://schemas.microsoft.com/office/powerpoint/2010/main" val="977792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1F76E-6136-42F8-BC4E-164BB82AABCC}"/>
              </a:ext>
            </a:extLst>
          </p:cNvPr>
          <p:cNvSpPr>
            <a:spLocks noGrp="1"/>
          </p:cNvSpPr>
          <p:nvPr>
            <p:ph type="title"/>
          </p:nvPr>
        </p:nvSpPr>
        <p:spPr>
          <a:xfrm>
            <a:off x="1715293" y="948501"/>
            <a:ext cx="8712223" cy="706964"/>
          </a:xfrm>
        </p:spPr>
        <p:txBody>
          <a:bodyPr/>
          <a:lstStyle/>
          <a:p>
            <a:pPr algn="ctr"/>
            <a:r>
              <a:rPr lang="en-US" dirty="0"/>
              <a:t>Teams – Edit Team</a:t>
            </a:r>
          </a:p>
        </p:txBody>
      </p:sp>
      <p:sp>
        <p:nvSpPr>
          <p:cNvPr id="3" name="Content Placeholder 2">
            <a:extLst>
              <a:ext uri="{FF2B5EF4-FFF2-40B4-BE49-F238E27FC236}">
                <a16:creationId xmlns:a16="http://schemas.microsoft.com/office/drawing/2014/main" id="{FD41F858-DF33-4EEF-9E2D-4AAF99F5B118}"/>
              </a:ext>
            </a:extLst>
          </p:cNvPr>
          <p:cNvSpPr>
            <a:spLocks noGrp="1"/>
          </p:cNvSpPr>
          <p:nvPr>
            <p:ph idx="1"/>
          </p:nvPr>
        </p:nvSpPr>
        <p:spPr>
          <a:xfrm>
            <a:off x="1683170" y="2276330"/>
            <a:ext cx="8825659" cy="4460030"/>
          </a:xfrm>
        </p:spPr>
        <p:txBody>
          <a:bodyPr>
            <a:normAutofit lnSpcReduction="10000"/>
          </a:bodyPr>
          <a:lstStyle/>
          <a:p>
            <a:r>
              <a:rPr lang="en-US" dirty="0"/>
              <a:t>Clicking on a team will bring up the ‘Edit Team’ page</a:t>
            </a:r>
          </a:p>
          <a:p>
            <a:r>
              <a:rPr lang="en-US" dirty="0"/>
              <a:t>Not able to change the sport, level or gender of the team; must create a new team if a new level, gender or sport is needed</a:t>
            </a:r>
          </a:p>
          <a:p>
            <a:r>
              <a:rPr lang="en-US" dirty="0"/>
              <a:t>Game Defaults, Roster and Smart Scheduler are sections that will be edited through this page</a:t>
            </a:r>
          </a:p>
          <a:p>
            <a:r>
              <a:rPr lang="en-US" b="1" dirty="0"/>
              <a:t>Game Defaults</a:t>
            </a:r>
            <a:r>
              <a:rPr lang="en-US" dirty="0"/>
              <a:t>: Allows for locations, times and assigners to automatically default when creating a game for that team</a:t>
            </a:r>
          </a:p>
          <a:p>
            <a:r>
              <a:rPr lang="en-US" b="1" dirty="0"/>
              <a:t>Roster</a:t>
            </a:r>
            <a:r>
              <a:rPr lang="en-US" dirty="0"/>
              <a:t>: Provides information on and ability to edit the students competing on the specific team selected</a:t>
            </a:r>
          </a:p>
          <a:p>
            <a:r>
              <a:rPr lang="en-US" b="1" dirty="0"/>
              <a:t>Smart Scheduler</a:t>
            </a:r>
            <a:r>
              <a:rPr lang="en-US" dirty="0"/>
              <a:t>: Creates parameters for additional games to be created after finishing one</a:t>
            </a:r>
          </a:p>
          <a:p>
            <a:pPr lvl="1"/>
            <a:r>
              <a:rPr lang="en-US" dirty="0"/>
              <a:t>Example: After finishing a Varsity game, a JV game will also be created for a specific time and place between the same schools</a:t>
            </a:r>
          </a:p>
          <a:p>
            <a:r>
              <a:rPr lang="en-US" dirty="0"/>
              <a:t>Teams can only be deleted if there are no events scheduled for that team</a:t>
            </a:r>
          </a:p>
        </p:txBody>
      </p:sp>
      <p:pic>
        <p:nvPicPr>
          <p:cNvPr id="4" name="Picture 3" descr="A close up of a sign&#10;&#10;Description automatically generated">
            <a:extLst>
              <a:ext uri="{FF2B5EF4-FFF2-40B4-BE49-F238E27FC236}">
                <a16:creationId xmlns:a16="http://schemas.microsoft.com/office/drawing/2014/main" id="{F98975AF-11B8-41D6-89D5-00A91E7E808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Tree>
    <p:extLst>
      <p:ext uri="{BB962C8B-B14F-4D97-AF65-F5344CB8AC3E}">
        <p14:creationId xmlns:p14="http://schemas.microsoft.com/office/powerpoint/2010/main" val="1156026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F02CE-BD2E-4093-BC1B-511BF451571C}"/>
              </a:ext>
            </a:extLst>
          </p:cNvPr>
          <p:cNvSpPr>
            <a:spLocks noGrp="1"/>
          </p:cNvSpPr>
          <p:nvPr>
            <p:ph type="title"/>
          </p:nvPr>
        </p:nvSpPr>
        <p:spPr>
          <a:xfrm>
            <a:off x="1715293" y="948501"/>
            <a:ext cx="8712223" cy="706964"/>
          </a:xfrm>
        </p:spPr>
        <p:txBody>
          <a:bodyPr/>
          <a:lstStyle/>
          <a:p>
            <a:pPr algn="ctr"/>
            <a:r>
              <a:rPr lang="en-US" dirty="0"/>
              <a:t>Edit Team – Game Defaults</a:t>
            </a:r>
          </a:p>
        </p:txBody>
      </p:sp>
      <p:sp>
        <p:nvSpPr>
          <p:cNvPr id="3" name="Content Placeholder 2">
            <a:extLst>
              <a:ext uri="{FF2B5EF4-FFF2-40B4-BE49-F238E27FC236}">
                <a16:creationId xmlns:a16="http://schemas.microsoft.com/office/drawing/2014/main" id="{EE09EBB7-3704-41B2-980C-7ACC8E08D554}"/>
              </a:ext>
            </a:extLst>
          </p:cNvPr>
          <p:cNvSpPr>
            <a:spLocks noGrp="1"/>
          </p:cNvSpPr>
          <p:nvPr>
            <p:ph idx="1"/>
          </p:nvPr>
        </p:nvSpPr>
        <p:spPr>
          <a:xfrm>
            <a:off x="265722" y="2493199"/>
            <a:ext cx="5967298" cy="4167660"/>
          </a:xfrm>
        </p:spPr>
        <p:txBody>
          <a:bodyPr>
            <a:normAutofit/>
          </a:bodyPr>
          <a:lstStyle/>
          <a:p>
            <a:r>
              <a:rPr lang="en-US" b="1" dirty="0"/>
              <a:t>Location</a:t>
            </a:r>
            <a:r>
              <a:rPr lang="en-US" dirty="0"/>
              <a:t>: A new game will default to a site that is selected</a:t>
            </a:r>
          </a:p>
          <a:p>
            <a:pPr lvl="1"/>
            <a:r>
              <a:rPr lang="en-US" dirty="0"/>
              <a:t>Can choose between a satellite site or campus/sub site</a:t>
            </a:r>
          </a:p>
          <a:p>
            <a:r>
              <a:rPr lang="en-US" b="1" dirty="0"/>
              <a:t>Officiating</a:t>
            </a:r>
            <a:r>
              <a:rPr lang="en-US" dirty="0"/>
              <a:t>: This is where assigning groups must be added; will need the assigning group number in order to add a group</a:t>
            </a:r>
          </a:p>
          <a:p>
            <a:pPr lvl="1"/>
            <a:r>
              <a:rPr lang="en-US" dirty="0"/>
              <a:t>Will need to add all that will assign for the specific team; will be required to set a default</a:t>
            </a:r>
          </a:p>
          <a:p>
            <a:r>
              <a:rPr lang="en-US" b="1" dirty="0"/>
              <a:t>Times</a:t>
            </a:r>
            <a:r>
              <a:rPr lang="en-US" dirty="0"/>
              <a:t>: This will default the setup time, start time, game duration, clean up time and times for travel purposes when creating game</a:t>
            </a:r>
          </a:p>
        </p:txBody>
      </p:sp>
      <p:pic>
        <p:nvPicPr>
          <p:cNvPr id="4" name="Picture 3" descr="A close up of a sign&#10;&#10;Description automatically generated">
            <a:extLst>
              <a:ext uri="{FF2B5EF4-FFF2-40B4-BE49-F238E27FC236}">
                <a16:creationId xmlns:a16="http://schemas.microsoft.com/office/drawing/2014/main" id="{D11D098C-3E1C-41D8-AC0B-61A137C34E2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EEAB4DFE-FE06-449C-88C3-2543528EF9C7}"/>
              </a:ext>
            </a:extLst>
          </p:cNvPr>
          <p:cNvPicPr>
            <a:picLocks noChangeAspect="1"/>
          </p:cNvPicPr>
          <p:nvPr/>
        </p:nvPicPr>
        <p:blipFill>
          <a:blip r:embed="rId4"/>
          <a:stretch>
            <a:fillRect/>
          </a:stretch>
        </p:blipFill>
        <p:spPr>
          <a:xfrm>
            <a:off x="6730640" y="2429737"/>
            <a:ext cx="4854556" cy="4200932"/>
          </a:xfrm>
          <a:prstGeom prst="rect">
            <a:avLst/>
          </a:prstGeom>
        </p:spPr>
      </p:pic>
    </p:spTree>
    <p:extLst>
      <p:ext uri="{BB962C8B-B14F-4D97-AF65-F5344CB8AC3E}">
        <p14:creationId xmlns:p14="http://schemas.microsoft.com/office/powerpoint/2010/main" val="2668112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CBEA8E-67B7-4D3A-B9E4-54ECF2346655}"/>
              </a:ext>
            </a:extLst>
          </p:cNvPr>
          <p:cNvSpPr>
            <a:spLocks noGrp="1"/>
          </p:cNvSpPr>
          <p:nvPr>
            <p:ph idx="1"/>
          </p:nvPr>
        </p:nvSpPr>
        <p:spPr>
          <a:xfrm>
            <a:off x="567726" y="2200829"/>
            <a:ext cx="5665294" cy="2882750"/>
          </a:xfrm>
        </p:spPr>
        <p:txBody>
          <a:bodyPr>
            <a:normAutofit/>
          </a:bodyPr>
          <a:lstStyle/>
          <a:p>
            <a:r>
              <a:rPr lang="en-US" sz="1600" dirty="0"/>
              <a:t>Provides the ability to add students to a specific team for a specific school year</a:t>
            </a:r>
          </a:p>
          <a:p>
            <a:pPr lvl="1"/>
            <a:r>
              <a:rPr lang="en-US" sz="1400" dirty="0"/>
              <a:t>Students’ teams will not carry over from year to year; addition of students to teams must be completed annually</a:t>
            </a:r>
          </a:p>
          <a:p>
            <a:r>
              <a:rPr lang="en-US" sz="1600" dirty="0"/>
              <a:t>Select ‘+ Add Players’ button on the right side in order to add students to that team</a:t>
            </a:r>
          </a:p>
          <a:p>
            <a:pPr lvl="1"/>
            <a:r>
              <a:rPr lang="en-US" sz="1400" dirty="0"/>
              <a:t>May select multiple students at one time</a:t>
            </a:r>
          </a:p>
          <a:p>
            <a:pPr lvl="1"/>
            <a:r>
              <a:rPr lang="en-US" sz="1400" dirty="0"/>
              <a:t>Select ‘All Students’ so that a female may be added to a male team</a:t>
            </a:r>
          </a:p>
          <a:p>
            <a:pPr lvl="1"/>
            <a:endParaRPr lang="en-US" dirty="0"/>
          </a:p>
        </p:txBody>
      </p:sp>
      <p:pic>
        <p:nvPicPr>
          <p:cNvPr id="4" name="Picture 3" descr="A close up of a sign&#10;&#10;Description automatically generated">
            <a:extLst>
              <a:ext uri="{FF2B5EF4-FFF2-40B4-BE49-F238E27FC236}">
                <a16:creationId xmlns:a16="http://schemas.microsoft.com/office/drawing/2014/main" id="{9BA8FA78-24F3-4C23-905D-F92B08ED7D7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41C30252-20EA-4F89-B062-B0D6112D0199}"/>
              </a:ext>
            </a:extLst>
          </p:cNvPr>
          <p:cNvSpPr>
            <a:spLocks noGrp="1"/>
          </p:cNvSpPr>
          <p:nvPr>
            <p:ph type="title"/>
          </p:nvPr>
        </p:nvSpPr>
        <p:spPr>
          <a:xfrm>
            <a:off x="1715293" y="948501"/>
            <a:ext cx="8712223" cy="706964"/>
          </a:xfrm>
        </p:spPr>
        <p:txBody>
          <a:bodyPr/>
          <a:lstStyle/>
          <a:p>
            <a:pPr algn="ctr"/>
            <a:r>
              <a:rPr lang="en-US" dirty="0"/>
              <a:t>Edit Team – Roster</a:t>
            </a:r>
          </a:p>
        </p:txBody>
      </p:sp>
      <p:pic>
        <p:nvPicPr>
          <p:cNvPr id="6" name="Picture 5">
            <a:extLst>
              <a:ext uri="{FF2B5EF4-FFF2-40B4-BE49-F238E27FC236}">
                <a16:creationId xmlns:a16="http://schemas.microsoft.com/office/drawing/2014/main" id="{CF86531A-2F78-4FB3-B207-2F929411D0E1}"/>
              </a:ext>
            </a:extLst>
          </p:cNvPr>
          <p:cNvPicPr>
            <a:picLocks noChangeAspect="1"/>
          </p:cNvPicPr>
          <p:nvPr/>
        </p:nvPicPr>
        <p:blipFill>
          <a:blip r:embed="rId4"/>
          <a:stretch>
            <a:fillRect/>
          </a:stretch>
        </p:blipFill>
        <p:spPr>
          <a:xfrm>
            <a:off x="659934" y="5083579"/>
            <a:ext cx="10872132" cy="1667056"/>
          </a:xfrm>
          <a:prstGeom prst="rect">
            <a:avLst/>
          </a:prstGeom>
        </p:spPr>
      </p:pic>
      <p:pic>
        <p:nvPicPr>
          <p:cNvPr id="7" name="Picture 6">
            <a:extLst>
              <a:ext uri="{FF2B5EF4-FFF2-40B4-BE49-F238E27FC236}">
                <a16:creationId xmlns:a16="http://schemas.microsoft.com/office/drawing/2014/main" id="{0915D39F-0B89-4368-ADCE-19732055D417}"/>
              </a:ext>
            </a:extLst>
          </p:cNvPr>
          <p:cNvPicPr>
            <a:picLocks noChangeAspect="1"/>
          </p:cNvPicPr>
          <p:nvPr/>
        </p:nvPicPr>
        <p:blipFill rotWithShape="1">
          <a:blip r:embed="rId5"/>
          <a:srcRect l="1310" t="1241" r="1872" b="1840"/>
          <a:stretch/>
        </p:blipFill>
        <p:spPr>
          <a:xfrm>
            <a:off x="7357146" y="2330042"/>
            <a:ext cx="3229761" cy="2819191"/>
          </a:xfrm>
          <a:prstGeom prst="rect">
            <a:avLst/>
          </a:prstGeom>
        </p:spPr>
      </p:pic>
    </p:spTree>
    <p:extLst>
      <p:ext uri="{BB962C8B-B14F-4D97-AF65-F5344CB8AC3E}">
        <p14:creationId xmlns:p14="http://schemas.microsoft.com/office/powerpoint/2010/main" val="2369198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19B5CD-E5CC-47DA-9B88-61170D8A5752}"/>
              </a:ext>
            </a:extLst>
          </p:cNvPr>
          <p:cNvSpPr>
            <a:spLocks noGrp="1"/>
          </p:cNvSpPr>
          <p:nvPr>
            <p:ph idx="1"/>
          </p:nvPr>
        </p:nvSpPr>
        <p:spPr>
          <a:xfrm>
            <a:off x="341222" y="2293106"/>
            <a:ext cx="6000855" cy="4334197"/>
          </a:xfrm>
        </p:spPr>
        <p:txBody>
          <a:bodyPr>
            <a:normAutofit fontScale="92500"/>
          </a:bodyPr>
          <a:lstStyle/>
          <a:p>
            <a:r>
              <a:rPr lang="en-US" dirty="0"/>
              <a:t>Select the green ‘Add New’ button on the right side</a:t>
            </a:r>
          </a:p>
          <a:p>
            <a:r>
              <a:rPr lang="en-US" b="1" dirty="0"/>
              <a:t>Team</a:t>
            </a:r>
            <a:r>
              <a:rPr lang="en-US" dirty="0"/>
              <a:t>: Select the additional team that will need a game created</a:t>
            </a:r>
          </a:p>
          <a:p>
            <a:r>
              <a:rPr lang="en-US" b="1" dirty="0"/>
              <a:t>Day</a:t>
            </a:r>
            <a:r>
              <a:rPr lang="en-US" dirty="0"/>
              <a:t>: Select the day on which the additional game will need to take place</a:t>
            </a:r>
          </a:p>
          <a:p>
            <a:pPr lvl="1"/>
            <a:r>
              <a:rPr lang="en-US" dirty="0"/>
              <a:t>Can be selected for 10 days before to 10 days after</a:t>
            </a:r>
          </a:p>
          <a:p>
            <a:r>
              <a:rPr lang="en-US" b="1" dirty="0"/>
              <a:t>Hour</a:t>
            </a:r>
            <a:r>
              <a:rPr lang="en-US" dirty="0"/>
              <a:t>: Select the hour in which the additional game will take place</a:t>
            </a:r>
          </a:p>
          <a:p>
            <a:pPr lvl="1"/>
            <a:r>
              <a:rPr lang="en-US" dirty="0"/>
              <a:t>Can be selected for 12 hours before to 12 hours after the hour in which the original contest took place</a:t>
            </a:r>
          </a:p>
          <a:p>
            <a:r>
              <a:rPr lang="en-US" b="1" dirty="0"/>
              <a:t>Site</a:t>
            </a:r>
            <a:r>
              <a:rPr lang="en-US" dirty="0"/>
              <a:t>: Select whether the additional game will take place at the same site or if the sites will swap home and away (i.e. Varsity at home while J.V. is away)</a:t>
            </a:r>
          </a:p>
        </p:txBody>
      </p:sp>
      <p:pic>
        <p:nvPicPr>
          <p:cNvPr id="4" name="Picture 3" descr="A close up of a sign&#10;&#10;Description automatically generated">
            <a:extLst>
              <a:ext uri="{FF2B5EF4-FFF2-40B4-BE49-F238E27FC236}">
                <a16:creationId xmlns:a16="http://schemas.microsoft.com/office/drawing/2014/main" id="{8C978499-6715-4E2B-BD92-2C80F7C1C73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24B21D09-125B-4D00-BF0B-1DD56EAD661E}"/>
              </a:ext>
            </a:extLst>
          </p:cNvPr>
          <p:cNvSpPr>
            <a:spLocks noGrp="1"/>
          </p:cNvSpPr>
          <p:nvPr>
            <p:ph type="title"/>
          </p:nvPr>
        </p:nvSpPr>
        <p:spPr>
          <a:xfrm>
            <a:off x="1715293" y="948501"/>
            <a:ext cx="8712223" cy="706964"/>
          </a:xfrm>
        </p:spPr>
        <p:txBody>
          <a:bodyPr/>
          <a:lstStyle/>
          <a:p>
            <a:pPr algn="ctr"/>
            <a:r>
              <a:rPr lang="en-US" dirty="0"/>
              <a:t>Edit Team – Smart Scheduler</a:t>
            </a:r>
          </a:p>
        </p:txBody>
      </p:sp>
      <p:pic>
        <p:nvPicPr>
          <p:cNvPr id="6" name="Picture 5">
            <a:extLst>
              <a:ext uri="{FF2B5EF4-FFF2-40B4-BE49-F238E27FC236}">
                <a16:creationId xmlns:a16="http://schemas.microsoft.com/office/drawing/2014/main" id="{D7440282-2880-4166-8DD0-3E7492E0A1FA}"/>
              </a:ext>
            </a:extLst>
          </p:cNvPr>
          <p:cNvPicPr>
            <a:picLocks noChangeAspect="1"/>
          </p:cNvPicPr>
          <p:nvPr/>
        </p:nvPicPr>
        <p:blipFill rotWithShape="1">
          <a:blip r:embed="rId4"/>
          <a:srcRect l="1464"/>
          <a:stretch/>
        </p:blipFill>
        <p:spPr>
          <a:xfrm>
            <a:off x="7264866" y="2698320"/>
            <a:ext cx="3951862" cy="1981477"/>
          </a:xfrm>
          <a:prstGeom prst="rect">
            <a:avLst/>
          </a:prstGeom>
        </p:spPr>
      </p:pic>
    </p:spTree>
    <p:extLst>
      <p:ext uri="{BB962C8B-B14F-4D97-AF65-F5344CB8AC3E}">
        <p14:creationId xmlns:p14="http://schemas.microsoft.com/office/powerpoint/2010/main" val="1479872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4AFCE-7A13-4693-9559-684F06287C0C}"/>
              </a:ext>
            </a:extLst>
          </p:cNvPr>
          <p:cNvSpPr>
            <a:spLocks noGrp="1"/>
          </p:cNvSpPr>
          <p:nvPr>
            <p:ph type="title"/>
          </p:nvPr>
        </p:nvSpPr>
        <p:spPr>
          <a:xfrm>
            <a:off x="1715294" y="931723"/>
            <a:ext cx="8703834" cy="706964"/>
          </a:xfrm>
        </p:spPr>
        <p:txBody>
          <a:bodyPr/>
          <a:lstStyle/>
          <a:p>
            <a:pPr algn="ctr"/>
            <a:r>
              <a:rPr lang="en-US"/>
              <a:t>Opponents</a:t>
            </a:r>
            <a:endParaRPr lang="en-US" dirty="0"/>
          </a:p>
        </p:txBody>
      </p:sp>
      <p:sp>
        <p:nvSpPr>
          <p:cNvPr id="3" name="Content Placeholder 2">
            <a:extLst>
              <a:ext uri="{FF2B5EF4-FFF2-40B4-BE49-F238E27FC236}">
                <a16:creationId xmlns:a16="http://schemas.microsoft.com/office/drawing/2014/main" id="{CEFF241A-0D0E-4492-898D-2386FC107076}"/>
              </a:ext>
            </a:extLst>
          </p:cNvPr>
          <p:cNvSpPr>
            <a:spLocks noGrp="1"/>
          </p:cNvSpPr>
          <p:nvPr>
            <p:ph idx="1"/>
          </p:nvPr>
        </p:nvSpPr>
        <p:spPr>
          <a:xfrm>
            <a:off x="1237122" y="2318275"/>
            <a:ext cx="8825659" cy="1699782"/>
          </a:xfrm>
        </p:spPr>
        <p:txBody>
          <a:bodyPr>
            <a:normAutofit/>
          </a:bodyPr>
          <a:lstStyle/>
          <a:p>
            <a:r>
              <a:rPr lang="en-US" sz="1600" dirty="0"/>
              <a:t>Landing page will list each opponent that is or has been scheduled</a:t>
            </a:r>
          </a:p>
          <a:p>
            <a:pPr lvl="1"/>
            <a:r>
              <a:rPr lang="en-US" sz="1400" dirty="0"/>
              <a:t>May have as many or as few as needed</a:t>
            </a:r>
          </a:p>
          <a:p>
            <a:r>
              <a:rPr lang="en-US" sz="1600" dirty="0"/>
              <a:t>Opponent must be listed in order to create an event with that school</a:t>
            </a:r>
          </a:p>
          <a:p>
            <a:r>
              <a:rPr lang="en-US" sz="1600" dirty="0"/>
              <a:t>Add a new opponent by selecting the green ‘+ Add Opponents’ button</a:t>
            </a:r>
          </a:p>
        </p:txBody>
      </p:sp>
      <p:pic>
        <p:nvPicPr>
          <p:cNvPr id="4" name="Picture 3" descr="A close up of a sign&#10;&#10;Description automatically generated">
            <a:extLst>
              <a:ext uri="{FF2B5EF4-FFF2-40B4-BE49-F238E27FC236}">
                <a16:creationId xmlns:a16="http://schemas.microsoft.com/office/drawing/2014/main" id="{7B0ED3B6-9AFA-4723-A1F0-BC4463FFB28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F0FB1F5E-84E7-4319-B380-85017D90AC5B}"/>
              </a:ext>
            </a:extLst>
          </p:cNvPr>
          <p:cNvPicPr>
            <a:picLocks noChangeAspect="1"/>
          </p:cNvPicPr>
          <p:nvPr/>
        </p:nvPicPr>
        <p:blipFill>
          <a:blip r:embed="rId4"/>
          <a:stretch>
            <a:fillRect/>
          </a:stretch>
        </p:blipFill>
        <p:spPr>
          <a:xfrm>
            <a:off x="1237122" y="3882322"/>
            <a:ext cx="9748834" cy="2975678"/>
          </a:xfrm>
          <a:prstGeom prst="rect">
            <a:avLst/>
          </a:prstGeom>
        </p:spPr>
      </p:pic>
    </p:spTree>
    <p:extLst>
      <p:ext uri="{BB962C8B-B14F-4D97-AF65-F5344CB8AC3E}">
        <p14:creationId xmlns:p14="http://schemas.microsoft.com/office/powerpoint/2010/main" val="2042428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D32E5B-B1B9-4167-B378-F611BA10E799}"/>
              </a:ext>
            </a:extLst>
          </p:cNvPr>
          <p:cNvSpPr>
            <a:spLocks noGrp="1"/>
          </p:cNvSpPr>
          <p:nvPr>
            <p:ph idx="1"/>
          </p:nvPr>
        </p:nvSpPr>
        <p:spPr>
          <a:xfrm>
            <a:off x="638110" y="2237331"/>
            <a:ext cx="5614962" cy="4406750"/>
          </a:xfrm>
        </p:spPr>
        <p:txBody>
          <a:bodyPr>
            <a:normAutofit/>
          </a:bodyPr>
          <a:lstStyle/>
          <a:p>
            <a:r>
              <a:rPr lang="en-US" dirty="0"/>
              <a:t>Search using mile radius of a specific zip code</a:t>
            </a:r>
          </a:p>
          <a:p>
            <a:pPr lvl="1"/>
            <a:r>
              <a:rPr lang="en-US" dirty="0"/>
              <a:t>i.e., Find within 10 miles of Postal Code 43214</a:t>
            </a:r>
          </a:p>
          <a:p>
            <a:r>
              <a:rPr lang="en-US" dirty="0"/>
              <a:t>May select as many opponents as needed by using check boxes</a:t>
            </a:r>
          </a:p>
          <a:p>
            <a:r>
              <a:rPr lang="en-US" dirty="0"/>
              <a:t>May also find out of state opponents</a:t>
            </a:r>
          </a:p>
          <a:p>
            <a:r>
              <a:rPr lang="en-US" dirty="0"/>
              <a:t>Look for accounts with logos as that is indicative of an active account</a:t>
            </a:r>
          </a:p>
          <a:p>
            <a:r>
              <a:rPr lang="en-US" dirty="0"/>
              <a:t>Use the ‘I can’t find an Opponent I’m looking for’ link to add a team that is not listed (mostly used with out of state opponents)</a:t>
            </a:r>
          </a:p>
          <a:p>
            <a:r>
              <a:rPr lang="en-US" dirty="0">
                <a:solidFill>
                  <a:srgbClr val="C00000"/>
                </a:solidFill>
              </a:rPr>
              <a:t>*</a:t>
            </a:r>
            <a:r>
              <a:rPr lang="en-US" dirty="0"/>
              <a:t>Opponents are removed by unchecking the box through the same screen</a:t>
            </a:r>
            <a:r>
              <a:rPr lang="en-US" dirty="0">
                <a:solidFill>
                  <a:srgbClr val="C00000"/>
                </a:solidFill>
              </a:rPr>
              <a:t>*</a:t>
            </a:r>
          </a:p>
        </p:txBody>
      </p:sp>
      <p:pic>
        <p:nvPicPr>
          <p:cNvPr id="4" name="Picture 3" descr="A close up of a sign&#10;&#10;Description automatically generated">
            <a:extLst>
              <a:ext uri="{FF2B5EF4-FFF2-40B4-BE49-F238E27FC236}">
                <a16:creationId xmlns:a16="http://schemas.microsoft.com/office/drawing/2014/main" id="{8E23FD9A-7D04-4020-92E7-037221A4A8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FB30CD5E-7A76-4A28-9470-3C19ED6E6D0C}"/>
              </a:ext>
            </a:extLst>
          </p:cNvPr>
          <p:cNvSpPr>
            <a:spLocks noGrp="1"/>
          </p:cNvSpPr>
          <p:nvPr>
            <p:ph type="title"/>
          </p:nvPr>
        </p:nvSpPr>
        <p:spPr>
          <a:xfrm>
            <a:off x="1715294" y="931723"/>
            <a:ext cx="8703834" cy="706964"/>
          </a:xfrm>
        </p:spPr>
        <p:txBody>
          <a:bodyPr/>
          <a:lstStyle/>
          <a:p>
            <a:pPr algn="ctr"/>
            <a:r>
              <a:rPr lang="en-US" dirty="0"/>
              <a:t>Opponents – Edit List of Opponents</a:t>
            </a:r>
          </a:p>
        </p:txBody>
      </p:sp>
      <p:pic>
        <p:nvPicPr>
          <p:cNvPr id="7" name="Picture 6">
            <a:extLst>
              <a:ext uri="{FF2B5EF4-FFF2-40B4-BE49-F238E27FC236}">
                <a16:creationId xmlns:a16="http://schemas.microsoft.com/office/drawing/2014/main" id="{80DE9B64-CF4A-4B6D-904C-FA96695F8F48}"/>
              </a:ext>
            </a:extLst>
          </p:cNvPr>
          <p:cNvPicPr>
            <a:picLocks noChangeAspect="1"/>
          </p:cNvPicPr>
          <p:nvPr/>
        </p:nvPicPr>
        <p:blipFill>
          <a:blip r:embed="rId4"/>
          <a:stretch>
            <a:fillRect/>
          </a:stretch>
        </p:blipFill>
        <p:spPr>
          <a:xfrm>
            <a:off x="6391465" y="2730217"/>
            <a:ext cx="5162425" cy="3420977"/>
          </a:xfrm>
          <a:prstGeom prst="rect">
            <a:avLst/>
          </a:prstGeom>
        </p:spPr>
      </p:pic>
    </p:spTree>
    <p:extLst>
      <p:ext uri="{BB962C8B-B14F-4D97-AF65-F5344CB8AC3E}">
        <p14:creationId xmlns:p14="http://schemas.microsoft.com/office/powerpoint/2010/main" val="3052552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C98B-B7FC-4841-84CF-270DDB67A2E0}"/>
              </a:ext>
            </a:extLst>
          </p:cNvPr>
          <p:cNvSpPr>
            <a:spLocks noGrp="1"/>
          </p:cNvSpPr>
          <p:nvPr>
            <p:ph type="title"/>
          </p:nvPr>
        </p:nvSpPr>
        <p:spPr>
          <a:xfrm>
            <a:off x="1715294" y="904167"/>
            <a:ext cx="8720612" cy="706964"/>
          </a:xfrm>
        </p:spPr>
        <p:txBody>
          <a:bodyPr/>
          <a:lstStyle/>
          <a:p>
            <a:pPr algn="ctr"/>
            <a:r>
              <a:rPr lang="en-US" dirty="0"/>
              <a:t>Settings – School</a:t>
            </a:r>
          </a:p>
        </p:txBody>
      </p:sp>
      <p:sp>
        <p:nvSpPr>
          <p:cNvPr id="3" name="Content Placeholder 2">
            <a:extLst>
              <a:ext uri="{FF2B5EF4-FFF2-40B4-BE49-F238E27FC236}">
                <a16:creationId xmlns:a16="http://schemas.microsoft.com/office/drawing/2014/main" id="{B4339AB9-169E-4502-B6F7-458E116B430B}"/>
              </a:ext>
            </a:extLst>
          </p:cNvPr>
          <p:cNvSpPr>
            <a:spLocks noGrp="1"/>
          </p:cNvSpPr>
          <p:nvPr>
            <p:ph idx="1"/>
          </p:nvPr>
        </p:nvSpPr>
        <p:spPr>
          <a:xfrm>
            <a:off x="1154954" y="2184051"/>
            <a:ext cx="8825659" cy="3416300"/>
          </a:xfrm>
        </p:spPr>
        <p:txBody>
          <a:bodyPr/>
          <a:lstStyle/>
          <a:p>
            <a:r>
              <a:rPr lang="en-US" dirty="0"/>
              <a:t>Landing page of the settings tab</a:t>
            </a:r>
          </a:p>
          <a:p>
            <a:r>
              <a:rPr lang="en-US" dirty="0"/>
              <a:t>Where school information is kept up to date</a:t>
            </a:r>
          </a:p>
          <a:p>
            <a:r>
              <a:rPr lang="en-US" dirty="0"/>
              <a:t>Section should be completed as accounts are 5 years old</a:t>
            </a:r>
          </a:p>
          <a:p>
            <a:r>
              <a:rPr lang="en-US" dirty="0"/>
              <a:t>Make sure a logo is uploaded; this lets others know the account is active</a:t>
            </a:r>
          </a:p>
          <a:p>
            <a:pPr marL="0" indent="0">
              <a:buNone/>
            </a:pPr>
            <a:endParaRPr lang="en-US" dirty="0"/>
          </a:p>
        </p:txBody>
      </p:sp>
      <p:pic>
        <p:nvPicPr>
          <p:cNvPr id="10" name="Picture 9" descr="A close up of a sign&#10;&#10;Description automatically generated">
            <a:extLst>
              <a:ext uri="{FF2B5EF4-FFF2-40B4-BE49-F238E27FC236}">
                <a16:creationId xmlns:a16="http://schemas.microsoft.com/office/drawing/2014/main" id="{73862739-C24B-4454-AB5C-1044C08FF5D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6" name="Picture 5">
            <a:extLst>
              <a:ext uri="{FF2B5EF4-FFF2-40B4-BE49-F238E27FC236}">
                <a16:creationId xmlns:a16="http://schemas.microsoft.com/office/drawing/2014/main" id="{31C313DE-3BCE-4E59-B30A-9F1457A36E98}"/>
              </a:ext>
            </a:extLst>
          </p:cNvPr>
          <p:cNvPicPr>
            <a:picLocks noChangeAspect="1"/>
          </p:cNvPicPr>
          <p:nvPr/>
        </p:nvPicPr>
        <p:blipFill>
          <a:blip r:embed="rId4"/>
          <a:stretch>
            <a:fillRect/>
          </a:stretch>
        </p:blipFill>
        <p:spPr>
          <a:xfrm>
            <a:off x="1179134" y="3783362"/>
            <a:ext cx="9256772" cy="2871110"/>
          </a:xfrm>
          <a:prstGeom prst="rect">
            <a:avLst/>
          </a:prstGeom>
        </p:spPr>
      </p:pic>
      <p:cxnSp>
        <p:nvCxnSpPr>
          <p:cNvPr id="8" name="Straight Arrow Connector 7">
            <a:extLst>
              <a:ext uri="{FF2B5EF4-FFF2-40B4-BE49-F238E27FC236}">
                <a16:creationId xmlns:a16="http://schemas.microsoft.com/office/drawing/2014/main" id="{86C92C3E-64E1-4C84-B42A-B92C8F92D708}"/>
              </a:ext>
            </a:extLst>
          </p:cNvPr>
          <p:cNvCxnSpPr>
            <a:cxnSpLocks/>
          </p:cNvCxnSpPr>
          <p:nvPr/>
        </p:nvCxnSpPr>
        <p:spPr>
          <a:xfrm flipH="1">
            <a:off x="8529237" y="5273875"/>
            <a:ext cx="71505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870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2C545D-E0D2-44CF-B5F4-3ED79747BA89}"/>
              </a:ext>
            </a:extLst>
          </p:cNvPr>
          <p:cNvSpPr>
            <a:spLocks noGrp="1"/>
          </p:cNvSpPr>
          <p:nvPr>
            <p:ph idx="1"/>
          </p:nvPr>
        </p:nvSpPr>
        <p:spPr/>
        <p:txBody>
          <a:bodyPr/>
          <a:lstStyle/>
          <a:p>
            <a:r>
              <a:rPr lang="en-US" dirty="0"/>
              <a:t>Main landing page after logging into the school account</a:t>
            </a:r>
          </a:p>
          <a:p>
            <a:r>
              <a:rPr lang="en-US" dirty="0"/>
              <a:t>Will initially show that day’s events</a:t>
            </a:r>
          </a:p>
          <a:p>
            <a:r>
              <a:rPr lang="en-US" dirty="0"/>
              <a:t>Use the calendar to select different dates to view</a:t>
            </a:r>
          </a:p>
          <a:p>
            <a:pPr lvl="1"/>
            <a:r>
              <a:rPr lang="en-US" dirty="0"/>
              <a:t>White indicates no events scheduled; blue indicates events are occurring on that date</a:t>
            </a:r>
          </a:p>
          <a:p>
            <a:pPr lvl="1"/>
            <a:r>
              <a:rPr lang="en-US" dirty="0"/>
              <a:t>Filter options are directly below the calendar to view events in a different fashion</a:t>
            </a:r>
          </a:p>
          <a:p>
            <a:pPr lvl="1"/>
            <a:r>
              <a:rPr lang="en-US" dirty="0"/>
              <a:t>May used advanced filter to create filter options that may be needed (i.e., unaccepted contracts, official issues, transportation issues, etc.)</a:t>
            </a:r>
          </a:p>
          <a:p>
            <a:r>
              <a:rPr lang="en-US" dirty="0"/>
              <a:t>See next slide for full overview of the tab</a:t>
            </a:r>
          </a:p>
        </p:txBody>
      </p:sp>
      <p:pic>
        <p:nvPicPr>
          <p:cNvPr id="4" name="Picture 3" descr="A close up of a sign&#10;&#10;Description automatically generated">
            <a:extLst>
              <a:ext uri="{FF2B5EF4-FFF2-40B4-BE49-F238E27FC236}">
                <a16:creationId xmlns:a16="http://schemas.microsoft.com/office/drawing/2014/main" id="{F97B5438-43CA-4BFB-9A8D-4F8E1369FD9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BC4AB262-B86D-48AE-A6E4-11EC34175FF6}"/>
              </a:ext>
            </a:extLst>
          </p:cNvPr>
          <p:cNvSpPr>
            <a:spLocks noGrp="1"/>
          </p:cNvSpPr>
          <p:nvPr>
            <p:ph type="title"/>
          </p:nvPr>
        </p:nvSpPr>
        <p:spPr>
          <a:xfrm>
            <a:off x="1715294" y="931723"/>
            <a:ext cx="8703834" cy="706964"/>
          </a:xfrm>
        </p:spPr>
        <p:txBody>
          <a:bodyPr/>
          <a:lstStyle/>
          <a:p>
            <a:pPr algn="ctr"/>
            <a:r>
              <a:rPr lang="en-US" dirty="0"/>
              <a:t>Schedule</a:t>
            </a:r>
          </a:p>
        </p:txBody>
      </p:sp>
      <p:pic>
        <p:nvPicPr>
          <p:cNvPr id="7" name="Picture 6">
            <a:extLst>
              <a:ext uri="{FF2B5EF4-FFF2-40B4-BE49-F238E27FC236}">
                <a16:creationId xmlns:a16="http://schemas.microsoft.com/office/drawing/2014/main" id="{7B1E9423-DD3B-4DCB-B326-331D330A254F}"/>
              </a:ext>
            </a:extLst>
          </p:cNvPr>
          <p:cNvPicPr>
            <a:picLocks noChangeAspect="1"/>
          </p:cNvPicPr>
          <p:nvPr/>
        </p:nvPicPr>
        <p:blipFill>
          <a:blip r:embed="rId4"/>
          <a:stretch>
            <a:fillRect/>
          </a:stretch>
        </p:blipFill>
        <p:spPr>
          <a:xfrm>
            <a:off x="9980613" y="2603500"/>
            <a:ext cx="1543265" cy="3258005"/>
          </a:xfrm>
          <a:prstGeom prst="rect">
            <a:avLst/>
          </a:prstGeom>
        </p:spPr>
      </p:pic>
    </p:spTree>
    <p:extLst>
      <p:ext uri="{BB962C8B-B14F-4D97-AF65-F5344CB8AC3E}">
        <p14:creationId xmlns:p14="http://schemas.microsoft.com/office/powerpoint/2010/main" val="3735594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302BA168-7D7D-48A8-BB0B-895C7F0A44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55DA5F15-1B6A-4374-86C7-2C18C01580A6}"/>
              </a:ext>
            </a:extLst>
          </p:cNvPr>
          <p:cNvSpPr>
            <a:spLocks noGrp="1"/>
          </p:cNvSpPr>
          <p:nvPr>
            <p:ph type="title"/>
          </p:nvPr>
        </p:nvSpPr>
        <p:spPr>
          <a:xfrm>
            <a:off x="1715294" y="931723"/>
            <a:ext cx="8703834" cy="706964"/>
          </a:xfrm>
        </p:spPr>
        <p:txBody>
          <a:bodyPr/>
          <a:lstStyle/>
          <a:p>
            <a:pPr algn="ctr"/>
            <a:r>
              <a:rPr lang="en-US" dirty="0"/>
              <a:t>Schedule</a:t>
            </a:r>
          </a:p>
        </p:txBody>
      </p:sp>
      <p:pic>
        <p:nvPicPr>
          <p:cNvPr id="3" name="Picture 2" descr="Graphical user interface, text&#10;&#10;Description automatically generated">
            <a:extLst>
              <a:ext uri="{FF2B5EF4-FFF2-40B4-BE49-F238E27FC236}">
                <a16:creationId xmlns:a16="http://schemas.microsoft.com/office/drawing/2014/main" id="{49A880F3-FF8E-42EC-A7A3-5ED7EEA2876A}"/>
              </a:ext>
            </a:extLst>
          </p:cNvPr>
          <p:cNvPicPr>
            <a:picLocks noChangeAspect="1"/>
          </p:cNvPicPr>
          <p:nvPr/>
        </p:nvPicPr>
        <p:blipFill>
          <a:blip r:embed="rId4"/>
          <a:stretch>
            <a:fillRect/>
          </a:stretch>
        </p:blipFill>
        <p:spPr>
          <a:xfrm>
            <a:off x="325693" y="2607675"/>
            <a:ext cx="11540613" cy="4042501"/>
          </a:xfrm>
          <a:prstGeom prst="rect">
            <a:avLst/>
          </a:prstGeom>
        </p:spPr>
      </p:pic>
    </p:spTree>
    <p:extLst>
      <p:ext uri="{BB962C8B-B14F-4D97-AF65-F5344CB8AC3E}">
        <p14:creationId xmlns:p14="http://schemas.microsoft.com/office/powerpoint/2010/main" val="3933148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0EF1AA-8BF8-42CC-96E2-5AE75D0A310D}"/>
              </a:ext>
            </a:extLst>
          </p:cNvPr>
          <p:cNvSpPr>
            <a:spLocks noGrp="1"/>
          </p:cNvSpPr>
          <p:nvPr>
            <p:ph idx="1"/>
          </p:nvPr>
        </p:nvSpPr>
        <p:spPr/>
        <p:txBody>
          <a:bodyPr/>
          <a:lstStyle/>
          <a:p>
            <a:r>
              <a:rPr lang="en-US" dirty="0"/>
              <a:t>Events on the front page have 4 sections to the right of the event</a:t>
            </a:r>
          </a:p>
          <a:p>
            <a:pPr lvl="1"/>
            <a:r>
              <a:rPr lang="en-US" dirty="0"/>
              <a:t>Contract, Officials, Event Workers, Facilities and Transportation</a:t>
            </a:r>
          </a:p>
          <a:p>
            <a:pPr lvl="1"/>
            <a:r>
              <a:rPr lang="en-US" dirty="0"/>
              <a:t>Red means action is required of </a:t>
            </a:r>
            <a:r>
              <a:rPr lang="en-US" b="1" u="sng" dirty="0"/>
              <a:t>you</a:t>
            </a:r>
            <a:r>
              <a:rPr lang="en-US" dirty="0"/>
              <a:t>; yellow means action is required of </a:t>
            </a:r>
            <a:r>
              <a:rPr lang="en-US" b="1" u="sng" dirty="0"/>
              <a:t>another party</a:t>
            </a:r>
            <a:r>
              <a:rPr lang="en-US" dirty="0"/>
              <a:t>; green means all is well</a:t>
            </a:r>
          </a:p>
          <a:p>
            <a:r>
              <a:rPr lang="en-US" dirty="0"/>
              <a:t>Click on each icon to view a quick overview of the sections</a:t>
            </a:r>
          </a:p>
        </p:txBody>
      </p:sp>
      <p:pic>
        <p:nvPicPr>
          <p:cNvPr id="5" name="Picture 4" descr="A close up of a sign&#10;&#10;Description automatically generated">
            <a:extLst>
              <a:ext uri="{FF2B5EF4-FFF2-40B4-BE49-F238E27FC236}">
                <a16:creationId xmlns:a16="http://schemas.microsoft.com/office/drawing/2014/main" id="{DFA3F5AE-5D9D-48BD-8593-6CE1515408C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6" name="Title 1">
            <a:extLst>
              <a:ext uri="{FF2B5EF4-FFF2-40B4-BE49-F238E27FC236}">
                <a16:creationId xmlns:a16="http://schemas.microsoft.com/office/drawing/2014/main" id="{EFBDF662-CCAC-49F6-8F9D-A3239B5F789B}"/>
              </a:ext>
            </a:extLst>
          </p:cNvPr>
          <p:cNvSpPr>
            <a:spLocks noGrp="1"/>
          </p:cNvSpPr>
          <p:nvPr>
            <p:ph type="title"/>
          </p:nvPr>
        </p:nvSpPr>
        <p:spPr>
          <a:xfrm>
            <a:off x="1715294" y="931723"/>
            <a:ext cx="8703834" cy="706964"/>
          </a:xfrm>
        </p:spPr>
        <p:txBody>
          <a:bodyPr/>
          <a:lstStyle/>
          <a:p>
            <a:pPr algn="ctr"/>
            <a:r>
              <a:rPr lang="en-US" dirty="0"/>
              <a:t>Schedule – Events Summary</a:t>
            </a:r>
          </a:p>
        </p:txBody>
      </p:sp>
      <p:pic>
        <p:nvPicPr>
          <p:cNvPr id="8" name="Picture 7">
            <a:extLst>
              <a:ext uri="{FF2B5EF4-FFF2-40B4-BE49-F238E27FC236}">
                <a16:creationId xmlns:a16="http://schemas.microsoft.com/office/drawing/2014/main" id="{A2404F48-68F8-48E4-936F-08352E312C1F}"/>
              </a:ext>
            </a:extLst>
          </p:cNvPr>
          <p:cNvPicPr>
            <a:picLocks noChangeAspect="1"/>
          </p:cNvPicPr>
          <p:nvPr/>
        </p:nvPicPr>
        <p:blipFill>
          <a:blip r:embed="rId4"/>
          <a:stretch>
            <a:fillRect/>
          </a:stretch>
        </p:blipFill>
        <p:spPr>
          <a:xfrm>
            <a:off x="207341" y="4655599"/>
            <a:ext cx="11777317" cy="1111039"/>
          </a:xfrm>
          <a:prstGeom prst="rect">
            <a:avLst/>
          </a:prstGeom>
        </p:spPr>
      </p:pic>
    </p:spTree>
    <p:extLst>
      <p:ext uri="{BB962C8B-B14F-4D97-AF65-F5344CB8AC3E}">
        <p14:creationId xmlns:p14="http://schemas.microsoft.com/office/powerpoint/2010/main" val="1940465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3E392-6106-432E-8C37-B3D6C1E41B2C}"/>
              </a:ext>
            </a:extLst>
          </p:cNvPr>
          <p:cNvSpPr>
            <a:spLocks noGrp="1"/>
          </p:cNvSpPr>
          <p:nvPr>
            <p:ph idx="1"/>
          </p:nvPr>
        </p:nvSpPr>
        <p:spPr>
          <a:xfrm>
            <a:off x="1045897" y="2209218"/>
            <a:ext cx="8825659" cy="2151966"/>
          </a:xfrm>
        </p:spPr>
        <p:txBody>
          <a:bodyPr/>
          <a:lstStyle/>
          <a:p>
            <a:r>
              <a:rPr lang="en-US" dirty="0"/>
              <a:t>Overview includes the contract addendum, participation fee, breach fee, notes, opponent contact information and status of the contract</a:t>
            </a:r>
          </a:p>
          <a:p>
            <a:r>
              <a:rPr lang="en-US" dirty="0"/>
              <a:t>Contract may be downloaded by selecting ‘View Contract’ link at bottom left portion of the overview</a:t>
            </a:r>
          </a:p>
          <a:p>
            <a:r>
              <a:rPr lang="en-US" dirty="0"/>
              <a:t>Contracts can be accepted using the overview</a:t>
            </a:r>
          </a:p>
          <a:p>
            <a:pPr lvl="1"/>
            <a:r>
              <a:rPr lang="en-US" dirty="0"/>
              <a:t>Button to do so will appear on right side of the overview</a:t>
            </a:r>
          </a:p>
        </p:txBody>
      </p:sp>
      <p:pic>
        <p:nvPicPr>
          <p:cNvPr id="4" name="Picture 3" descr="A close up of a sign&#10;&#10;Description automatically generated">
            <a:extLst>
              <a:ext uri="{FF2B5EF4-FFF2-40B4-BE49-F238E27FC236}">
                <a16:creationId xmlns:a16="http://schemas.microsoft.com/office/drawing/2014/main" id="{53CB9133-DE95-44CD-9C67-82CCBBB7011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C0246026-018E-4934-92B5-C9C75C60D621}"/>
              </a:ext>
            </a:extLst>
          </p:cNvPr>
          <p:cNvSpPr>
            <a:spLocks noGrp="1"/>
          </p:cNvSpPr>
          <p:nvPr>
            <p:ph type="title"/>
          </p:nvPr>
        </p:nvSpPr>
        <p:spPr>
          <a:xfrm>
            <a:off x="1715294" y="931723"/>
            <a:ext cx="8703834" cy="706964"/>
          </a:xfrm>
        </p:spPr>
        <p:txBody>
          <a:bodyPr/>
          <a:lstStyle/>
          <a:p>
            <a:pPr algn="ctr"/>
            <a:r>
              <a:rPr lang="en-US" dirty="0"/>
              <a:t>Schedule – Contract Section</a:t>
            </a:r>
          </a:p>
        </p:txBody>
      </p:sp>
      <p:pic>
        <p:nvPicPr>
          <p:cNvPr id="6" name="Picture 5">
            <a:extLst>
              <a:ext uri="{FF2B5EF4-FFF2-40B4-BE49-F238E27FC236}">
                <a16:creationId xmlns:a16="http://schemas.microsoft.com/office/drawing/2014/main" id="{6A095616-1694-4AF1-B4A9-8D9D2BB23E77}"/>
              </a:ext>
            </a:extLst>
          </p:cNvPr>
          <p:cNvPicPr>
            <a:picLocks noChangeAspect="1"/>
          </p:cNvPicPr>
          <p:nvPr/>
        </p:nvPicPr>
        <p:blipFill>
          <a:blip r:embed="rId4"/>
          <a:stretch>
            <a:fillRect/>
          </a:stretch>
        </p:blipFill>
        <p:spPr>
          <a:xfrm>
            <a:off x="110455" y="4609656"/>
            <a:ext cx="11971090" cy="2151966"/>
          </a:xfrm>
          <a:prstGeom prst="rect">
            <a:avLst/>
          </a:prstGeom>
        </p:spPr>
      </p:pic>
    </p:spTree>
    <p:extLst>
      <p:ext uri="{BB962C8B-B14F-4D97-AF65-F5344CB8AC3E}">
        <p14:creationId xmlns:p14="http://schemas.microsoft.com/office/powerpoint/2010/main" val="2921054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00BC1C-5CA7-4B03-9AAD-7A881B1EB778}"/>
              </a:ext>
            </a:extLst>
          </p:cNvPr>
          <p:cNvSpPr>
            <a:spLocks noGrp="1"/>
          </p:cNvSpPr>
          <p:nvPr>
            <p:ph idx="1"/>
          </p:nvPr>
        </p:nvSpPr>
        <p:spPr>
          <a:xfrm>
            <a:off x="1154955" y="2168554"/>
            <a:ext cx="8825659" cy="2614452"/>
          </a:xfrm>
        </p:spPr>
        <p:txBody>
          <a:bodyPr>
            <a:normAutofit/>
          </a:bodyPr>
          <a:lstStyle/>
          <a:p>
            <a:r>
              <a:rPr lang="en-US" sz="1600" dirty="0"/>
              <a:t>Overview will show the name, payment amount and confirmation dates of the officials assigned</a:t>
            </a:r>
          </a:p>
          <a:p>
            <a:pPr lvl="1"/>
            <a:r>
              <a:rPr lang="en-US" sz="1400" dirty="0"/>
              <a:t>Yellow = officials assigned but not accepted; Red = officials not assigned at all</a:t>
            </a:r>
          </a:p>
          <a:p>
            <a:pPr lvl="1"/>
            <a:r>
              <a:rPr lang="en-US" sz="1400" dirty="0"/>
              <a:t>Full information will not show until the officials accept </a:t>
            </a:r>
          </a:p>
          <a:p>
            <a:r>
              <a:rPr lang="en-US" sz="1600" dirty="0"/>
              <a:t>Voucher for officials may be printed by selecting ‘Print Voucher’</a:t>
            </a:r>
          </a:p>
          <a:p>
            <a:pPr lvl="1"/>
            <a:r>
              <a:rPr lang="en-US" sz="1400" dirty="0"/>
              <a:t>May be printed with the officials’ full SSN; recommend that it is printed </a:t>
            </a:r>
            <a:r>
              <a:rPr lang="en-US" sz="1400" b="1" dirty="0"/>
              <a:t>without</a:t>
            </a:r>
            <a:r>
              <a:rPr lang="en-US" sz="1400" dirty="0"/>
              <a:t> unless it is absolutely needed</a:t>
            </a:r>
          </a:p>
          <a:p>
            <a:r>
              <a:rPr lang="en-US" sz="1600" dirty="0"/>
              <a:t>Upper portion of overview indicates who the officials were assigned by</a:t>
            </a:r>
          </a:p>
        </p:txBody>
      </p:sp>
      <p:pic>
        <p:nvPicPr>
          <p:cNvPr id="4" name="Picture 3" descr="A close up of a sign&#10;&#10;Description automatically generated">
            <a:extLst>
              <a:ext uri="{FF2B5EF4-FFF2-40B4-BE49-F238E27FC236}">
                <a16:creationId xmlns:a16="http://schemas.microsoft.com/office/drawing/2014/main" id="{1828D85D-6556-45E7-8024-30BB16648E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0E7B40CB-F6CA-4E0A-BB46-069C715AA10F}"/>
              </a:ext>
            </a:extLst>
          </p:cNvPr>
          <p:cNvSpPr>
            <a:spLocks noGrp="1"/>
          </p:cNvSpPr>
          <p:nvPr>
            <p:ph type="title"/>
          </p:nvPr>
        </p:nvSpPr>
        <p:spPr>
          <a:xfrm>
            <a:off x="1715294" y="931723"/>
            <a:ext cx="8703834" cy="706964"/>
          </a:xfrm>
        </p:spPr>
        <p:txBody>
          <a:bodyPr/>
          <a:lstStyle/>
          <a:p>
            <a:pPr algn="ctr"/>
            <a:r>
              <a:rPr lang="en-US" dirty="0"/>
              <a:t>Schedule – Officials Section</a:t>
            </a:r>
          </a:p>
        </p:txBody>
      </p:sp>
      <p:pic>
        <p:nvPicPr>
          <p:cNvPr id="6" name="Picture 5">
            <a:extLst>
              <a:ext uri="{FF2B5EF4-FFF2-40B4-BE49-F238E27FC236}">
                <a16:creationId xmlns:a16="http://schemas.microsoft.com/office/drawing/2014/main" id="{497F7794-0333-41A8-9F96-D6ED1C2B64E4}"/>
              </a:ext>
            </a:extLst>
          </p:cNvPr>
          <p:cNvPicPr>
            <a:picLocks noChangeAspect="1"/>
          </p:cNvPicPr>
          <p:nvPr/>
        </p:nvPicPr>
        <p:blipFill>
          <a:blip r:embed="rId4"/>
          <a:stretch>
            <a:fillRect/>
          </a:stretch>
        </p:blipFill>
        <p:spPr>
          <a:xfrm>
            <a:off x="60121" y="4739780"/>
            <a:ext cx="12071758" cy="2003979"/>
          </a:xfrm>
          <a:prstGeom prst="rect">
            <a:avLst/>
          </a:prstGeom>
        </p:spPr>
      </p:pic>
    </p:spTree>
    <p:extLst>
      <p:ext uri="{BB962C8B-B14F-4D97-AF65-F5344CB8AC3E}">
        <p14:creationId xmlns:p14="http://schemas.microsoft.com/office/powerpoint/2010/main" val="2402084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E9815B-A7BA-438A-A1F0-B938257639A8}"/>
              </a:ext>
            </a:extLst>
          </p:cNvPr>
          <p:cNvSpPr>
            <a:spLocks noGrp="1"/>
          </p:cNvSpPr>
          <p:nvPr>
            <p:ph idx="1"/>
          </p:nvPr>
        </p:nvSpPr>
        <p:spPr>
          <a:xfrm>
            <a:off x="1154955" y="2071543"/>
            <a:ext cx="8825659" cy="436765"/>
          </a:xfrm>
        </p:spPr>
        <p:txBody>
          <a:bodyPr/>
          <a:lstStyle/>
          <a:p>
            <a:r>
              <a:rPr lang="en-US" dirty="0"/>
              <a:t>Yellow Jersey</a:t>
            </a:r>
          </a:p>
        </p:txBody>
      </p:sp>
      <p:pic>
        <p:nvPicPr>
          <p:cNvPr id="4" name="Picture 3" descr="A close up of a sign&#10;&#10;Description automatically generated">
            <a:extLst>
              <a:ext uri="{FF2B5EF4-FFF2-40B4-BE49-F238E27FC236}">
                <a16:creationId xmlns:a16="http://schemas.microsoft.com/office/drawing/2014/main" id="{DD415EB5-F982-437F-8C24-2C9504A5A1B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BE3EC7AF-3BD9-47B6-B019-6ACFDF8B8E64}"/>
              </a:ext>
            </a:extLst>
          </p:cNvPr>
          <p:cNvSpPr>
            <a:spLocks noGrp="1"/>
          </p:cNvSpPr>
          <p:nvPr>
            <p:ph type="title"/>
          </p:nvPr>
        </p:nvSpPr>
        <p:spPr>
          <a:xfrm>
            <a:off x="1715294" y="931723"/>
            <a:ext cx="8703834" cy="706964"/>
          </a:xfrm>
        </p:spPr>
        <p:txBody>
          <a:bodyPr/>
          <a:lstStyle/>
          <a:p>
            <a:pPr algn="ctr"/>
            <a:r>
              <a:rPr lang="en-US" dirty="0"/>
              <a:t>Schedule – Officials Section</a:t>
            </a:r>
          </a:p>
        </p:txBody>
      </p:sp>
      <p:pic>
        <p:nvPicPr>
          <p:cNvPr id="6" name="Picture 5">
            <a:extLst>
              <a:ext uri="{FF2B5EF4-FFF2-40B4-BE49-F238E27FC236}">
                <a16:creationId xmlns:a16="http://schemas.microsoft.com/office/drawing/2014/main" id="{787D3D67-7B56-40B2-A5C1-970038AECD65}"/>
              </a:ext>
            </a:extLst>
          </p:cNvPr>
          <p:cNvPicPr>
            <a:picLocks noChangeAspect="1"/>
          </p:cNvPicPr>
          <p:nvPr/>
        </p:nvPicPr>
        <p:blipFill>
          <a:blip r:embed="rId4"/>
          <a:stretch>
            <a:fillRect/>
          </a:stretch>
        </p:blipFill>
        <p:spPr>
          <a:xfrm>
            <a:off x="227901" y="2456918"/>
            <a:ext cx="11736198" cy="1944164"/>
          </a:xfrm>
          <a:prstGeom prst="rect">
            <a:avLst/>
          </a:prstGeom>
        </p:spPr>
      </p:pic>
      <p:sp>
        <p:nvSpPr>
          <p:cNvPr id="7" name="TextBox 6">
            <a:extLst>
              <a:ext uri="{FF2B5EF4-FFF2-40B4-BE49-F238E27FC236}">
                <a16:creationId xmlns:a16="http://schemas.microsoft.com/office/drawing/2014/main" id="{472DB61C-1532-4098-B9D2-18085559CF38}"/>
              </a:ext>
            </a:extLst>
          </p:cNvPr>
          <p:cNvSpPr txBox="1"/>
          <p:nvPr/>
        </p:nvSpPr>
        <p:spPr>
          <a:xfrm>
            <a:off x="1154955" y="4601791"/>
            <a:ext cx="1680268" cy="369332"/>
          </a:xfrm>
          <a:prstGeom prst="rect">
            <a:avLst/>
          </a:prstGeom>
          <a:noFill/>
        </p:spPr>
        <p:txBody>
          <a:bodyPr wrap="none" rtlCol="0">
            <a:spAutoFit/>
          </a:bodyPr>
          <a:lstStyle/>
          <a:p>
            <a:pPr marL="285750" indent="-285750">
              <a:buClr>
                <a:srgbClr val="007229"/>
              </a:buClr>
              <a:buFont typeface="Century Gothic" panose="020B0502020202020204" pitchFamily="34" charset="0"/>
              <a:buChar char="►"/>
            </a:pPr>
            <a:r>
              <a:rPr lang="en-US" dirty="0"/>
              <a:t>Red Jersey</a:t>
            </a:r>
          </a:p>
        </p:txBody>
      </p:sp>
      <p:pic>
        <p:nvPicPr>
          <p:cNvPr id="8" name="Picture 7">
            <a:extLst>
              <a:ext uri="{FF2B5EF4-FFF2-40B4-BE49-F238E27FC236}">
                <a16:creationId xmlns:a16="http://schemas.microsoft.com/office/drawing/2014/main" id="{D18E7A3D-A6FB-4DA7-9BC7-5BED9C34071F}"/>
              </a:ext>
            </a:extLst>
          </p:cNvPr>
          <p:cNvPicPr>
            <a:picLocks noChangeAspect="1"/>
          </p:cNvPicPr>
          <p:nvPr/>
        </p:nvPicPr>
        <p:blipFill>
          <a:blip r:embed="rId5"/>
          <a:stretch>
            <a:fillRect/>
          </a:stretch>
        </p:blipFill>
        <p:spPr>
          <a:xfrm>
            <a:off x="227901" y="5219313"/>
            <a:ext cx="11801912" cy="1240210"/>
          </a:xfrm>
          <a:prstGeom prst="rect">
            <a:avLst/>
          </a:prstGeom>
        </p:spPr>
      </p:pic>
    </p:spTree>
    <p:extLst>
      <p:ext uri="{BB962C8B-B14F-4D97-AF65-F5344CB8AC3E}">
        <p14:creationId xmlns:p14="http://schemas.microsoft.com/office/powerpoint/2010/main" val="2353096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8752B6-A0D9-49BF-B6E0-A51EC45CE062}"/>
              </a:ext>
            </a:extLst>
          </p:cNvPr>
          <p:cNvSpPr>
            <a:spLocks noGrp="1"/>
          </p:cNvSpPr>
          <p:nvPr>
            <p:ph idx="1"/>
          </p:nvPr>
        </p:nvSpPr>
        <p:spPr>
          <a:xfrm>
            <a:off x="307666" y="2109926"/>
            <a:ext cx="4591505" cy="3416300"/>
          </a:xfrm>
        </p:spPr>
        <p:txBody>
          <a:bodyPr/>
          <a:lstStyle/>
          <a:p>
            <a:r>
              <a:rPr lang="en-US" dirty="0"/>
              <a:t>Event workers may be added quickly by using the ‘Add Event Workers’ link on the bottom left corner</a:t>
            </a:r>
          </a:p>
          <a:p>
            <a:r>
              <a:rPr lang="en-US" dirty="0"/>
              <a:t>Select the name of the worker, input the fee, select their role for the contest from the drop down and click assign</a:t>
            </a:r>
          </a:p>
          <a:p>
            <a:pPr lvl="1"/>
            <a:r>
              <a:rPr lang="en-US" dirty="0"/>
              <a:t>Those that are assigned will receive email notification regarding the assignment</a:t>
            </a:r>
          </a:p>
        </p:txBody>
      </p:sp>
      <p:pic>
        <p:nvPicPr>
          <p:cNvPr id="4" name="Picture 3" descr="A close up of a sign&#10;&#10;Description automatically generated">
            <a:extLst>
              <a:ext uri="{FF2B5EF4-FFF2-40B4-BE49-F238E27FC236}">
                <a16:creationId xmlns:a16="http://schemas.microsoft.com/office/drawing/2014/main" id="{B63E9813-BCD5-4C17-83B6-F48EA14E5D2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5" name="Title 1">
            <a:extLst>
              <a:ext uri="{FF2B5EF4-FFF2-40B4-BE49-F238E27FC236}">
                <a16:creationId xmlns:a16="http://schemas.microsoft.com/office/drawing/2014/main" id="{1563D753-A53C-455D-B461-1BAFBB305FC7}"/>
              </a:ext>
            </a:extLst>
          </p:cNvPr>
          <p:cNvSpPr>
            <a:spLocks noGrp="1"/>
          </p:cNvSpPr>
          <p:nvPr>
            <p:ph type="title"/>
          </p:nvPr>
        </p:nvSpPr>
        <p:spPr>
          <a:xfrm>
            <a:off x="1715294" y="931723"/>
            <a:ext cx="8703834" cy="706964"/>
          </a:xfrm>
        </p:spPr>
        <p:txBody>
          <a:bodyPr/>
          <a:lstStyle/>
          <a:p>
            <a:pPr algn="ctr"/>
            <a:r>
              <a:rPr lang="en-US" dirty="0"/>
              <a:t>Schedule – Event Workers Section</a:t>
            </a:r>
          </a:p>
        </p:txBody>
      </p:sp>
      <p:pic>
        <p:nvPicPr>
          <p:cNvPr id="6" name="Picture 5">
            <a:extLst>
              <a:ext uri="{FF2B5EF4-FFF2-40B4-BE49-F238E27FC236}">
                <a16:creationId xmlns:a16="http://schemas.microsoft.com/office/drawing/2014/main" id="{957DA5B5-84D7-40D6-90F6-11585B2A5B97}"/>
              </a:ext>
            </a:extLst>
          </p:cNvPr>
          <p:cNvPicPr>
            <a:picLocks noChangeAspect="1"/>
          </p:cNvPicPr>
          <p:nvPr/>
        </p:nvPicPr>
        <p:blipFill>
          <a:blip r:embed="rId4"/>
          <a:stretch>
            <a:fillRect/>
          </a:stretch>
        </p:blipFill>
        <p:spPr>
          <a:xfrm>
            <a:off x="0" y="5526226"/>
            <a:ext cx="11576807" cy="987147"/>
          </a:xfrm>
          <a:prstGeom prst="rect">
            <a:avLst/>
          </a:prstGeom>
        </p:spPr>
      </p:pic>
      <p:cxnSp>
        <p:nvCxnSpPr>
          <p:cNvPr id="8" name="Straight Connector 7">
            <a:extLst>
              <a:ext uri="{FF2B5EF4-FFF2-40B4-BE49-F238E27FC236}">
                <a16:creationId xmlns:a16="http://schemas.microsoft.com/office/drawing/2014/main" id="{05B1E549-BCC2-439C-8954-9DE8937406AE}"/>
              </a:ext>
            </a:extLst>
          </p:cNvPr>
          <p:cNvCxnSpPr/>
          <p:nvPr/>
        </p:nvCxnSpPr>
        <p:spPr>
          <a:xfrm flipH="1">
            <a:off x="192947" y="2306972"/>
            <a:ext cx="2181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56F940B-B539-4BBE-9E3B-3A498AB301B0}"/>
              </a:ext>
            </a:extLst>
          </p:cNvPr>
          <p:cNvCxnSpPr/>
          <p:nvPr/>
        </p:nvCxnSpPr>
        <p:spPr>
          <a:xfrm>
            <a:off x="192947" y="2306972"/>
            <a:ext cx="0" cy="40351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98D2B09-E5D2-46EA-807F-5040E24EEF40}"/>
              </a:ext>
            </a:extLst>
          </p:cNvPr>
          <p:cNvPicPr>
            <a:picLocks noChangeAspect="1"/>
          </p:cNvPicPr>
          <p:nvPr/>
        </p:nvPicPr>
        <p:blipFill>
          <a:blip r:embed="rId5"/>
          <a:stretch>
            <a:fillRect/>
          </a:stretch>
        </p:blipFill>
        <p:spPr>
          <a:xfrm>
            <a:off x="7101033" y="2348863"/>
            <a:ext cx="4475774" cy="3177363"/>
          </a:xfrm>
          <a:prstGeom prst="rect">
            <a:avLst/>
          </a:prstGeom>
        </p:spPr>
      </p:pic>
      <p:sp>
        <p:nvSpPr>
          <p:cNvPr id="14" name="Rectangle 13">
            <a:extLst>
              <a:ext uri="{FF2B5EF4-FFF2-40B4-BE49-F238E27FC236}">
                <a16:creationId xmlns:a16="http://schemas.microsoft.com/office/drawing/2014/main" id="{2DBAF441-8474-4E02-A557-92FBD553C886}"/>
              </a:ext>
            </a:extLst>
          </p:cNvPr>
          <p:cNvSpPr/>
          <p:nvPr/>
        </p:nvSpPr>
        <p:spPr>
          <a:xfrm>
            <a:off x="7281644" y="3607266"/>
            <a:ext cx="469784" cy="922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9EEF883-AACB-4961-AACF-97CE6509D323}"/>
              </a:ext>
            </a:extLst>
          </p:cNvPr>
          <p:cNvSpPr/>
          <p:nvPr/>
        </p:nvSpPr>
        <p:spPr>
          <a:xfrm>
            <a:off x="7281644" y="3878015"/>
            <a:ext cx="469784" cy="922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9B67A6A-D8C0-4BAA-A053-A06ECE4CC403}"/>
              </a:ext>
            </a:extLst>
          </p:cNvPr>
          <p:cNvSpPr/>
          <p:nvPr/>
        </p:nvSpPr>
        <p:spPr>
          <a:xfrm>
            <a:off x="7281644" y="4142000"/>
            <a:ext cx="536894" cy="916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1A6D1A1-41CA-41D0-8267-FA31C92E4CC7}"/>
              </a:ext>
            </a:extLst>
          </p:cNvPr>
          <p:cNvSpPr/>
          <p:nvPr/>
        </p:nvSpPr>
        <p:spPr>
          <a:xfrm>
            <a:off x="7283043" y="4405350"/>
            <a:ext cx="469784" cy="922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43D71A4-E169-4E6A-A049-FF673CB313E7}"/>
              </a:ext>
            </a:extLst>
          </p:cNvPr>
          <p:cNvSpPr/>
          <p:nvPr/>
        </p:nvSpPr>
        <p:spPr>
          <a:xfrm>
            <a:off x="7269059" y="4635863"/>
            <a:ext cx="549479" cy="922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5CF4591-4B9B-4503-BDDE-D134677AADF4}"/>
              </a:ext>
            </a:extLst>
          </p:cNvPr>
          <p:cNvSpPr/>
          <p:nvPr/>
        </p:nvSpPr>
        <p:spPr>
          <a:xfrm>
            <a:off x="7281644" y="4899848"/>
            <a:ext cx="469784" cy="922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24906FE-0E4D-4BBF-8AA4-9CCCA2EF500E}"/>
              </a:ext>
            </a:extLst>
          </p:cNvPr>
          <p:cNvSpPr/>
          <p:nvPr/>
        </p:nvSpPr>
        <p:spPr>
          <a:xfrm>
            <a:off x="7281644" y="5129147"/>
            <a:ext cx="609600" cy="922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142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7EF8-A635-41D5-A340-6C066F410B24}"/>
              </a:ext>
            </a:extLst>
          </p:cNvPr>
          <p:cNvSpPr>
            <a:spLocks noGrp="1"/>
          </p:cNvSpPr>
          <p:nvPr>
            <p:ph type="title"/>
          </p:nvPr>
        </p:nvSpPr>
        <p:spPr>
          <a:xfrm>
            <a:off x="1715293" y="982057"/>
            <a:ext cx="8761413" cy="706964"/>
          </a:xfrm>
        </p:spPr>
        <p:txBody>
          <a:bodyPr/>
          <a:lstStyle/>
          <a:p>
            <a:pPr algn="ctr"/>
            <a:r>
              <a:rPr lang="en-US" dirty="0"/>
              <a:t>Schedule – Event Workers Section</a:t>
            </a:r>
          </a:p>
        </p:txBody>
      </p:sp>
      <p:sp>
        <p:nvSpPr>
          <p:cNvPr id="3" name="Content Placeholder 2">
            <a:extLst>
              <a:ext uri="{FF2B5EF4-FFF2-40B4-BE49-F238E27FC236}">
                <a16:creationId xmlns:a16="http://schemas.microsoft.com/office/drawing/2014/main" id="{D14D2670-CB65-4BAD-AE20-236D7395BA58}"/>
              </a:ext>
            </a:extLst>
          </p:cNvPr>
          <p:cNvSpPr>
            <a:spLocks noGrp="1"/>
          </p:cNvSpPr>
          <p:nvPr>
            <p:ph idx="1"/>
          </p:nvPr>
        </p:nvSpPr>
        <p:spPr>
          <a:xfrm>
            <a:off x="1154954" y="2603500"/>
            <a:ext cx="5522683" cy="3416300"/>
          </a:xfrm>
        </p:spPr>
        <p:txBody>
          <a:bodyPr/>
          <a:lstStyle/>
          <a:p>
            <a:r>
              <a:rPr lang="en-US" dirty="0"/>
              <a:t>Adding event workers allows for custom payment amount and assigning of roles for those specific workers</a:t>
            </a:r>
          </a:p>
          <a:p>
            <a:r>
              <a:rPr lang="en-US" dirty="0"/>
              <a:t>Use the checkbox to the left of the name to select the workers and the drop down to assign the role</a:t>
            </a:r>
          </a:p>
          <a:p>
            <a:r>
              <a:rPr lang="en-US" dirty="0"/>
              <a:t>Click the green ‘Assign All’ button to assign those that you have selected</a:t>
            </a:r>
          </a:p>
        </p:txBody>
      </p:sp>
      <p:pic>
        <p:nvPicPr>
          <p:cNvPr id="4" name="Picture 3" descr="A close up of a sign&#10;&#10;Description automatically generated">
            <a:extLst>
              <a:ext uri="{FF2B5EF4-FFF2-40B4-BE49-F238E27FC236}">
                <a16:creationId xmlns:a16="http://schemas.microsoft.com/office/drawing/2014/main" id="{1E05CDF3-5B17-4B26-B31E-BEE34A9357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C42C691F-CF21-4E39-9393-5BE11C432053}"/>
              </a:ext>
            </a:extLst>
          </p:cNvPr>
          <p:cNvPicPr>
            <a:picLocks noChangeAspect="1"/>
          </p:cNvPicPr>
          <p:nvPr/>
        </p:nvPicPr>
        <p:blipFill rotWithShape="1">
          <a:blip r:embed="rId4"/>
          <a:srcRect l="15254" t="17774" r="66125" b="59196"/>
          <a:stretch/>
        </p:blipFill>
        <p:spPr>
          <a:xfrm>
            <a:off x="6811860" y="2623352"/>
            <a:ext cx="4882393" cy="3396448"/>
          </a:xfrm>
          <a:prstGeom prst="rect">
            <a:avLst/>
          </a:prstGeom>
        </p:spPr>
      </p:pic>
      <p:sp>
        <p:nvSpPr>
          <p:cNvPr id="6" name="Rectangle 5">
            <a:extLst>
              <a:ext uri="{FF2B5EF4-FFF2-40B4-BE49-F238E27FC236}">
                <a16:creationId xmlns:a16="http://schemas.microsoft.com/office/drawing/2014/main" id="{4CD24641-4A0B-4B57-9CB2-FEEEEC8F1B63}"/>
              </a:ext>
            </a:extLst>
          </p:cNvPr>
          <p:cNvSpPr/>
          <p:nvPr/>
        </p:nvSpPr>
        <p:spPr>
          <a:xfrm>
            <a:off x="6971251" y="3849303"/>
            <a:ext cx="679509" cy="18971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881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DFFAF-AC7F-4159-A78B-E4B5B1C06FA1}"/>
              </a:ext>
            </a:extLst>
          </p:cNvPr>
          <p:cNvSpPr>
            <a:spLocks noGrp="1"/>
          </p:cNvSpPr>
          <p:nvPr>
            <p:ph type="title"/>
          </p:nvPr>
        </p:nvSpPr>
        <p:spPr>
          <a:xfrm>
            <a:off x="1715293" y="898167"/>
            <a:ext cx="8761413" cy="706964"/>
          </a:xfrm>
        </p:spPr>
        <p:txBody>
          <a:bodyPr/>
          <a:lstStyle/>
          <a:p>
            <a:pPr algn="ctr"/>
            <a:r>
              <a:rPr lang="en-US" dirty="0"/>
              <a:t>Schedule – Facilities Section</a:t>
            </a:r>
          </a:p>
        </p:txBody>
      </p:sp>
      <p:sp>
        <p:nvSpPr>
          <p:cNvPr id="3" name="Content Placeholder 2">
            <a:extLst>
              <a:ext uri="{FF2B5EF4-FFF2-40B4-BE49-F238E27FC236}">
                <a16:creationId xmlns:a16="http://schemas.microsoft.com/office/drawing/2014/main" id="{616D77A0-543F-46B0-89C0-82914F2153DB}"/>
              </a:ext>
            </a:extLst>
          </p:cNvPr>
          <p:cNvSpPr>
            <a:spLocks noGrp="1"/>
          </p:cNvSpPr>
          <p:nvPr>
            <p:ph idx="1"/>
          </p:nvPr>
        </p:nvSpPr>
        <p:spPr>
          <a:xfrm>
            <a:off x="1154955" y="2477665"/>
            <a:ext cx="8825659" cy="3416300"/>
          </a:xfrm>
        </p:spPr>
        <p:txBody>
          <a:bodyPr/>
          <a:lstStyle/>
          <a:p>
            <a:r>
              <a:rPr lang="en-US" dirty="0"/>
              <a:t>If Arbiter is being used for facilities, this section provides quick view regarding approval and requests for facilities</a:t>
            </a:r>
          </a:p>
          <a:p>
            <a:r>
              <a:rPr lang="en-US" dirty="0"/>
              <a:t>Can mark requests approved directly in the overview</a:t>
            </a:r>
          </a:p>
          <a:p>
            <a:r>
              <a:rPr lang="en-US" dirty="0"/>
              <a:t>Facilities will typically appear in red when both genders are competing at the same time at the same event (i.e., track meets, cross country meets)</a:t>
            </a:r>
          </a:p>
        </p:txBody>
      </p:sp>
      <p:pic>
        <p:nvPicPr>
          <p:cNvPr id="4" name="Picture 3" descr="A close up of a sign&#10;&#10;Description automatically generated">
            <a:extLst>
              <a:ext uri="{FF2B5EF4-FFF2-40B4-BE49-F238E27FC236}">
                <a16:creationId xmlns:a16="http://schemas.microsoft.com/office/drawing/2014/main" id="{FDDC2800-6913-43B4-BE69-BEC10A0D882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ED6EE483-077E-4404-9526-04A0CCB681D2}"/>
              </a:ext>
            </a:extLst>
          </p:cNvPr>
          <p:cNvPicPr>
            <a:picLocks noChangeAspect="1"/>
          </p:cNvPicPr>
          <p:nvPr/>
        </p:nvPicPr>
        <p:blipFill>
          <a:blip r:embed="rId4"/>
          <a:stretch>
            <a:fillRect/>
          </a:stretch>
        </p:blipFill>
        <p:spPr>
          <a:xfrm>
            <a:off x="638110" y="4585852"/>
            <a:ext cx="10872132" cy="1936043"/>
          </a:xfrm>
          <a:prstGeom prst="rect">
            <a:avLst/>
          </a:prstGeom>
        </p:spPr>
      </p:pic>
    </p:spTree>
    <p:extLst>
      <p:ext uri="{BB962C8B-B14F-4D97-AF65-F5344CB8AC3E}">
        <p14:creationId xmlns:p14="http://schemas.microsoft.com/office/powerpoint/2010/main" val="204163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BF05-CB48-450C-9FEB-85077A3F90DD}"/>
              </a:ext>
            </a:extLst>
          </p:cNvPr>
          <p:cNvSpPr>
            <a:spLocks noGrp="1"/>
          </p:cNvSpPr>
          <p:nvPr>
            <p:ph type="title"/>
          </p:nvPr>
        </p:nvSpPr>
        <p:spPr>
          <a:xfrm>
            <a:off x="1715293" y="955006"/>
            <a:ext cx="8761413" cy="706964"/>
          </a:xfrm>
        </p:spPr>
        <p:txBody>
          <a:bodyPr/>
          <a:lstStyle/>
          <a:p>
            <a:pPr algn="ctr"/>
            <a:r>
              <a:rPr lang="en-US" dirty="0"/>
              <a:t>Schedule – Transportation Section</a:t>
            </a:r>
          </a:p>
        </p:txBody>
      </p:sp>
      <p:sp>
        <p:nvSpPr>
          <p:cNvPr id="3" name="Content Placeholder 2">
            <a:extLst>
              <a:ext uri="{FF2B5EF4-FFF2-40B4-BE49-F238E27FC236}">
                <a16:creationId xmlns:a16="http://schemas.microsoft.com/office/drawing/2014/main" id="{B5540432-1015-45BB-ABC1-1C45463B20DE}"/>
              </a:ext>
            </a:extLst>
          </p:cNvPr>
          <p:cNvSpPr>
            <a:spLocks noGrp="1"/>
          </p:cNvSpPr>
          <p:nvPr>
            <p:ph idx="1"/>
          </p:nvPr>
        </p:nvSpPr>
        <p:spPr/>
        <p:txBody>
          <a:bodyPr/>
          <a:lstStyle/>
          <a:p>
            <a:r>
              <a:rPr lang="en-US" dirty="0"/>
              <a:t>Similar to the facilities section, this overview will show whether or not requests for transportation have been sent and approved</a:t>
            </a:r>
          </a:p>
          <a:p>
            <a:r>
              <a:rPr lang="en-US" dirty="0"/>
              <a:t>Requests can be approved directly in drop down</a:t>
            </a:r>
          </a:p>
        </p:txBody>
      </p:sp>
      <p:pic>
        <p:nvPicPr>
          <p:cNvPr id="4" name="Picture 3" descr="A close up of a sign&#10;&#10;Description automatically generated">
            <a:extLst>
              <a:ext uri="{FF2B5EF4-FFF2-40B4-BE49-F238E27FC236}">
                <a16:creationId xmlns:a16="http://schemas.microsoft.com/office/drawing/2014/main" id="{D13B9514-444B-4A88-B6ED-CD203C2B8F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99C85453-F174-4B7D-86FF-A22C55078FA4}"/>
              </a:ext>
            </a:extLst>
          </p:cNvPr>
          <p:cNvPicPr>
            <a:picLocks noChangeAspect="1"/>
          </p:cNvPicPr>
          <p:nvPr/>
        </p:nvPicPr>
        <p:blipFill>
          <a:blip r:embed="rId4"/>
          <a:stretch>
            <a:fillRect/>
          </a:stretch>
        </p:blipFill>
        <p:spPr>
          <a:xfrm>
            <a:off x="385711" y="4134621"/>
            <a:ext cx="11420578" cy="1405929"/>
          </a:xfrm>
          <a:prstGeom prst="rect">
            <a:avLst/>
          </a:prstGeom>
        </p:spPr>
      </p:pic>
    </p:spTree>
    <p:extLst>
      <p:ext uri="{BB962C8B-B14F-4D97-AF65-F5344CB8AC3E}">
        <p14:creationId xmlns:p14="http://schemas.microsoft.com/office/powerpoint/2010/main" val="1721605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A543-BFEA-4649-B0BF-4F3AECE2273A}"/>
              </a:ext>
            </a:extLst>
          </p:cNvPr>
          <p:cNvSpPr>
            <a:spLocks noGrp="1"/>
          </p:cNvSpPr>
          <p:nvPr>
            <p:ph type="title"/>
          </p:nvPr>
        </p:nvSpPr>
        <p:spPr>
          <a:xfrm>
            <a:off x="1715294" y="923334"/>
            <a:ext cx="8703834" cy="706964"/>
          </a:xfrm>
        </p:spPr>
        <p:txBody>
          <a:bodyPr/>
          <a:lstStyle/>
          <a:p>
            <a:pPr algn="ctr"/>
            <a:r>
              <a:rPr lang="en-US" dirty="0"/>
              <a:t>Settings – Preferences</a:t>
            </a:r>
          </a:p>
        </p:txBody>
      </p:sp>
      <p:sp>
        <p:nvSpPr>
          <p:cNvPr id="3" name="Content Placeholder 2">
            <a:extLst>
              <a:ext uri="{FF2B5EF4-FFF2-40B4-BE49-F238E27FC236}">
                <a16:creationId xmlns:a16="http://schemas.microsoft.com/office/drawing/2014/main" id="{25C931AD-C6B3-4F73-A051-DC48A12A8F14}"/>
              </a:ext>
            </a:extLst>
          </p:cNvPr>
          <p:cNvSpPr>
            <a:spLocks noGrp="1"/>
          </p:cNvSpPr>
          <p:nvPr>
            <p:ph idx="1"/>
          </p:nvPr>
        </p:nvSpPr>
        <p:spPr>
          <a:xfrm>
            <a:off x="1552595" y="2192440"/>
            <a:ext cx="8825659" cy="3416300"/>
          </a:xfrm>
        </p:spPr>
        <p:txBody>
          <a:bodyPr/>
          <a:lstStyle/>
          <a:p>
            <a:r>
              <a:rPr lang="en-US" b="1" u="sng" dirty="0"/>
              <a:t>Ensure the top box is checked</a:t>
            </a:r>
          </a:p>
          <a:p>
            <a:pPr lvl="1"/>
            <a:r>
              <a:rPr lang="en-US" dirty="0"/>
              <a:t>Disables the ability for opponents to accept the contract on your behalf</a:t>
            </a:r>
          </a:p>
          <a:p>
            <a:r>
              <a:rPr lang="en-US" dirty="0"/>
              <a:t>Second box prevents opponents from creating new teams for your school</a:t>
            </a:r>
          </a:p>
          <a:p>
            <a:r>
              <a:rPr lang="en-US" dirty="0"/>
              <a:t>Third box allows for an additional layer of approval when paying through ArbiterPay</a:t>
            </a:r>
          </a:p>
        </p:txBody>
      </p:sp>
      <p:pic>
        <p:nvPicPr>
          <p:cNvPr id="7" name="Picture 6" descr="A close up of a sign&#10;&#10;Description automatically generated">
            <a:extLst>
              <a:ext uri="{FF2B5EF4-FFF2-40B4-BE49-F238E27FC236}">
                <a16:creationId xmlns:a16="http://schemas.microsoft.com/office/drawing/2014/main" id="{650C6B66-0993-4CEB-9534-2A1F03214CB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152F139D-1749-4FFF-8E00-72F85BB159C5}"/>
              </a:ext>
            </a:extLst>
          </p:cNvPr>
          <p:cNvPicPr>
            <a:picLocks noChangeAspect="1"/>
          </p:cNvPicPr>
          <p:nvPr/>
        </p:nvPicPr>
        <p:blipFill>
          <a:blip r:embed="rId4"/>
          <a:stretch>
            <a:fillRect/>
          </a:stretch>
        </p:blipFill>
        <p:spPr>
          <a:xfrm>
            <a:off x="2247900" y="4072294"/>
            <a:ext cx="7447514" cy="2593038"/>
          </a:xfrm>
          <a:prstGeom prst="rect">
            <a:avLst/>
          </a:prstGeom>
        </p:spPr>
      </p:pic>
    </p:spTree>
    <p:extLst>
      <p:ext uri="{BB962C8B-B14F-4D97-AF65-F5344CB8AC3E}">
        <p14:creationId xmlns:p14="http://schemas.microsoft.com/office/powerpoint/2010/main" val="2311314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Schedule – New Game</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p:txBody>
          <a:bodyPr/>
          <a:lstStyle/>
          <a:p>
            <a:r>
              <a:rPr lang="en-US" dirty="0"/>
              <a:t>To begin the process of adding a new game, use the green ‘Add New’ drop down to select ‘New Game’</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C98A11CB-E6D3-446F-9141-2941EF296B00}"/>
              </a:ext>
            </a:extLst>
          </p:cNvPr>
          <p:cNvPicPr>
            <a:picLocks noChangeAspect="1"/>
          </p:cNvPicPr>
          <p:nvPr/>
        </p:nvPicPr>
        <p:blipFill>
          <a:blip r:embed="rId4"/>
          <a:stretch>
            <a:fillRect/>
          </a:stretch>
        </p:blipFill>
        <p:spPr>
          <a:xfrm>
            <a:off x="721452" y="3429000"/>
            <a:ext cx="10749094" cy="2180893"/>
          </a:xfrm>
          <a:prstGeom prst="rect">
            <a:avLst/>
          </a:prstGeom>
        </p:spPr>
      </p:pic>
      <p:sp>
        <p:nvSpPr>
          <p:cNvPr id="6" name="Rectangle 5">
            <a:extLst>
              <a:ext uri="{FF2B5EF4-FFF2-40B4-BE49-F238E27FC236}">
                <a16:creationId xmlns:a16="http://schemas.microsoft.com/office/drawing/2014/main" id="{0F5C26A3-7D4B-47B6-8A58-DC1968422BF3}"/>
              </a:ext>
            </a:extLst>
          </p:cNvPr>
          <p:cNvSpPr/>
          <p:nvPr/>
        </p:nvSpPr>
        <p:spPr>
          <a:xfrm>
            <a:off x="10737908" y="3338818"/>
            <a:ext cx="838899" cy="12667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235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Schedule – New Game</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176716" y="2259551"/>
            <a:ext cx="6039527" cy="4325807"/>
          </a:xfrm>
        </p:spPr>
        <p:txBody>
          <a:bodyPr>
            <a:normAutofit fontScale="92500" lnSpcReduction="10000"/>
          </a:bodyPr>
          <a:lstStyle/>
          <a:p>
            <a:r>
              <a:rPr lang="en-US" dirty="0"/>
              <a:t>New Game is used for 1 v 1 contests; your school v another school</a:t>
            </a:r>
          </a:p>
          <a:p>
            <a:r>
              <a:rPr lang="en-US" dirty="0"/>
              <a:t>The landing page of New Game is where information will be input regarding the game</a:t>
            </a:r>
          </a:p>
          <a:p>
            <a:r>
              <a:rPr lang="en-US" b="1" dirty="0"/>
              <a:t>Title</a:t>
            </a:r>
          </a:p>
          <a:p>
            <a:pPr lvl="1"/>
            <a:r>
              <a:rPr lang="en-US" dirty="0"/>
              <a:t>Not a necessity, but may be input if it is a special event</a:t>
            </a:r>
          </a:p>
          <a:p>
            <a:r>
              <a:rPr lang="en-US" b="1" dirty="0"/>
              <a:t>Match-Up</a:t>
            </a:r>
            <a:r>
              <a:rPr lang="en-US" dirty="0"/>
              <a:t>:</a:t>
            </a:r>
          </a:p>
          <a:p>
            <a:pPr lvl="1"/>
            <a:r>
              <a:rPr lang="en-US" dirty="0"/>
              <a:t>Use the drop down to select the team you are creating a game for</a:t>
            </a:r>
          </a:p>
          <a:p>
            <a:pPr lvl="1"/>
            <a:r>
              <a:rPr lang="en-US" dirty="0"/>
              <a:t>Use the second drop down to select the school yours will be competing against</a:t>
            </a:r>
          </a:p>
          <a:p>
            <a:pPr lvl="1"/>
            <a:r>
              <a:rPr lang="en-US" dirty="0"/>
              <a:t>The ‘Cross Level’ button allows you to have teams compete that may be different levels</a:t>
            </a:r>
          </a:p>
          <a:p>
            <a:pPr lvl="2"/>
            <a:r>
              <a:rPr lang="en-US" dirty="0"/>
              <a:t>i.e. your freshman team v their J.V. team</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3C30BC71-80D0-4860-B762-77F4DEBDDDB5}"/>
              </a:ext>
            </a:extLst>
          </p:cNvPr>
          <p:cNvPicPr>
            <a:picLocks noChangeAspect="1"/>
          </p:cNvPicPr>
          <p:nvPr/>
        </p:nvPicPr>
        <p:blipFill>
          <a:blip r:embed="rId4"/>
          <a:stretch>
            <a:fillRect/>
          </a:stretch>
        </p:blipFill>
        <p:spPr>
          <a:xfrm>
            <a:off x="6216243" y="3194335"/>
            <a:ext cx="5799041" cy="1615223"/>
          </a:xfrm>
          <a:prstGeom prst="rect">
            <a:avLst/>
          </a:prstGeom>
        </p:spPr>
      </p:pic>
    </p:spTree>
    <p:extLst>
      <p:ext uri="{BB962C8B-B14F-4D97-AF65-F5344CB8AC3E}">
        <p14:creationId xmlns:p14="http://schemas.microsoft.com/office/powerpoint/2010/main" val="1216745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Schedule – New Game (cont.)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638110" y="2038525"/>
            <a:ext cx="5796246" cy="4311941"/>
          </a:xfrm>
        </p:spPr>
        <p:txBody>
          <a:bodyPr>
            <a:normAutofit fontScale="92500" lnSpcReduction="10000"/>
          </a:bodyPr>
          <a:lstStyle/>
          <a:p>
            <a:r>
              <a:rPr lang="en-US" b="1" dirty="0"/>
              <a:t>Where</a:t>
            </a:r>
          </a:p>
          <a:p>
            <a:pPr lvl="1"/>
            <a:r>
              <a:rPr lang="en-US" dirty="0"/>
              <a:t>Site at which the contest will take place</a:t>
            </a:r>
          </a:p>
          <a:p>
            <a:pPr lvl="1"/>
            <a:r>
              <a:rPr lang="en-US" dirty="0"/>
              <a:t>Can also select home or away, but typically will be home as most prefer to schedule their own home games</a:t>
            </a:r>
          </a:p>
          <a:p>
            <a:r>
              <a:rPr lang="en-US" b="1" dirty="0"/>
              <a:t>When</a:t>
            </a:r>
          </a:p>
          <a:p>
            <a:pPr lvl="1"/>
            <a:r>
              <a:rPr lang="en-US" dirty="0"/>
              <a:t>Date, time and duration of the contest being created</a:t>
            </a:r>
          </a:p>
          <a:p>
            <a:r>
              <a:rPr lang="en-US" b="1" dirty="0"/>
              <a:t>Info</a:t>
            </a:r>
          </a:p>
          <a:p>
            <a:pPr lvl="1"/>
            <a:r>
              <a:rPr lang="en-US" dirty="0"/>
              <a:t>Allows for the indication of whether or not the game will be published to ArbiterLive for the public’s use</a:t>
            </a:r>
          </a:p>
          <a:p>
            <a:pPr lvl="1"/>
            <a:r>
              <a:rPr lang="en-US" dirty="0"/>
              <a:t>Game type indicates just that; typically, will be league, non-league or scrimmage</a:t>
            </a:r>
          </a:p>
          <a:p>
            <a:pPr lvl="2"/>
            <a:r>
              <a:rPr lang="en-US" dirty="0"/>
              <a:t>Postseason will only be used when the OHSAA/DABs input contests</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9196EB9B-A7B0-4550-AC3E-7EBBB35302F1}"/>
              </a:ext>
            </a:extLst>
          </p:cNvPr>
          <p:cNvPicPr>
            <a:picLocks noChangeAspect="1"/>
          </p:cNvPicPr>
          <p:nvPr/>
        </p:nvPicPr>
        <p:blipFill>
          <a:blip r:embed="rId4"/>
          <a:stretch>
            <a:fillRect/>
          </a:stretch>
        </p:blipFill>
        <p:spPr>
          <a:xfrm>
            <a:off x="6707467" y="2286388"/>
            <a:ext cx="4777061" cy="1531335"/>
          </a:xfrm>
          <a:prstGeom prst="rect">
            <a:avLst/>
          </a:prstGeom>
        </p:spPr>
      </p:pic>
      <p:pic>
        <p:nvPicPr>
          <p:cNvPr id="6" name="Picture 5">
            <a:extLst>
              <a:ext uri="{FF2B5EF4-FFF2-40B4-BE49-F238E27FC236}">
                <a16:creationId xmlns:a16="http://schemas.microsoft.com/office/drawing/2014/main" id="{DED581C6-BF40-4C68-A94C-4B78A586711E}"/>
              </a:ext>
            </a:extLst>
          </p:cNvPr>
          <p:cNvPicPr>
            <a:picLocks noChangeAspect="1"/>
          </p:cNvPicPr>
          <p:nvPr/>
        </p:nvPicPr>
        <p:blipFill>
          <a:blip r:embed="rId5"/>
          <a:stretch>
            <a:fillRect/>
          </a:stretch>
        </p:blipFill>
        <p:spPr>
          <a:xfrm>
            <a:off x="6707468" y="3703718"/>
            <a:ext cx="4846422" cy="1488662"/>
          </a:xfrm>
          <a:prstGeom prst="rect">
            <a:avLst/>
          </a:prstGeom>
        </p:spPr>
      </p:pic>
      <p:pic>
        <p:nvPicPr>
          <p:cNvPr id="7" name="Picture 6">
            <a:extLst>
              <a:ext uri="{FF2B5EF4-FFF2-40B4-BE49-F238E27FC236}">
                <a16:creationId xmlns:a16="http://schemas.microsoft.com/office/drawing/2014/main" id="{3887734F-B9BB-4DFF-BBAE-71DBC1C893AA}"/>
              </a:ext>
            </a:extLst>
          </p:cNvPr>
          <p:cNvPicPr>
            <a:picLocks noChangeAspect="1"/>
          </p:cNvPicPr>
          <p:nvPr/>
        </p:nvPicPr>
        <p:blipFill>
          <a:blip r:embed="rId6"/>
          <a:stretch>
            <a:fillRect/>
          </a:stretch>
        </p:blipFill>
        <p:spPr>
          <a:xfrm>
            <a:off x="6707466" y="5075289"/>
            <a:ext cx="4777061" cy="1534421"/>
          </a:xfrm>
          <a:prstGeom prst="rect">
            <a:avLst/>
          </a:prstGeom>
        </p:spPr>
      </p:pic>
    </p:spTree>
    <p:extLst>
      <p:ext uri="{BB962C8B-B14F-4D97-AF65-F5344CB8AC3E}">
        <p14:creationId xmlns:p14="http://schemas.microsoft.com/office/powerpoint/2010/main" val="694049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Schedule – New Game (cont.)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638111" y="2217605"/>
            <a:ext cx="5457889" cy="4426475"/>
          </a:xfrm>
        </p:spPr>
        <p:txBody>
          <a:bodyPr>
            <a:normAutofit fontScale="92500" lnSpcReduction="20000"/>
          </a:bodyPr>
          <a:lstStyle/>
          <a:p>
            <a:r>
              <a:rPr lang="en-US" b="1" dirty="0"/>
              <a:t>Add Contract Addendum</a:t>
            </a:r>
          </a:p>
          <a:p>
            <a:pPr lvl="1"/>
            <a:r>
              <a:rPr lang="en-US" dirty="0"/>
              <a:t>The addition of any type of information that needs to be legally binding</a:t>
            </a:r>
          </a:p>
          <a:p>
            <a:pPr lvl="1"/>
            <a:r>
              <a:rPr lang="en-US" dirty="0"/>
              <a:t>Recommend putting any types of yearly agreements within this section</a:t>
            </a:r>
          </a:p>
          <a:p>
            <a:r>
              <a:rPr lang="en-US" b="1" dirty="0"/>
              <a:t>Add Game Notes</a:t>
            </a:r>
          </a:p>
          <a:p>
            <a:pPr lvl="1"/>
            <a:r>
              <a:rPr lang="en-US" dirty="0"/>
              <a:t>Odds and ends regarding the contest can be placed here</a:t>
            </a:r>
          </a:p>
          <a:p>
            <a:pPr lvl="1"/>
            <a:r>
              <a:rPr lang="en-US" dirty="0"/>
              <a:t>i.e., Lunch is being provided, no coolers on the track, where busses need to park, etc.</a:t>
            </a:r>
          </a:p>
          <a:p>
            <a:r>
              <a:rPr lang="en-US" b="1" dirty="0"/>
              <a:t>Facility Request</a:t>
            </a:r>
          </a:p>
          <a:p>
            <a:pPr lvl="1"/>
            <a:r>
              <a:rPr lang="en-US" dirty="0"/>
              <a:t>Mark the set up and clean up time for the contest</a:t>
            </a:r>
          </a:p>
          <a:p>
            <a:pPr lvl="1"/>
            <a:r>
              <a:rPr lang="en-US" dirty="0"/>
              <a:t>Does not need to be required; may unclick the checkbox</a:t>
            </a:r>
          </a:p>
          <a:p>
            <a:pPr lvl="1"/>
            <a:r>
              <a:rPr lang="en-US" dirty="0"/>
              <a:t>Mark whether the request has been communicated and approved</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7" name="Picture 6">
            <a:extLst>
              <a:ext uri="{FF2B5EF4-FFF2-40B4-BE49-F238E27FC236}">
                <a16:creationId xmlns:a16="http://schemas.microsoft.com/office/drawing/2014/main" id="{6F12B389-E137-4D64-9132-C7E84447F0AA}"/>
              </a:ext>
            </a:extLst>
          </p:cNvPr>
          <p:cNvPicPr>
            <a:picLocks noChangeAspect="1"/>
          </p:cNvPicPr>
          <p:nvPr/>
        </p:nvPicPr>
        <p:blipFill>
          <a:blip r:embed="rId4"/>
          <a:stretch>
            <a:fillRect/>
          </a:stretch>
        </p:blipFill>
        <p:spPr>
          <a:xfrm>
            <a:off x="5745911" y="4450430"/>
            <a:ext cx="6318605" cy="1269331"/>
          </a:xfrm>
          <a:prstGeom prst="rect">
            <a:avLst/>
          </a:prstGeom>
        </p:spPr>
      </p:pic>
      <p:pic>
        <p:nvPicPr>
          <p:cNvPr id="8" name="Picture 7">
            <a:extLst>
              <a:ext uri="{FF2B5EF4-FFF2-40B4-BE49-F238E27FC236}">
                <a16:creationId xmlns:a16="http://schemas.microsoft.com/office/drawing/2014/main" id="{870B0ACF-2F0C-408C-ABA1-A968C6887632}"/>
              </a:ext>
            </a:extLst>
          </p:cNvPr>
          <p:cNvPicPr>
            <a:picLocks noChangeAspect="1"/>
          </p:cNvPicPr>
          <p:nvPr/>
        </p:nvPicPr>
        <p:blipFill>
          <a:blip r:embed="rId5"/>
          <a:stretch>
            <a:fillRect/>
          </a:stretch>
        </p:blipFill>
        <p:spPr>
          <a:xfrm>
            <a:off x="5956184" y="2407570"/>
            <a:ext cx="5902405" cy="2035312"/>
          </a:xfrm>
          <a:prstGeom prst="rect">
            <a:avLst/>
          </a:prstGeom>
        </p:spPr>
      </p:pic>
    </p:spTree>
    <p:extLst>
      <p:ext uri="{BB962C8B-B14F-4D97-AF65-F5344CB8AC3E}">
        <p14:creationId xmlns:p14="http://schemas.microsoft.com/office/powerpoint/2010/main" val="2873042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Schedule – New Game (cont.)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1154955" y="2284718"/>
            <a:ext cx="8825659" cy="2027223"/>
          </a:xfrm>
        </p:spPr>
        <p:txBody>
          <a:bodyPr/>
          <a:lstStyle/>
          <a:p>
            <a:r>
              <a:rPr lang="en-US" b="1" dirty="0"/>
              <a:t>Transportation Request</a:t>
            </a:r>
          </a:p>
          <a:p>
            <a:pPr lvl="1"/>
            <a:r>
              <a:rPr lang="en-US" dirty="0"/>
              <a:t>Like facilities, this is not required</a:t>
            </a:r>
          </a:p>
          <a:p>
            <a:pPr lvl="1"/>
            <a:r>
              <a:rPr lang="en-US" dirty="0"/>
              <a:t>Can select the dismissal time, departure time, number of vehicles needed, and the type of return trip needed from the driver(s)</a:t>
            </a:r>
          </a:p>
          <a:p>
            <a:pPr lvl="1"/>
            <a:r>
              <a:rPr lang="en-US" dirty="0"/>
              <a:t>Mark whether or not the request has been communicated and approved</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6" name="Picture 5">
            <a:extLst>
              <a:ext uri="{FF2B5EF4-FFF2-40B4-BE49-F238E27FC236}">
                <a16:creationId xmlns:a16="http://schemas.microsoft.com/office/drawing/2014/main" id="{EDF585DC-4305-4895-A5E4-FB3FAEFA400A}"/>
              </a:ext>
            </a:extLst>
          </p:cNvPr>
          <p:cNvPicPr>
            <a:picLocks noChangeAspect="1"/>
          </p:cNvPicPr>
          <p:nvPr/>
        </p:nvPicPr>
        <p:blipFill>
          <a:blip r:embed="rId4"/>
          <a:stretch>
            <a:fillRect/>
          </a:stretch>
        </p:blipFill>
        <p:spPr>
          <a:xfrm>
            <a:off x="1671800" y="4102556"/>
            <a:ext cx="8545118" cy="2629267"/>
          </a:xfrm>
          <a:prstGeom prst="rect">
            <a:avLst/>
          </a:prstGeom>
        </p:spPr>
      </p:pic>
    </p:spTree>
    <p:extLst>
      <p:ext uri="{BB962C8B-B14F-4D97-AF65-F5344CB8AC3E}">
        <p14:creationId xmlns:p14="http://schemas.microsoft.com/office/powerpoint/2010/main" val="2434227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Schedule – New Game (cont.)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p:txBody>
          <a:bodyPr/>
          <a:lstStyle/>
          <a:p>
            <a:r>
              <a:rPr lang="en-US" b="1" dirty="0"/>
              <a:t>Officials</a:t>
            </a:r>
          </a:p>
          <a:p>
            <a:pPr lvl="1"/>
            <a:r>
              <a:rPr lang="en-US" dirty="0"/>
              <a:t>Use the drop down to select the assignor for that specific contest</a:t>
            </a:r>
          </a:p>
          <a:p>
            <a:pPr lvl="2"/>
            <a:r>
              <a:rPr lang="en-US" dirty="0"/>
              <a:t>If assignor is required, they must be input into that specific team’s page</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6" name="Picture 5">
            <a:extLst>
              <a:ext uri="{FF2B5EF4-FFF2-40B4-BE49-F238E27FC236}">
                <a16:creationId xmlns:a16="http://schemas.microsoft.com/office/drawing/2014/main" id="{6E232917-6D9E-4B38-A312-9D3767E29B65}"/>
              </a:ext>
            </a:extLst>
          </p:cNvPr>
          <p:cNvPicPr>
            <a:picLocks noChangeAspect="1"/>
          </p:cNvPicPr>
          <p:nvPr/>
        </p:nvPicPr>
        <p:blipFill>
          <a:blip r:embed="rId4"/>
          <a:stretch>
            <a:fillRect/>
          </a:stretch>
        </p:blipFill>
        <p:spPr>
          <a:xfrm>
            <a:off x="1406917" y="4034154"/>
            <a:ext cx="8573696" cy="1105054"/>
          </a:xfrm>
          <a:prstGeom prst="rect">
            <a:avLst/>
          </a:prstGeom>
        </p:spPr>
      </p:pic>
    </p:spTree>
    <p:extLst>
      <p:ext uri="{BB962C8B-B14F-4D97-AF65-F5344CB8AC3E}">
        <p14:creationId xmlns:p14="http://schemas.microsoft.com/office/powerpoint/2010/main" val="4228365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Schedule – New Game (cont.)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1037508" y="2192440"/>
            <a:ext cx="8937002" cy="3416300"/>
          </a:xfrm>
        </p:spPr>
        <p:txBody>
          <a:bodyPr/>
          <a:lstStyle/>
          <a:p>
            <a:r>
              <a:rPr lang="en-US" b="1" dirty="0"/>
              <a:t>Participation and Breach Fees</a:t>
            </a:r>
          </a:p>
          <a:p>
            <a:pPr lvl="1"/>
            <a:r>
              <a:rPr lang="en-US" dirty="0"/>
              <a:t>Not required and can be unchecked</a:t>
            </a:r>
          </a:p>
          <a:p>
            <a:pPr lvl="1"/>
            <a:r>
              <a:rPr lang="en-US" dirty="0"/>
              <a:t>Recommend placing any participation within the Game Notes as well</a:t>
            </a:r>
          </a:p>
          <a:p>
            <a:pPr lvl="1"/>
            <a:r>
              <a:rPr lang="en-US" dirty="0"/>
              <a:t>Breach fees can be placed into the contest to cover expenses if a contract is broken</a:t>
            </a:r>
          </a:p>
          <a:p>
            <a:pPr lvl="1"/>
            <a:r>
              <a:rPr lang="en-US" dirty="0"/>
              <a:t>NOTE: Even if a breach fee is not put in the contract itself, the OHSAA Office may handle contract disputes and, if a contract is broken, a fine may be levied against the offending school regardless of whether or not a breach fee is present</a:t>
            </a:r>
          </a:p>
          <a:p>
            <a:pPr marL="0" indent="0">
              <a:buNone/>
            </a:pPr>
            <a:endParaRPr lang="en-US" dirty="0"/>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6" name="Picture 5">
            <a:extLst>
              <a:ext uri="{FF2B5EF4-FFF2-40B4-BE49-F238E27FC236}">
                <a16:creationId xmlns:a16="http://schemas.microsoft.com/office/drawing/2014/main" id="{B7198DFC-0520-47E6-86D4-660FCC668E6A}"/>
              </a:ext>
            </a:extLst>
          </p:cNvPr>
          <p:cNvPicPr>
            <a:picLocks noChangeAspect="1"/>
          </p:cNvPicPr>
          <p:nvPr/>
        </p:nvPicPr>
        <p:blipFill>
          <a:blip r:embed="rId4"/>
          <a:stretch>
            <a:fillRect/>
          </a:stretch>
        </p:blipFill>
        <p:spPr>
          <a:xfrm>
            <a:off x="1400814" y="4771734"/>
            <a:ext cx="8573696" cy="2086266"/>
          </a:xfrm>
          <a:prstGeom prst="rect">
            <a:avLst/>
          </a:prstGeom>
        </p:spPr>
      </p:pic>
    </p:spTree>
    <p:extLst>
      <p:ext uri="{BB962C8B-B14F-4D97-AF65-F5344CB8AC3E}">
        <p14:creationId xmlns:p14="http://schemas.microsoft.com/office/powerpoint/2010/main" val="859291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Schedule – New Game (cont.)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1683168" y="2575982"/>
            <a:ext cx="8825659" cy="3416300"/>
          </a:xfrm>
        </p:spPr>
        <p:txBody>
          <a:bodyPr/>
          <a:lstStyle/>
          <a:p>
            <a:r>
              <a:rPr lang="en-US" dirty="0"/>
              <a:t>Once each of the fields needed are filled, click either the ‘Create Game’ or ‘Create Game &amp; New’ button a the bottom</a:t>
            </a:r>
          </a:p>
          <a:p>
            <a:pPr lvl="1"/>
            <a:r>
              <a:rPr lang="en-US" dirty="0"/>
              <a:t>‘Create Game &amp; New’ will create that game and open a new window with a near carbon copy of the game just created</a:t>
            </a:r>
          </a:p>
          <a:p>
            <a:pPr lvl="1"/>
            <a:r>
              <a:rPr lang="en-US" dirty="0"/>
              <a:t>Use the page to make small adjustments for the new contest</a:t>
            </a:r>
          </a:p>
          <a:p>
            <a:pPr lvl="1"/>
            <a:r>
              <a:rPr lang="en-US" dirty="0"/>
              <a:t>This allows for quick creation of multiple contests for a single team</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C6C75ADD-0066-485B-9AB0-C1B09EDEACCB}"/>
              </a:ext>
            </a:extLst>
          </p:cNvPr>
          <p:cNvPicPr>
            <a:picLocks noChangeAspect="1"/>
          </p:cNvPicPr>
          <p:nvPr/>
        </p:nvPicPr>
        <p:blipFill>
          <a:blip r:embed="rId4"/>
          <a:stretch>
            <a:fillRect/>
          </a:stretch>
        </p:blipFill>
        <p:spPr>
          <a:xfrm>
            <a:off x="4376494" y="5083555"/>
            <a:ext cx="3439005" cy="600159"/>
          </a:xfrm>
          <a:prstGeom prst="rect">
            <a:avLst/>
          </a:prstGeom>
        </p:spPr>
      </p:pic>
    </p:spTree>
    <p:extLst>
      <p:ext uri="{BB962C8B-B14F-4D97-AF65-F5344CB8AC3E}">
        <p14:creationId xmlns:p14="http://schemas.microsoft.com/office/powerpoint/2010/main" val="1604771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Schedule – Add New Options</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1219200" y="2228942"/>
            <a:ext cx="8825659" cy="3965080"/>
          </a:xfrm>
        </p:spPr>
        <p:txBody>
          <a:bodyPr/>
          <a:lstStyle/>
          <a:p>
            <a:r>
              <a:rPr lang="en-US" b="1" dirty="0"/>
              <a:t>New Meet</a:t>
            </a:r>
          </a:p>
          <a:p>
            <a:pPr lvl="1"/>
            <a:r>
              <a:rPr lang="en-US" dirty="0"/>
              <a:t>A contest with multiple schools participating that is ranked scoring</a:t>
            </a:r>
          </a:p>
          <a:p>
            <a:pPr lvl="1"/>
            <a:r>
              <a:rPr lang="en-US" dirty="0"/>
              <a:t>Creation is the exact same as New Game, but requires multiple teams be selected</a:t>
            </a:r>
          </a:p>
          <a:p>
            <a:pPr lvl="1"/>
            <a:r>
              <a:rPr lang="en-US" dirty="0"/>
              <a:t>One set of officials typically</a:t>
            </a:r>
          </a:p>
          <a:p>
            <a:r>
              <a:rPr lang="en-US" b="1" dirty="0"/>
              <a:t>New Tournament</a:t>
            </a:r>
          </a:p>
          <a:p>
            <a:pPr lvl="1"/>
            <a:r>
              <a:rPr lang="en-US" dirty="0"/>
              <a:t>Multiple teams competing with bracketed format (i.e. Basketball Holiday Classics, Wrestling Tournaments, etc.)</a:t>
            </a:r>
          </a:p>
          <a:p>
            <a:pPr lvl="1"/>
            <a:r>
              <a:rPr lang="en-US" dirty="0"/>
              <a:t>Requires brackets to be built within the software</a:t>
            </a:r>
          </a:p>
          <a:p>
            <a:pPr lvl="1"/>
            <a:r>
              <a:rPr lang="en-US" dirty="0"/>
              <a:t>If you’re on the fence about whether it should be a meet or tournament, build the event as a meet, and work the brackets outside of Arbiter</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Tree>
    <p:extLst>
      <p:ext uri="{BB962C8B-B14F-4D97-AF65-F5344CB8AC3E}">
        <p14:creationId xmlns:p14="http://schemas.microsoft.com/office/powerpoint/2010/main" val="2478450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Schedule – Add New Options (cont.)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p:txBody>
          <a:bodyPr/>
          <a:lstStyle/>
          <a:p>
            <a:r>
              <a:rPr lang="en-US" b="1" dirty="0"/>
              <a:t>Practice</a:t>
            </a:r>
          </a:p>
          <a:p>
            <a:pPr lvl="1"/>
            <a:r>
              <a:rPr lang="en-US" dirty="0"/>
              <a:t>Can be used to schedule practices throughout the year</a:t>
            </a:r>
          </a:p>
          <a:p>
            <a:r>
              <a:rPr lang="en-US" b="1" dirty="0"/>
              <a:t>Other Event</a:t>
            </a:r>
          </a:p>
          <a:p>
            <a:pPr lvl="1"/>
            <a:r>
              <a:rPr lang="en-US" dirty="0"/>
              <a:t>Used to keep non-athletic events in line</a:t>
            </a:r>
          </a:p>
          <a:p>
            <a:pPr lvl="1"/>
            <a:r>
              <a:rPr lang="en-US" dirty="0"/>
              <a:t>For example, prom, parent-teacher conferences, band concerts, etc. can be placed in the software just so those who schedule events do not double book the multi-activity students</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Tree>
    <p:extLst>
      <p:ext uri="{BB962C8B-B14F-4D97-AF65-F5344CB8AC3E}">
        <p14:creationId xmlns:p14="http://schemas.microsoft.com/office/powerpoint/2010/main" val="1383355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B9A3-4644-4B4B-96B3-EFF32EB0D605}"/>
              </a:ext>
            </a:extLst>
          </p:cNvPr>
          <p:cNvSpPr>
            <a:spLocks noGrp="1"/>
          </p:cNvSpPr>
          <p:nvPr>
            <p:ph type="title"/>
          </p:nvPr>
        </p:nvSpPr>
        <p:spPr>
          <a:xfrm>
            <a:off x="1715293" y="914945"/>
            <a:ext cx="8712223" cy="706964"/>
          </a:xfrm>
        </p:spPr>
        <p:txBody>
          <a:bodyPr/>
          <a:lstStyle/>
          <a:p>
            <a:pPr algn="ctr"/>
            <a:r>
              <a:rPr lang="en-US" dirty="0"/>
              <a:t>Settings – </a:t>
            </a:r>
            <a:r>
              <a:rPr lang="en-US" dirty="0" err="1"/>
              <a:t>ArbiterLive</a:t>
            </a:r>
            <a:endParaRPr lang="en-US" dirty="0"/>
          </a:p>
        </p:txBody>
      </p:sp>
      <p:sp>
        <p:nvSpPr>
          <p:cNvPr id="3" name="Content Placeholder 2">
            <a:extLst>
              <a:ext uri="{FF2B5EF4-FFF2-40B4-BE49-F238E27FC236}">
                <a16:creationId xmlns:a16="http://schemas.microsoft.com/office/drawing/2014/main" id="{82AAFEB0-C7B0-4BE5-A893-53A2A59998B0}"/>
              </a:ext>
            </a:extLst>
          </p:cNvPr>
          <p:cNvSpPr>
            <a:spLocks noGrp="1"/>
          </p:cNvSpPr>
          <p:nvPr>
            <p:ph idx="1"/>
          </p:nvPr>
        </p:nvSpPr>
        <p:spPr>
          <a:xfrm>
            <a:off x="1552595" y="2217607"/>
            <a:ext cx="9764154" cy="3416300"/>
          </a:xfrm>
        </p:spPr>
        <p:txBody>
          <a:bodyPr>
            <a:normAutofit/>
          </a:bodyPr>
          <a:lstStyle/>
          <a:p>
            <a:r>
              <a:rPr lang="en-US" sz="1600" dirty="0"/>
              <a:t>Allows Admins to choose whether or not a schedule will be published to the ArbiterLive website for public view</a:t>
            </a:r>
          </a:p>
          <a:p>
            <a:r>
              <a:rPr lang="en-US" sz="1600" dirty="0"/>
              <a:t>Tab also provides the URL unique to the school</a:t>
            </a:r>
          </a:p>
          <a:p>
            <a:pPr lvl="1"/>
            <a:r>
              <a:rPr lang="en-US" sz="1400" dirty="0"/>
              <a:t>This can be provided to whomever may need it to view schedules</a:t>
            </a:r>
          </a:p>
          <a:p>
            <a:pPr lvl="1"/>
            <a:r>
              <a:rPr lang="en-US" sz="1400" dirty="0"/>
              <a:t>Schedules can also be accessed through the OHSAA online directory</a:t>
            </a:r>
          </a:p>
          <a:p>
            <a:r>
              <a:rPr lang="en-US" sz="1600" dirty="0"/>
              <a:t>‘Team Roster Settings’ gives Admins choice of which teams would be viewable through </a:t>
            </a:r>
            <a:r>
              <a:rPr lang="en-US" sz="1600" dirty="0" err="1"/>
              <a:t>ArbiterLive</a:t>
            </a:r>
            <a:endParaRPr lang="en-US" sz="1600" dirty="0"/>
          </a:p>
        </p:txBody>
      </p:sp>
      <p:pic>
        <p:nvPicPr>
          <p:cNvPr id="6" name="Picture 5" descr="A close up of a sign&#10;&#10;Description automatically generated">
            <a:extLst>
              <a:ext uri="{FF2B5EF4-FFF2-40B4-BE49-F238E27FC236}">
                <a16:creationId xmlns:a16="http://schemas.microsoft.com/office/drawing/2014/main" id="{020F18C1-6C9D-41E0-A1D3-5E7A134893F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05DBCD73-59AD-4B66-A78F-4CBF29AA64DF}"/>
              </a:ext>
            </a:extLst>
          </p:cNvPr>
          <p:cNvPicPr>
            <a:picLocks noChangeAspect="1"/>
          </p:cNvPicPr>
          <p:nvPr/>
        </p:nvPicPr>
        <p:blipFill>
          <a:blip r:embed="rId4"/>
          <a:stretch>
            <a:fillRect/>
          </a:stretch>
        </p:blipFill>
        <p:spPr>
          <a:xfrm>
            <a:off x="3429000" y="4263889"/>
            <a:ext cx="7322820" cy="2527837"/>
          </a:xfrm>
          <a:prstGeom prst="rect">
            <a:avLst/>
          </a:prstGeom>
        </p:spPr>
      </p:pic>
    </p:spTree>
    <p:extLst>
      <p:ext uri="{BB962C8B-B14F-4D97-AF65-F5344CB8AC3E}">
        <p14:creationId xmlns:p14="http://schemas.microsoft.com/office/powerpoint/2010/main" val="3321321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Eligibility - Students</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1154955" y="2412235"/>
            <a:ext cx="4188832" cy="4065747"/>
          </a:xfrm>
        </p:spPr>
        <p:txBody>
          <a:bodyPr/>
          <a:lstStyle/>
          <a:p>
            <a:r>
              <a:rPr lang="en-US" dirty="0"/>
              <a:t>Arbiter allows schools to input students into the system for various functions (eligibility forms, keeping track of medical forms, awards, etc.); the OHSAA’s main function is competitive balance</a:t>
            </a:r>
          </a:p>
          <a:p>
            <a:r>
              <a:rPr lang="en-US" dirty="0"/>
              <a:t>Landing page will show all of the students within your school’s system</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8715DC3C-09ED-4F3E-A91F-2E7A9D2ED87F}"/>
              </a:ext>
            </a:extLst>
          </p:cNvPr>
          <p:cNvPicPr>
            <a:picLocks noChangeAspect="1"/>
          </p:cNvPicPr>
          <p:nvPr/>
        </p:nvPicPr>
        <p:blipFill>
          <a:blip r:embed="rId4"/>
          <a:stretch>
            <a:fillRect/>
          </a:stretch>
        </p:blipFill>
        <p:spPr>
          <a:xfrm>
            <a:off x="5417820" y="2855634"/>
            <a:ext cx="6515100" cy="2268769"/>
          </a:xfrm>
          <a:prstGeom prst="rect">
            <a:avLst/>
          </a:prstGeom>
        </p:spPr>
      </p:pic>
    </p:spTree>
    <p:extLst>
      <p:ext uri="{BB962C8B-B14F-4D97-AF65-F5344CB8AC3E}">
        <p14:creationId xmlns:p14="http://schemas.microsoft.com/office/powerpoint/2010/main" val="1215071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Eligibility - Students</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907766" y="2449406"/>
            <a:ext cx="4941045" cy="3744615"/>
          </a:xfrm>
        </p:spPr>
        <p:txBody>
          <a:bodyPr/>
          <a:lstStyle/>
          <a:p>
            <a:r>
              <a:rPr lang="en-US" dirty="0"/>
              <a:t>The system will not automatically delete or archive students</a:t>
            </a:r>
          </a:p>
          <a:p>
            <a:pPr lvl="1"/>
            <a:r>
              <a:rPr lang="en-US" dirty="0"/>
              <a:t>A student must be deleted if you want to keep the students tab concise</a:t>
            </a:r>
          </a:p>
          <a:p>
            <a:r>
              <a:rPr lang="en-US" dirty="0"/>
              <a:t>Filters are available to find specific groups of students</a:t>
            </a:r>
          </a:p>
          <a:p>
            <a:r>
              <a:rPr lang="en-US" dirty="0"/>
              <a:t>Information present on the landing page includes names, graduation dates, eligibility dates and teams for which that student competes</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6" name="Picture 5">
            <a:extLst>
              <a:ext uri="{FF2B5EF4-FFF2-40B4-BE49-F238E27FC236}">
                <a16:creationId xmlns:a16="http://schemas.microsoft.com/office/drawing/2014/main" id="{050DCB2D-9667-4F11-82E6-9B862FCEF7C0}"/>
              </a:ext>
            </a:extLst>
          </p:cNvPr>
          <p:cNvPicPr>
            <a:picLocks noChangeAspect="1"/>
          </p:cNvPicPr>
          <p:nvPr/>
        </p:nvPicPr>
        <p:blipFill>
          <a:blip r:embed="rId4"/>
          <a:stretch>
            <a:fillRect/>
          </a:stretch>
        </p:blipFill>
        <p:spPr>
          <a:xfrm>
            <a:off x="6394113" y="2449406"/>
            <a:ext cx="5188234" cy="3744615"/>
          </a:xfrm>
          <a:prstGeom prst="rect">
            <a:avLst/>
          </a:prstGeom>
        </p:spPr>
      </p:pic>
    </p:spTree>
    <p:extLst>
      <p:ext uri="{BB962C8B-B14F-4D97-AF65-F5344CB8AC3E}">
        <p14:creationId xmlns:p14="http://schemas.microsoft.com/office/powerpoint/2010/main" val="4048179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Students – Edit Student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794228" y="2355200"/>
            <a:ext cx="5206699" cy="2728379"/>
          </a:xfrm>
        </p:spPr>
        <p:txBody>
          <a:bodyPr>
            <a:normAutofit/>
          </a:bodyPr>
          <a:lstStyle/>
          <a:p>
            <a:r>
              <a:rPr lang="en-US" dirty="0"/>
              <a:t>Clicking on a specific student will take you to the ‘Edit Student’ page</a:t>
            </a:r>
          </a:p>
          <a:p>
            <a:r>
              <a:rPr lang="en-US" dirty="0"/>
              <a:t>Edits can be made to student’s information from this page</a:t>
            </a:r>
          </a:p>
          <a:p>
            <a:r>
              <a:rPr lang="en-US" dirty="0"/>
              <a:t>Students can be added to teams from this page as well</a:t>
            </a:r>
          </a:p>
          <a:p>
            <a:pPr lvl="1"/>
            <a:r>
              <a:rPr lang="en-US" dirty="0"/>
              <a:t>Use blue ‘Add to Team’ button below the student’s grade level to do so</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6" name="Picture 5">
            <a:extLst>
              <a:ext uri="{FF2B5EF4-FFF2-40B4-BE49-F238E27FC236}">
                <a16:creationId xmlns:a16="http://schemas.microsoft.com/office/drawing/2014/main" id="{0E0927F4-8C61-488A-B304-303B92BC304F}"/>
              </a:ext>
            </a:extLst>
          </p:cNvPr>
          <p:cNvPicPr>
            <a:picLocks noChangeAspect="1"/>
          </p:cNvPicPr>
          <p:nvPr/>
        </p:nvPicPr>
        <p:blipFill>
          <a:blip r:embed="rId4"/>
          <a:stretch>
            <a:fillRect/>
          </a:stretch>
        </p:blipFill>
        <p:spPr>
          <a:xfrm>
            <a:off x="6610524" y="2355200"/>
            <a:ext cx="4715134" cy="4307847"/>
          </a:xfrm>
          <a:prstGeom prst="rect">
            <a:avLst/>
          </a:prstGeom>
        </p:spPr>
      </p:pic>
      <p:sp>
        <p:nvSpPr>
          <p:cNvPr id="5" name="Oval 4">
            <a:extLst>
              <a:ext uri="{FF2B5EF4-FFF2-40B4-BE49-F238E27FC236}">
                <a16:creationId xmlns:a16="http://schemas.microsoft.com/office/drawing/2014/main" id="{F2F483A5-D857-48BB-A8D8-33EBF1D5E853}"/>
              </a:ext>
            </a:extLst>
          </p:cNvPr>
          <p:cNvSpPr/>
          <p:nvPr/>
        </p:nvSpPr>
        <p:spPr>
          <a:xfrm>
            <a:off x="6610524" y="6174297"/>
            <a:ext cx="528506" cy="1426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590AFC4-EA36-48C4-808A-542B232F87F2}"/>
              </a:ext>
            </a:extLst>
          </p:cNvPr>
          <p:cNvGrpSpPr/>
          <p:nvPr/>
        </p:nvGrpSpPr>
        <p:grpSpPr>
          <a:xfrm>
            <a:off x="1073791" y="4559457"/>
            <a:ext cx="5469622" cy="1681952"/>
            <a:chOff x="1073791" y="4559457"/>
            <a:chExt cx="5469622" cy="1681952"/>
          </a:xfrm>
        </p:grpSpPr>
        <p:cxnSp>
          <p:nvCxnSpPr>
            <p:cNvPr id="8" name="Straight Connector 7">
              <a:extLst>
                <a:ext uri="{FF2B5EF4-FFF2-40B4-BE49-F238E27FC236}">
                  <a16:creationId xmlns:a16="http://schemas.microsoft.com/office/drawing/2014/main" id="{8E128709-E60D-406E-9B11-F09F6878F6ED}"/>
                </a:ext>
              </a:extLst>
            </p:cNvPr>
            <p:cNvCxnSpPr/>
            <p:nvPr/>
          </p:nvCxnSpPr>
          <p:spPr>
            <a:xfrm flipH="1">
              <a:off x="1082180" y="4559457"/>
              <a:ext cx="30200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28773F-5BA4-4391-A202-E6223137E217}"/>
                </a:ext>
              </a:extLst>
            </p:cNvPr>
            <p:cNvCxnSpPr>
              <a:cxnSpLocks/>
            </p:cNvCxnSpPr>
            <p:nvPr/>
          </p:nvCxnSpPr>
          <p:spPr>
            <a:xfrm>
              <a:off x="1073791" y="4559457"/>
              <a:ext cx="8389" cy="16819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DCEB850-7FD7-4BA5-8A7B-AD670319F945}"/>
                </a:ext>
              </a:extLst>
            </p:cNvPr>
            <p:cNvCxnSpPr/>
            <p:nvPr/>
          </p:nvCxnSpPr>
          <p:spPr>
            <a:xfrm>
              <a:off x="1082180" y="6241409"/>
              <a:ext cx="54612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2259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Students – Edit Student (cont.)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570451" y="2335036"/>
            <a:ext cx="4462944" cy="4309045"/>
          </a:xfrm>
        </p:spPr>
        <p:txBody>
          <a:bodyPr>
            <a:normAutofit lnSpcReduction="10000"/>
          </a:bodyPr>
          <a:lstStyle/>
          <a:p>
            <a:r>
              <a:rPr lang="en-US" dirty="0"/>
              <a:t>To add student to a team, select the ‘Add To Team’ link under the student’s grade level</a:t>
            </a:r>
          </a:p>
          <a:p>
            <a:r>
              <a:rPr lang="en-US" dirty="0"/>
              <a:t>Select the team for which the student is competing</a:t>
            </a:r>
          </a:p>
          <a:p>
            <a:pPr lvl="1"/>
            <a:r>
              <a:rPr lang="en-US" dirty="0"/>
              <a:t>The pop up will shift and allow for a position and jersey number to be input as well</a:t>
            </a:r>
          </a:p>
          <a:p>
            <a:pPr lvl="1"/>
            <a:r>
              <a:rPr lang="en-US" dirty="0"/>
              <a:t>If the sport is a Competitive Balance Sport, you will be required to input a tier if the entry period for that sport is open</a:t>
            </a:r>
          </a:p>
          <a:p>
            <a:r>
              <a:rPr lang="en-US" dirty="0"/>
              <a:t>After editing a student, click the green ‘Save Student’ button in the bottom right corner of the page</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BF600EB8-FD8C-4285-8AE5-05ADF91D68B1}"/>
              </a:ext>
            </a:extLst>
          </p:cNvPr>
          <p:cNvPicPr>
            <a:picLocks noChangeAspect="1"/>
          </p:cNvPicPr>
          <p:nvPr/>
        </p:nvPicPr>
        <p:blipFill>
          <a:blip r:embed="rId4"/>
          <a:stretch>
            <a:fillRect/>
          </a:stretch>
        </p:blipFill>
        <p:spPr>
          <a:xfrm>
            <a:off x="6385472" y="2335037"/>
            <a:ext cx="3684316" cy="2035627"/>
          </a:xfrm>
          <a:prstGeom prst="rect">
            <a:avLst/>
          </a:prstGeom>
        </p:spPr>
      </p:pic>
      <p:pic>
        <p:nvPicPr>
          <p:cNvPr id="6" name="Picture 5">
            <a:extLst>
              <a:ext uri="{FF2B5EF4-FFF2-40B4-BE49-F238E27FC236}">
                <a16:creationId xmlns:a16="http://schemas.microsoft.com/office/drawing/2014/main" id="{A2D9815E-C29C-48F1-BE23-95A9EA416705}"/>
              </a:ext>
            </a:extLst>
          </p:cNvPr>
          <p:cNvPicPr>
            <a:picLocks noChangeAspect="1"/>
          </p:cNvPicPr>
          <p:nvPr/>
        </p:nvPicPr>
        <p:blipFill rotWithShape="1">
          <a:blip r:embed="rId5"/>
          <a:srcRect l="1973" t="2201" r="1898" b="2620"/>
          <a:stretch/>
        </p:blipFill>
        <p:spPr>
          <a:xfrm>
            <a:off x="5258342" y="4320330"/>
            <a:ext cx="2065247" cy="2332140"/>
          </a:xfrm>
          <a:prstGeom prst="rect">
            <a:avLst/>
          </a:prstGeom>
        </p:spPr>
      </p:pic>
      <p:pic>
        <p:nvPicPr>
          <p:cNvPr id="7" name="Picture 6">
            <a:extLst>
              <a:ext uri="{FF2B5EF4-FFF2-40B4-BE49-F238E27FC236}">
                <a16:creationId xmlns:a16="http://schemas.microsoft.com/office/drawing/2014/main" id="{CB245CBA-47EF-4432-8DFA-E0B9AE783F92}"/>
              </a:ext>
            </a:extLst>
          </p:cNvPr>
          <p:cNvPicPr>
            <a:picLocks noChangeAspect="1"/>
          </p:cNvPicPr>
          <p:nvPr/>
        </p:nvPicPr>
        <p:blipFill rotWithShape="1">
          <a:blip r:embed="rId6"/>
          <a:srcRect l="1316" t="1334" r="1291" b="894"/>
          <a:stretch/>
        </p:blipFill>
        <p:spPr>
          <a:xfrm>
            <a:off x="8974664" y="4317641"/>
            <a:ext cx="2065247" cy="2326440"/>
          </a:xfrm>
          <a:prstGeom prst="rect">
            <a:avLst/>
          </a:prstGeom>
        </p:spPr>
      </p:pic>
    </p:spTree>
    <p:extLst>
      <p:ext uri="{BB962C8B-B14F-4D97-AF65-F5344CB8AC3E}">
        <p14:creationId xmlns:p14="http://schemas.microsoft.com/office/powerpoint/2010/main" val="1597414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Students – New Student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1154956" y="2712678"/>
            <a:ext cx="4729231" cy="3481344"/>
          </a:xfrm>
        </p:spPr>
        <p:txBody>
          <a:bodyPr>
            <a:normAutofit/>
          </a:bodyPr>
          <a:lstStyle/>
          <a:p>
            <a:r>
              <a:rPr lang="en-US" dirty="0"/>
              <a:t>Students may be added to the system one by one</a:t>
            </a:r>
          </a:p>
          <a:p>
            <a:pPr lvl="1"/>
            <a:r>
              <a:rPr lang="en-US" dirty="0"/>
              <a:t>Click the left portion of the ‘+ New Student’ button in the upper right corner</a:t>
            </a:r>
          </a:p>
          <a:p>
            <a:pPr lvl="1"/>
            <a:r>
              <a:rPr lang="en-US" dirty="0"/>
              <a:t>This will take you to a new page that is exactly the same as the ‘Edit Student’ page</a:t>
            </a:r>
          </a:p>
          <a:p>
            <a:pPr lvl="1"/>
            <a:r>
              <a:rPr lang="en-US" dirty="0"/>
              <a:t>Note: A student must be added to the system before they can be placed on a team</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7" name="Picture 6">
            <a:extLst>
              <a:ext uri="{FF2B5EF4-FFF2-40B4-BE49-F238E27FC236}">
                <a16:creationId xmlns:a16="http://schemas.microsoft.com/office/drawing/2014/main" id="{89D0826A-BF32-433B-9E71-3C22FFB7A4A3}"/>
              </a:ext>
            </a:extLst>
          </p:cNvPr>
          <p:cNvPicPr>
            <a:picLocks noChangeAspect="1"/>
          </p:cNvPicPr>
          <p:nvPr/>
        </p:nvPicPr>
        <p:blipFill>
          <a:blip r:embed="rId4"/>
          <a:stretch>
            <a:fillRect/>
          </a:stretch>
        </p:blipFill>
        <p:spPr>
          <a:xfrm>
            <a:off x="6307815" y="2508743"/>
            <a:ext cx="4729230" cy="3889213"/>
          </a:xfrm>
          <a:prstGeom prst="rect">
            <a:avLst/>
          </a:prstGeom>
        </p:spPr>
      </p:pic>
      <p:sp>
        <p:nvSpPr>
          <p:cNvPr id="6" name="Oval 5">
            <a:extLst>
              <a:ext uri="{FF2B5EF4-FFF2-40B4-BE49-F238E27FC236}">
                <a16:creationId xmlns:a16="http://schemas.microsoft.com/office/drawing/2014/main" id="{68586DDA-551B-4A5B-BC8E-B8671C972727}"/>
              </a:ext>
            </a:extLst>
          </p:cNvPr>
          <p:cNvSpPr/>
          <p:nvPr/>
        </p:nvSpPr>
        <p:spPr>
          <a:xfrm>
            <a:off x="10217791" y="2558642"/>
            <a:ext cx="671119" cy="2265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311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Students – New Student (cont.)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742527" y="2769627"/>
            <a:ext cx="5457890" cy="3599365"/>
          </a:xfrm>
        </p:spPr>
        <p:txBody>
          <a:bodyPr>
            <a:normAutofit/>
          </a:bodyPr>
          <a:lstStyle/>
          <a:p>
            <a:r>
              <a:rPr lang="en-US" dirty="0"/>
              <a:t>When inputting a single student, 5 fields are required</a:t>
            </a:r>
          </a:p>
          <a:p>
            <a:pPr lvl="1"/>
            <a:r>
              <a:rPr lang="en-US" dirty="0"/>
              <a:t>First name, last name, gender, student ID (typically a number) and graduation year</a:t>
            </a:r>
          </a:p>
          <a:p>
            <a:pPr lvl="1"/>
            <a:r>
              <a:rPr lang="en-US" dirty="0"/>
              <a:t>Student ID must stay the same throughout the student’s tenure to avoid duplicating that student</a:t>
            </a:r>
          </a:p>
          <a:p>
            <a:r>
              <a:rPr lang="en-US" dirty="0"/>
              <a:t>Additional information may be input depending on the scope of your school’s use of Arbiter</a:t>
            </a:r>
          </a:p>
          <a:p>
            <a:r>
              <a:rPr lang="en-US" dirty="0"/>
              <a:t>Select ‘Save Student’ when finished</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6" name="Picture 5">
            <a:extLst>
              <a:ext uri="{FF2B5EF4-FFF2-40B4-BE49-F238E27FC236}">
                <a16:creationId xmlns:a16="http://schemas.microsoft.com/office/drawing/2014/main" id="{FA7A9F36-1F34-4850-A96F-F299749AE79B}"/>
              </a:ext>
            </a:extLst>
          </p:cNvPr>
          <p:cNvPicPr>
            <a:picLocks noChangeAspect="1"/>
          </p:cNvPicPr>
          <p:nvPr/>
        </p:nvPicPr>
        <p:blipFill>
          <a:blip r:embed="rId4"/>
          <a:stretch>
            <a:fillRect/>
          </a:stretch>
        </p:blipFill>
        <p:spPr>
          <a:xfrm>
            <a:off x="6539060" y="2297398"/>
            <a:ext cx="5014830" cy="4543824"/>
          </a:xfrm>
          <a:prstGeom prst="rect">
            <a:avLst/>
          </a:prstGeom>
        </p:spPr>
      </p:pic>
    </p:spTree>
    <p:extLst>
      <p:ext uri="{BB962C8B-B14F-4D97-AF65-F5344CB8AC3E}">
        <p14:creationId xmlns:p14="http://schemas.microsoft.com/office/powerpoint/2010/main" val="1376072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Students – Import Students</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p:txBody>
          <a:bodyPr/>
          <a:lstStyle/>
          <a:p>
            <a:r>
              <a:rPr lang="en-US" dirty="0"/>
              <a:t>Students can also be uploaded in mass if your school has hundreds of new students each year</a:t>
            </a:r>
          </a:p>
          <a:p>
            <a:r>
              <a:rPr lang="en-US" dirty="0"/>
              <a:t>To begin, select the right portion of the ‘+ New Student’ button and click ‘Import Students’</a:t>
            </a:r>
          </a:p>
          <a:p>
            <a:r>
              <a:rPr lang="en-US" dirty="0"/>
              <a:t>On the new page, you </a:t>
            </a:r>
            <a:r>
              <a:rPr lang="en-US" b="1" i="1" u="sng" dirty="0"/>
              <a:t>must</a:t>
            </a:r>
            <a:r>
              <a:rPr lang="en-US" dirty="0"/>
              <a:t> download the template provided within the ‘Download Template Button’</a:t>
            </a:r>
          </a:p>
          <a:p>
            <a:pPr lvl="1"/>
            <a:r>
              <a:rPr lang="en-US" dirty="0"/>
              <a:t>Do not make any edits to the top row of the template; this will cause the excel file to not upload correctly</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C27AB84C-28B3-48CE-A60D-4EE58F414702}"/>
              </a:ext>
            </a:extLst>
          </p:cNvPr>
          <p:cNvPicPr>
            <a:picLocks noChangeAspect="1"/>
          </p:cNvPicPr>
          <p:nvPr/>
        </p:nvPicPr>
        <p:blipFill>
          <a:blip r:embed="rId4"/>
          <a:stretch>
            <a:fillRect/>
          </a:stretch>
        </p:blipFill>
        <p:spPr>
          <a:xfrm>
            <a:off x="10238536" y="3086534"/>
            <a:ext cx="1362265" cy="1038370"/>
          </a:xfrm>
          <a:prstGeom prst="rect">
            <a:avLst/>
          </a:prstGeom>
        </p:spPr>
      </p:pic>
      <p:pic>
        <p:nvPicPr>
          <p:cNvPr id="6" name="Picture 5">
            <a:extLst>
              <a:ext uri="{FF2B5EF4-FFF2-40B4-BE49-F238E27FC236}">
                <a16:creationId xmlns:a16="http://schemas.microsoft.com/office/drawing/2014/main" id="{98E29818-78FB-4D15-90D1-87C6960613B8}"/>
              </a:ext>
            </a:extLst>
          </p:cNvPr>
          <p:cNvPicPr>
            <a:picLocks noChangeAspect="1"/>
          </p:cNvPicPr>
          <p:nvPr/>
        </p:nvPicPr>
        <p:blipFill>
          <a:blip r:embed="rId5"/>
          <a:stretch>
            <a:fillRect/>
          </a:stretch>
        </p:blipFill>
        <p:spPr>
          <a:xfrm>
            <a:off x="5480135" y="5138944"/>
            <a:ext cx="5439534" cy="1428949"/>
          </a:xfrm>
          <a:prstGeom prst="rect">
            <a:avLst/>
          </a:prstGeom>
        </p:spPr>
      </p:pic>
      <p:cxnSp>
        <p:nvCxnSpPr>
          <p:cNvPr id="8" name="Straight Arrow Connector 7">
            <a:extLst>
              <a:ext uri="{FF2B5EF4-FFF2-40B4-BE49-F238E27FC236}">
                <a16:creationId xmlns:a16="http://schemas.microsoft.com/office/drawing/2014/main" id="{CCD5E863-E8A7-4DA3-B00F-E06EE5F9A9A0}"/>
              </a:ext>
            </a:extLst>
          </p:cNvPr>
          <p:cNvCxnSpPr>
            <a:cxnSpLocks/>
          </p:cNvCxnSpPr>
          <p:nvPr/>
        </p:nvCxnSpPr>
        <p:spPr>
          <a:xfrm>
            <a:off x="3640822" y="3758268"/>
            <a:ext cx="645113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F81B99D-D559-4E09-AF44-16F151129832}"/>
              </a:ext>
            </a:extLst>
          </p:cNvPr>
          <p:cNvGrpSpPr/>
          <p:nvPr/>
        </p:nvGrpSpPr>
        <p:grpSpPr>
          <a:xfrm>
            <a:off x="998290" y="4158460"/>
            <a:ext cx="4481845" cy="1829182"/>
            <a:chOff x="998290" y="4158460"/>
            <a:chExt cx="4481845" cy="1829182"/>
          </a:xfrm>
        </p:grpSpPr>
        <p:cxnSp>
          <p:nvCxnSpPr>
            <p:cNvPr id="11" name="Straight Connector 10">
              <a:extLst>
                <a:ext uri="{FF2B5EF4-FFF2-40B4-BE49-F238E27FC236}">
                  <a16:creationId xmlns:a16="http://schemas.microsoft.com/office/drawing/2014/main" id="{518828AE-3F8D-44E9-96EC-C5E45CC51AD9}"/>
                </a:ext>
              </a:extLst>
            </p:cNvPr>
            <p:cNvCxnSpPr/>
            <p:nvPr/>
          </p:nvCxnSpPr>
          <p:spPr>
            <a:xfrm flipH="1">
              <a:off x="998290" y="4160939"/>
              <a:ext cx="24328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D37DAF-3E47-49C1-9B50-91F6E10D2371}"/>
                </a:ext>
              </a:extLst>
            </p:cNvPr>
            <p:cNvCxnSpPr>
              <a:cxnSpLocks/>
            </p:cNvCxnSpPr>
            <p:nvPr/>
          </p:nvCxnSpPr>
          <p:spPr>
            <a:xfrm>
              <a:off x="998290" y="4158460"/>
              <a:ext cx="0" cy="18291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759916-9AD3-42F3-9F5B-184FE5136350}"/>
                </a:ext>
              </a:extLst>
            </p:cNvPr>
            <p:cNvCxnSpPr/>
            <p:nvPr/>
          </p:nvCxnSpPr>
          <p:spPr>
            <a:xfrm>
              <a:off x="998290" y="5987642"/>
              <a:ext cx="448184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4495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Students – Import Students</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1125893" y="2286259"/>
            <a:ext cx="6004749" cy="4307474"/>
          </a:xfrm>
        </p:spPr>
        <p:txBody>
          <a:bodyPr/>
          <a:lstStyle/>
          <a:p>
            <a:r>
              <a:rPr lang="en-US" dirty="0"/>
              <a:t>The first 5 columns are the only five that must be filled out</a:t>
            </a:r>
          </a:p>
          <a:p>
            <a:pPr lvl="1"/>
            <a:r>
              <a:rPr lang="en-US" dirty="0"/>
              <a:t>The Excel document does have a total of 27 columns, but Student ID, First Name, Last Name, Graduating Year and Gender are the only ones that are required</a:t>
            </a:r>
          </a:p>
          <a:p>
            <a:r>
              <a:rPr lang="en-US" dirty="0"/>
              <a:t>The Graduating Year must be entered as a single year</a:t>
            </a:r>
          </a:p>
          <a:p>
            <a:pPr lvl="1"/>
            <a:r>
              <a:rPr lang="en-US" dirty="0"/>
              <a:t>2020, 2021, 2022, etc. </a:t>
            </a:r>
          </a:p>
          <a:p>
            <a:pPr lvl="2"/>
            <a:r>
              <a:rPr lang="en-US" dirty="0"/>
              <a:t>NOT 2019-2020, 2020-2021, etc.</a:t>
            </a:r>
          </a:p>
          <a:p>
            <a:r>
              <a:rPr lang="en-US" dirty="0"/>
              <a:t>Again, DO NOT make any changes to the first row; this will cause the software to reject the upload</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6" name="Picture 5">
            <a:extLst>
              <a:ext uri="{FF2B5EF4-FFF2-40B4-BE49-F238E27FC236}">
                <a16:creationId xmlns:a16="http://schemas.microsoft.com/office/drawing/2014/main" id="{D81F7D96-0817-47E1-92B6-28D080AE679F}"/>
              </a:ext>
            </a:extLst>
          </p:cNvPr>
          <p:cNvPicPr>
            <a:picLocks noChangeAspect="1"/>
          </p:cNvPicPr>
          <p:nvPr/>
        </p:nvPicPr>
        <p:blipFill>
          <a:blip r:embed="rId4"/>
          <a:stretch>
            <a:fillRect/>
          </a:stretch>
        </p:blipFill>
        <p:spPr>
          <a:xfrm>
            <a:off x="7539135" y="2450941"/>
            <a:ext cx="4142792" cy="4142792"/>
          </a:xfrm>
          <a:prstGeom prst="rect">
            <a:avLst/>
          </a:prstGeom>
        </p:spPr>
      </p:pic>
    </p:spTree>
    <p:extLst>
      <p:ext uri="{BB962C8B-B14F-4D97-AF65-F5344CB8AC3E}">
        <p14:creationId xmlns:p14="http://schemas.microsoft.com/office/powerpoint/2010/main" val="2428545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Students – Import Students</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638110" y="2242774"/>
            <a:ext cx="8825659" cy="3416300"/>
          </a:xfrm>
        </p:spPr>
        <p:txBody>
          <a:bodyPr>
            <a:normAutofit fontScale="92500" lnSpcReduction="10000"/>
          </a:bodyPr>
          <a:lstStyle/>
          <a:p>
            <a:r>
              <a:rPr lang="en-US" dirty="0"/>
              <a:t>After the Excel template has been filled out appropriately, save the document to an easily accessible location</a:t>
            </a:r>
          </a:p>
          <a:p>
            <a:pPr lvl="1"/>
            <a:r>
              <a:rPr lang="en-US" dirty="0"/>
              <a:t>Ensure the document is save as a .</a:t>
            </a:r>
            <a:r>
              <a:rPr lang="en-US" dirty="0" err="1"/>
              <a:t>xls</a:t>
            </a:r>
            <a:r>
              <a:rPr lang="en-US" dirty="0"/>
              <a:t> file; any other format will cause Arbiter to decline the upload</a:t>
            </a:r>
          </a:p>
          <a:p>
            <a:r>
              <a:rPr lang="en-US" dirty="0"/>
              <a:t>Select the ‘Choose File’ button on the ‘Import Students’ page and select the newly saved file</a:t>
            </a:r>
          </a:p>
          <a:p>
            <a:r>
              <a:rPr lang="en-US" dirty="0"/>
              <a:t>Arbiter will provide a summary of how many students were attempted to be uploaded, how many were successful and how many failed</a:t>
            </a:r>
          </a:p>
          <a:p>
            <a:pPr lvl="1"/>
            <a:r>
              <a:rPr lang="en-US" dirty="0"/>
              <a:t>If any failed, a reason will be provided; simply adjust the Excel file appropriately and try again</a:t>
            </a:r>
          </a:p>
          <a:p>
            <a:pPr lvl="1"/>
            <a:r>
              <a:rPr lang="en-US" dirty="0"/>
              <a:t>Assuming the Student ID numbers stay the same, reuploading the Excel file will not cause students to appear twice</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03AEECDA-D577-485A-AC1B-150601B519AA}"/>
              </a:ext>
            </a:extLst>
          </p:cNvPr>
          <p:cNvPicPr>
            <a:picLocks noChangeAspect="1"/>
          </p:cNvPicPr>
          <p:nvPr/>
        </p:nvPicPr>
        <p:blipFill>
          <a:blip r:embed="rId4"/>
          <a:stretch>
            <a:fillRect/>
          </a:stretch>
        </p:blipFill>
        <p:spPr>
          <a:xfrm>
            <a:off x="5812972" y="5457310"/>
            <a:ext cx="5101818" cy="1340232"/>
          </a:xfrm>
          <a:prstGeom prst="rect">
            <a:avLst/>
          </a:prstGeom>
        </p:spPr>
      </p:pic>
      <p:sp>
        <p:nvSpPr>
          <p:cNvPr id="6" name="Oval 5">
            <a:extLst>
              <a:ext uri="{FF2B5EF4-FFF2-40B4-BE49-F238E27FC236}">
                <a16:creationId xmlns:a16="http://schemas.microsoft.com/office/drawing/2014/main" id="{6A9B3D1D-2C3B-40C5-893D-B0C67A7B9F42}"/>
              </a:ext>
            </a:extLst>
          </p:cNvPr>
          <p:cNvSpPr/>
          <p:nvPr/>
        </p:nvSpPr>
        <p:spPr>
          <a:xfrm>
            <a:off x="6006517" y="6266576"/>
            <a:ext cx="687898" cy="2600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5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E6CACB-AE9F-4C04-A30B-9541DC467A5A}"/>
              </a:ext>
            </a:extLst>
          </p:cNvPr>
          <p:cNvPicPr>
            <a:picLocks noChangeAspect="1"/>
          </p:cNvPicPr>
          <p:nvPr/>
        </p:nvPicPr>
        <p:blipFill>
          <a:blip r:embed="rId2"/>
          <a:stretch>
            <a:fillRect/>
          </a:stretch>
        </p:blipFill>
        <p:spPr>
          <a:xfrm>
            <a:off x="5415147" y="5080905"/>
            <a:ext cx="6091251" cy="1571936"/>
          </a:xfrm>
          <a:prstGeom prst="rect">
            <a:avLst/>
          </a:prstGeom>
        </p:spPr>
      </p:pic>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Students – Team Import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1154954" y="2603500"/>
            <a:ext cx="8825659" cy="3416300"/>
          </a:xfrm>
        </p:spPr>
        <p:txBody>
          <a:bodyPr/>
          <a:lstStyle/>
          <a:p>
            <a:r>
              <a:rPr lang="en-US" dirty="0"/>
              <a:t>To quickly add whole rosters of students to teams, the ‘Import Students Teams’ function can be used</a:t>
            </a:r>
          </a:p>
          <a:p>
            <a:r>
              <a:rPr lang="en-US" dirty="0"/>
              <a:t>Uses an Excel template similar to ‘Import Students’ tool</a:t>
            </a:r>
          </a:p>
          <a:p>
            <a:pPr lvl="1"/>
            <a:r>
              <a:rPr lang="en-US" dirty="0"/>
              <a:t>As with the previous template, it is imperative that the first row remains unedited when inputting information</a:t>
            </a:r>
          </a:p>
          <a:p>
            <a:r>
              <a:rPr lang="en-US" dirty="0"/>
              <a:t>Use the ‘Download Template’ button on the ‘Import Students Teams’ page</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4C92CCBA-BA78-441F-A5F0-802A66FA39B0}"/>
              </a:ext>
            </a:extLst>
          </p:cNvPr>
          <p:cNvPicPr>
            <a:picLocks noChangeAspect="1"/>
          </p:cNvPicPr>
          <p:nvPr/>
        </p:nvPicPr>
        <p:blipFill>
          <a:blip r:embed="rId5"/>
          <a:stretch>
            <a:fillRect/>
          </a:stretch>
        </p:blipFill>
        <p:spPr>
          <a:xfrm>
            <a:off x="10225036" y="2222467"/>
            <a:ext cx="1362265" cy="1038370"/>
          </a:xfrm>
          <a:prstGeom prst="rect">
            <a:avLst/>
          </a:prstGeom>
        </p:spPr>
      </p:pic>
      <p:cxnSp>
        <p:nvCxnSpPr>
          <p:cNvPr id="6" name="Straight Arrow Connector 5">
            <a:extLst>
              <a:ext uri="{FF2B5EF4-FFF2-40B4-BE49-F238E27FC236}">
                <a16:creationId xmlns:a16="http://schemas.microsoft.com/office/drawing/2014/main" id="{8F98304B-B689-47DF-B944-66A8888F136E}"/>
              </a:ext>
            </a:extLst>
          </p:cNvPr>
          <p:cNvCxnSpPr>
            <a:cxnSpLocks/>
          </p:cNvCxnSpPr>
          <p:nvPr/>
        </p:nvCxnSpPr>
        <p:spPr>
          <a:xfrm>
            <a:off x="4882393" y="3070371"/>
            <a:ext cx="54612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8D2FBC5-EC48-4BD4-AC92-41E143822CA5}"/>
              </a:ext>
            </a:extLst>
          </p:cNvPr>
          <p:cNvGrpSpPr/>
          <p:nvPr/>
        </p:nvGrpSpPr>
        <p:grpSpPr>
          <a:xfrm>
            <a:off x="1006679" y="4477242"/>
            <a:ext cx="4481845" cy="1515039"/>
            <a:chOff x="998290" y="4158460"/>
            <a:chExt cx="4481845" cy="1829182"/>
          </a:xfrm>
        </p:grpSpPr>
        <p:cxnSp>
          <p:nvCxnSpPr>
            <p:cNvPr id="9" name="Straight Connector 8">
              <a:extLst>
                <a:ext uri="{FF2B5EF4-FFF2-40B4-BE49-F238E27FC236}">
                  <a16:creationId xmlns:a16="http://schemas.microsoft.com/office/drawing/2014/main" id="{48EC69B3-2512-4361-BE33-6DC39EFF6591}"/>
                </a:ext>
              </a:extLst>
            </p:cNvPr>
            <p:cNvCxnSpPr/>
            <p:nvPr/>
          </p:nvCxnSpPr>
          <p:spPr>
            <a:xfrm flipH="1">
              <a:off x="998290" y="4160939"/>
              <a:ext cx="24328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EFC6B6-E4BD-4607-B28B-87C579167DFF}"/>
                </a:ext>
              </a:extLst>
            </p:cNvPr>
            <p:cNvCxnSpPr>
              <a:cxnSpLocks/>
            </p:cNvCxnSpPr>
            <p:nvPr/>
          </p:nvCxnSpPr>
          <p:spPr>
            <a:xfrm>
              <a:off x="998290" y="4158460"/>
              <a:ext cx="0" cy="18291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743BDC2-740C-498B-8C16-692F6EB09268}"/>
                </a:ext>
              </a:extLst>
            </p:cNvPr>
            <p:cNvCxnSpPr/>
            <p:nvPr/>
          </p:nvCxnSpPr>
          <p:spPr>
            <a:xfrm>
              <a:off x="998290" y="5987642"/>
              <a:ext cx="448184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022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DE63-0DE9-4A95-81D6-20E08CD6A890}"/>
              </a:ext>
            </a:extLst>
          </p:cNvPr>
          <p:cNvSpPr>
            <a:spLocks noGrp="1"/>
          </p:cNvSpPr>
          <p:nvPr>
            <p:ph type="title"/>
          </p:nvPr>
        </p:nvSpPr>
        <p:spPr>
          <a:xfrm>
            <a:off x="1715293" y="1166615"/>
            <a:ext cx="8761413" cy="706964"/>
          </a:xfrm>
        </p:spPr>
        <p:txBody>
          <a:bodyPr/>
          <a:lstStyle/>
          <a:p>
            <a:pPr algn="ctr"/>
            <a:r>
              <a:rPr lang="en-US" dirty="0"/>
              <a:t>People</a:t>
            </a:r>
          </a:p>
        </p:txBody>
      </p:sp>
      <p:sp>
        <p:nvSpPr>
          <p:cNvPr id="3" name="Content Placeholder 2">
            <a:extLst>
              <a:ext uri="{FF2B5EF4-FFF2-40B4-BE49-F238E27FC236}">
                <a16:creationId xmlns:a16="http://schemas.microsoft.com/office/drawing/2014/main" id="{80AA850B-7840-4E15-93BE-BC458B494A5B}"/>
              </a:ext>
            </a:extLst>
          </p:cNvPr>
          <p:cNvSpPr>
            <a:spLocks noGrp="1"/>
          </p:cNvSpPr>
          <p:nvPr>
            <p:ph idx="1"/>
          </p:nvPr>
        </p:nvSpPr>
        <p:spPr/>
        <p:txBody>
          <a:bodyPr/>
          <a:lstStyle/>
          <a:p>
            <a:pPr marL="0" indent="0">
              <a:buNone/>
            </a:pPr>
            <a:endParaRPr lang="en-US" dirty="0"/>
          </a:p>
          <a:p>
            <a:r>
              <a:rPr lang="en-US" dirty="0"/>
              <a:t>The People Tab is where you can add Staff Members at your school, Game Day Workers, Officials and create and modify roles. </a:t>
            </a:r>
          </a:p>
          <a:p>
            <a:pPr marL="0" indent="0">
              <a:buNone/>
            </a:pPr>
            <a:endParaRPr lang="en-US" dirty="0"/>
          </a:p>
        </p:txBody>
      </p:sp>
      <p:sp>
        <p:nvSpPr>
          <p:cNvPr id="6" name="Oval 5">
            <a:extLst>
              <a:ext uri="{FF2B5EF4-FFF2-40B4-BE49-F238E27FC236}">
                <a16:creationId xmlns:a16="http://schemas.microsoft.com/office/drawing/2014/main" id="{6DC2DA96-94B8-4131-9679-855585898FCB}"/>
              </a:ext>
            </a:extLst>
          </p:cNvPr>
          <p:cNvSpPr/>
          <p:nvPr/>
        </p:nvSpPr>
        <p:spPr>
          <a:xfrm>
            <a:off x="9102234" y="4811466"/>
            <a:ext cx="1369064" cy="70696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F43E50D-73C1-45D5-B9C4-1502D0BB0E3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817E428C-D17B-42E5-B2DE-FFD6BFE9A0B4}"/>
              </a:ext>
            </a:extLst>
          </p:cNvPr>
          <p:cNvPicPr>
            <a:picLocks noChangeAspect="1"/>
          </p:cNvPicPr>
          <p:nvPr/>
        </p:nvPicPr>
        <p:blipFill>
          <a:blip r:embed="rId4"/>
          <a:stretch>
            <a:fillRect/>
          </a:stretch>
        </p:blipFill>
        <p:spPr>
          <a:xfrm>
            <a:off x="1305077" y="3729348"/>
            <a:ext cx="9731969" cy="856548"/>
          </a:xfrm>
          <a:prstGeom prst="rect">
            <a:avLst/>
          </a:prstGeom>
        </p:spPr>
      </p:pic>
      <p:sp>
        <p:nvSpPr>
          <p:cNvPr id="11" name="Oval 10">
            <a:extLst>
              <a:ext uri="{FF2B5EF4-FFF2-40B4-BE49-F238E27FC236}">
                <a16:creationId xmlns:a16="http://schemas.microsoft.com/office/drawing/2014/main" id="{5E246A03-2E87-4689-B6CF-745DACD8A8F5}"/>
              </a:ext>
            </a:extLst>
          </p:cNvPr>
          <p:cNvSpPr/>
          <p:nvPr/>
        </p:nvSpPr>
        <p:spPr>
          <a:xfrm>
            <a:off x="5439205" y="3609192"/>
            <a:ext cx="1335066" cy="8565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204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Students – Team Import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856222" y="2732166"/>
            <a:ext cx="4907013" cy="3171039"/>
          </a:xfrm>
        </p:spPr>
        <p:txBody>
          <a:bodyPr>
            <a:normAutofit/>
          </a:bodyPr>
          <a:lstStyle/>
          <a:p>
            <a:r>
              <a:rPr lang="en-US" dirty="0"/>
              <a:t>When inputting information into the excel document, ensure that the First Name, Last Name and Student ID match the appropriate students</a:t>
            </a:r>
          </a:p>
          <a:p>
            <a:pPr lvl="1"/>
            <a:r>
              <a:rPr lang="en-US" dirty="0"/>
              <a:t>The first 5 columns are required in this template; </a:t>
            </a:r>
            <a:r>
              <a:rPr lang="en-US" b="1" dirty="0"/>
              <a:t>tier will only be used for those sports that require Competitive Balance information to be provided</a:t>
            </a:r>
          </a:p>
          <a:p>
            <a:r>
              <a:rPr lang="en-US" dirty="0"/>
              <a:t>Use the drop down menus provided for School Year, Team and Tier</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4084E1D8-B45C-402C-A93A-FFAC68595A02}"/>
              </a:ext>
            </a:extLst>
          </p:cNvPr>
          <p:cNvPicPr>
            <a:picLocks noChangeAspect="1"/>
          </p:cNvPicPr>
          <p:nvPr/>
        </p:nvPicPr>
        <p:blipFill>
          <a:blip r:embed="rId4"/>
          <a:stretch>
            <a:fillRect/>
          </a:stretch>
        </p:blipFill>
        <p:spPr>
          <a:xfrm>
            <a:off x="6095999" y="2776938"/>
            <a:ext cx="5338594" cy="3081497"/>
          </a:xfrm>
          <a:prstGeom prst="rect">
            <a:avLst/>
          </a:prstGeom>
        </p:spPr>
      </p:pic>
    </p:spTree>
    <p:extLst>
      <p:ext uri="{BB962C8B-B14F-4D97-AF65-F5344CB8AC3E}">
        <p14:creationId xmlns:p14="http://schemas.microsoft.com/office/powerpoint/2010/main" val="1850818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Students – Team Import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638110" y="2237331"/>
            <a:ext cx="8825659" cy="3509128"/>
          </a:xfrm>
        </p:spPr>
        <p:txBody>
          <a:bodyPr>
            <a:normAutofit fontScale="92500" lnSpcReduction="10000"/>
          </a:bodyPr>
          <a:lstStyle/>
          <a:p>
            <a:r>
              <a:rPr lang="en-US" dirty="0"/>
              <a:t>After the Excel template has been filled out appropriately, save the document to an easily accessible location</a:t>
            </a:r>
          </a:p>
          <a:p>
            <a:pPr lvl="1"/>
            <a:r>
              <a:rPr lang="en-US" dirty="0"/>
              <a:t>Ensure the document is save as a .</a:t>
            </a:r>
            <a:r>
              <a:rPr lang="en-US" dirty="0" err="1"/>
              <a:t>xls</a:t>
            </a:r>
            <a:r>
              <a:rPr lang="en-US" dirty="0"/>
              <a:t> file; any other format will cause Arbiter to decline the upload</a:t>
            </a:r>
          </a:p>
          <a:p>
            <a:r>
              <a:rPr lang="en-US" dirty="0"/>
              <a:t>Select the ‘Choose File’ button on the ‘Import Students Teams’ page and select the newly saved file</a:t>
            </a:r>
          </a:p>
          <a:p>
            <a:r>
              <a:rPr lang="en-US" dirty="0"/>
              <a:t>Arbiter will provide a summary of how many students were attempted to be uploaded, how many were successful and how many failed</a:t>
            </a:r>
          </a:p>
          <a:p>
            <a:pPr lvl="1"/>
            <a:r>
              <a:rPr lang="en-US" dirty="0"/>
              <a:t>If any failed, a reason will be provided; simply adjust the Excel file appropriately and try again</a:t>
            </a:r>
          </a:p>
          <a:p>
            <a:pPr lvl="1"/>
            <a:r>
              <a:rPr lang="en-US" dirty="0"/>
              <a:t>Assuming the Student ID numbers stay the same, reuploading the Excel file will not cause students to appear twice</a:t>
            </a:r>
          </a:p>
          <a:p>
            <a:endParaRPr lang="en-US" dirty="0"/>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E673C29C-E7A7-4AD1-A903-06330DFFBF4E}"/>
              </a:ext>
            </a:extLst>
          </p:cNvPr>
          <p:cNvPicPr>
            <a:picLocks noChangeAspect="1"/>
          </p:cNvPicPr>
          <p:nvPr/>
        </p:nvPicPr>
        <p:blipFill>
          <a:blip r:embed="rId4"/>
          <a:stretch>
            <a:fillRect/>
          </a:stretch>
        </p:blipFill>
        <p:spPr>
          <a:xfrm>
            <a:off x="6095999" y="5402510"/>
            <a:ext cx="5315323" cy="1371696"/>
          </a:xfrm>
          <a:prstGeom prst="rect">
            <a:avLst/>
          </a:prstGeom>
        </p:spPr>
      </p:pic>
      <p:sp>
        <p:nvSpPr>
          <p:cNvPr id="6" name="Oval 5">
            <a:extLst>
              <a:ext uri="{FF2B5EF4-FFF2-40B4-BE49-F238E27FC236}">
                <a16:creationId xmlns:a16="http://schemas.microsoft.com/office/drawing/2014/main" id="{37D9351B-ACC5-4BAA-B52F-6E018D37E024}"/>
              </a:ext>
            </a:extLst>
          </p:cNvPr>
          <p:cNvSpPr/>
          <p:nvPr/>
        </p:nvSpPr>
        <p:spPr>
          <a:xfrm>
            <a:off x="6096000" y="6241409"/>
            <a:ext cx="774583" cy="201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8032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Eligibility – Competitive Balance</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1895302" y="2603500"/>
            <a:ext cx="8401390" cy="2021901"/>
          </a:xfrm>
        </p:spPr>
        <p:txBody>
          <a:bodyPr/>
          <a:lstStyle/>
          <a:p>
            <a:r>
              <a:rPr lang="en-US" dirty="0"/>
              <a:t>Sports that require Competitive Balance information to be input will appear within the ‘Competitive Balance’ sub-tab of the ‘Students’ tab</a:t>
            </a:r>
          </a:p>
          <a:p>
            <a:pPr lvl="1"/>
            <a:r>
              <a:rPr lang="en-US" dirty="0"/>
              <a:t>Note: Sports will only appear once the Roster Entry Period opens</a:t>
            </a:r>
          </a:p>
          <a:p>
            <a:r>
              <a:rPr lang="en-US" dirty="0"/>
              <a:t>Information can only be input during the school year in which you are currently operating</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8BFBC4AD-CAAE-4907-B765-8C81FEE38B73}"/>
              </a:ext>
            </a:extLst>
          </p:cNvPr>
          <p:cNvPicPr>
            <a:picLocks noChangeAspect="1"/>
          </p:cNvPicPr>
          <p:nvPr/>
        </p:nvPicPr>
        <p:blipFill>
          <a:blip r:embed="rId4"/>
          <a:stretch>
            <a:fillRect/>
          </a:stretch>
        </p:blipFill>
        <p:spPr>
          <a:xfrm>
            <a:off x="346095" y="4432434"/>
            <a:ext cx="11499809" cy="2127329"/>
          </a:xfrm>
          <a:prstGeom prst="rect">
            <a:avLst/>
          </a:prstGeom>
        </p:spPr>
      </p:pic>
    </p:spTree>
    <p:extLst>
      <p:ext uri="{BB962C8B-B14F-4D97-AF65-F5344CB8AC3E}">
        <p14:creationId xmlns:p14="http://schemas.microsoft.com/office/powerpoint/2010/main" val="31010238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Students – Competitive Balance</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638111" y="2200828"/>
            <a:ext cx="5267740" cy="4501976"/>
          </a:xfrm>
        </p:spPr>
        <p:txBody>
          <a:bodyPr>
            <a:normAutofit fontScale="92500" lnSpcReduction="10000"/>
          </a:bodyPr>
          <a:lstStyle/>
          <a:p>
            <a:r>
              <a:rPr lang="en-US" dirty="0"/>
              <a:t>Students that are placed onto rosters that require CB information will appear on the ‘Competitive Balance’ screen after selecting that sport from the drop-down menu</a:t>
            </a:r>
          </a:p>
          <a:p>
            <a:r>
              <a:rPr lang="en-US" dirty="0"/>
              <a:t>If the students were not tiered during the ‘Import Students Teams’ process, they may be assigned their appropriate tier through this page</a:t>
            </a:r>
          </a:p>
          <a:p>
            <a:pPr lvl="1"/>
            <a:r>
              <a:rPr lang="en-US" dirty="0"/>
              <a:t>Select the drop down under enrollment and click the tier the student would be assigned based on the guideline set forth in Bylaw 2-2 of the OHSAA Handbook</a:t>
            </a:r>
          </a:p>
          <a:p>
            <a:pPr lvl="2"/>
            <a:r>
              <a:rPr lang="en-US" dirty="0"/>
              <a:t>Please see the </a:t>
            </a:r>
            <a:r>
              <a:rPr lang="en-US" dirty="0">
                <a:solidFill>
                  <a:srgbClr val="007229"/>
                </a:solidFill>
                <a:hlinkClick r:id="rId2">
                  <a:extLst>
                    <a:ext uri="{A12FA001-AC4F-418D-AE19-62706E023703}">
                      <ahyp:hlinkClr xmlns:ahyp="http://schemas.microsoft.com/office/drawing/2018/hyperlinkcolor" val="tx"/>
                    </a:ext>
                  </a:extLst>
                </a:hlinkClick>
              </a:rPr>
              <a:t>OHSAA’s Competitive Balance Resource Center</a:t>
            </a:r>
            <a:r>
              <a:rPr lang="en-US" dirty="0">
                <a:solidFill>
                  <a:srgbClr val="007229"/>
                </a:solidFill>
              </a:rPr>
              <a:t> </a:t>
            </a:r>
            <a:r>
              <a:rPr lang="en-US" dirty="0"/>
              <a:t>for more information on how to determine a student’s tier</a:t>
            </a:r>
          </a:p>
          <a:p>
            <a:pPr lvl="1"/>
            <a:r>
              <a:rPr lang="en-US" dirty="0"/>
              <a:t>Select the green ‘Save’ button in the bottom right corner to ensure the information is saved appropriately</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5" name="Picture 4">
            <a:extLst>
              <a:ext uri="{FF2B5EF4-FFF2-40B4-BE49-F238E27FC236}">
                <a16:creationId xmlns:a16="http://schemas.microsoft.com/office/drawing/2014/main" id="{EE05A9B7-9B4D-4447-952F-CED738CA8576}"/>
              </a:ext>
            </a:extLst>
          </p:cNvPr>
          <p:cNvPicPr>
            <a:picLocks noChangeAspect="1"/>
          </p:cNvPicPr>
          <p:nvPr/>
        </p:nvPicPr>
        <p:blipFill>
          <a:blip r:embed="rId5"/>
          <a:stretch>
            <a:fillRect/>
          </a:stretch>
        </p:blipFill>
        <p:spPr>
          <a:xfrm>
            <a:off x="5905851" y="2969703"/>
            <a:ext cx="6124816" cy="2955467"/>
          </a:xfrm>
          <a:prstGeom prst="rect">
            <a:avLst/>
          </a:prstGeom>
        </p:spPr>
      </p:pic>
      <p:sp>
        <p:nvSpPr>
          <p:cNvPr id="6" name="Rectangle 5">
            <a:extLst>
              <a:ext uri="{FF2B5EF4-FFF2-40B4-BE49-F238E27FC236}">
                <a16:creationId xmlns:a16="http://schemas.microsoft.com/office/drawing/2014/main" id="{38774D94-2CB2-43B3-ABF2-6A66EE7DA0C1}"/>
              </a:ext>
            </a:extLst>
          </p:cNvPr>
          <p:cNvSpPr/>
          <p:nvPr/>
        </p:nvSpPr>
        <p:spPr>
          <a:xfrm>
            <a:off x="5905851" y="2872003"/>
            <a:ext cx="6124816"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869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Payroll</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1683169" y="2318274"/>
            <a:ext cx="8825659" cy="4267084"/>
          </a:xfrm>
        </p:spPr>
        <p:txBody>
          <a:bodyPr>
            <a:normAutofit lnSpcReduction="10000"/>
          </a:bodyPr>
          <a:lstStyle/>
          <a:p>
            <a:r>
              <a:rPr lang="en-US" dirty="0"/>
              <a:t>The ‘Payroll’ tab is associated with the use of ArbiterPay</a:t>
            </a:r>
          </a:p>
          <a:p>
            <a:pPr lvl="1"/>
            <a:r>
              <a:rPr lang="en-US" dirty="0"/>
              <a:t>Schools are not required to use </a:t>
            </a:r>
            <a:r>
              <a:rPr lang="en-US" dirty="0" err="1"/>
              <a:t>ArbiterPay</a:t>
            </a:r>
            <a:endParaRPr lang="en-US" dirty="0"/>
          </a:p>
          <a:p>
            <a:r>
              <a:rPr lang="en-US" dirty="0"/>
              <a:t>Can be used to issue payment to officials and event workers</a:t>
            </a:r>
          </a:p>
          <a:p>
            <a:pPr lvl="1"/>
            <a:r>
              <a:rPr lang="en-US" dirty="0"/>
              <a:t>Speak with ArbiterSports Sales Rep to discuss transaction prices</a:t>
            </a:r>
          </a:p>
          <a:p>
            <a:pPr lvl="2"/>
            <a:r>
              <a:rPr lang="en-US" dirty="0"/>
              <a:t>Studies show that the issuance of paper checks costs upward of $5 per transaction when factoring in cost of materials, postage and work time used</a:t>
            </a:r>
          </a:p>
          <a:p>
            <a:pPr lvl="1"/>
            <a:r>
              <a:rPr lang="en-US" dirty="0"/>
              <a:t>Note: </a:t>
            </a:r>
            <a:r>
              <a:rPr lang="en-US" dirty="0" err="1"/>
              <a:t>ArbiterPay</a:t>
            </a:r>
            <a:r>
              <a:rPr lang="en-US" dirty="0"/>
              <a:t> can only be used to pay individuals who </a:t>
            </a:r>
            <a:r>
              <a:rPr lang="en-US" b="1" u="sng" dirty="0"/>
              <a:t>are not</a:t>
            </a:r>
            <a:r>
              <a:rPr lang="en-US" dirty="0"/>
              <a:t> contracted through the school in some form or fashion</a:t>
            </a:r>
          </a:p>
          <a:p>
            <a:pPr lvl="1"/>
            <a:r>
              <a:rPr lang="en-US" dirty="0"/>
              <a:t>Individuals are not charged to withdraw their money from Arbiter when they receive payment</a:t>
            </a:r>
          </a:p>
          <a:p>
            <a:pPr lvl="1"/>
            <a:r>
              <a:rPr lang="en-US" dirty="0"/>
              <a:t>ArbiterSports also prepares the 1099 for everyone</a:t>
            </a:r>
          </a:p>
          <a:p>
            <a:r>
              <a:rPr lang="en-US" dirty="0"/>
              <a:t>To add to the school’s available funds, money is paid directly to ArbiterPay in the form of a check or wire transfer</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Tree>
    <p:extLst>
      <p:ext uri="{BB962C8B-B14F-4D97-AF65-F5344CB8AC3E}">
        <p14:creationId xmlns:p14="http://schemas.microsoft.com/office/powerpoint/2010/main" val="2919549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Payroll – Event Payments</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528506" y="2284718"/>
            <a:ext cx="4068661" cy="3909303"/>
          </a:xfrm>
        </p:spPr>
        <p:txBody>
          <a:bodyPr/>
          <a:lstStyle/>
          <a:p>
            <a:r>
              <a:rPr lang="en-US" dirty="0"/>
              <a:t>To issue payments, select the box next to the individual(s) that need to be paid, and use the ‘Make Payments’ button to the right to complete the transaction</a:t>
            </a:r>
          </a:p>
          <a:p>
            <a:pPr lvl="1"/>
            <a:r>
              <a:rPr lang="en-US" dirty="0"/>
              <a:t>Amounts may be adjusted using the button containing three horizontal lines next to the individual’s name</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F098724C-EA45-4A66-B19C-B34D8F2BF873}"/>
              </a:ext>
            </a:extLst>
          </p:cNvPr>
          <p:cNvPicPr>
            <a:picLocks noChangeAspect="1"/>
          </p:cNvPicPr>
          <p:nvPr/>
        </p:nvPicPr>
        <p:blipFill>
          <a:blip r:embed="rId4"/>
          <a:stretch>
            <a:fillRect/>
          </a:stretch>
        </p:blipFill>
        <p:spPr>
          <a:xfrm>
            <a:off x="4660490" y="2765445"/>
            <a:ext cx="7153951" cy="2512994"/>
          </a:xfrm>
          <a:prstGeom prst="rect">
            <a:avLst/>
          </a:prstGeom>
        </p:spPr>
      </p:pic>
      <p:sp>
        <p:nvSpPr>
          <p:cNvPr id="13" name="Rectangle 12">
            <a:extLst>
              <a:ext uri="{FF2B5EF4-FFF2-40B4-BE49-F238E27FC236}">
                <a16:creationId xmlns:a16="http://schemas.microsoft.com/office/drawing/2014/main" id="{2C12298E-18B2-4342-8A7C-B9A54D789D6E}"/>
              </a:ext>
            </a:extLst>
          </p:cNvPr>
          <p:cNvSpPr/>
          <p:nvPr/>
        </p:nvSpPr>
        <p:spPr>
          <a:xfrm>
            <a:off x="6338225" y="4229735"/>
            <a:ext cx="989901" cy="1593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D63C00-5236-4E9E-8EBD-51AA6C9B9941}"/>
              </a:ext>
            </a:extLst>
          </p:cNvPr>
          <p:cNvSpPr/>
          <p:nvPr/>
        </p:nvSpPr>
        <p:spPr>
          <a:xfrm>
            <a:off x="6338224" y="4498478"/>
            <a:ext cx="989901" cy="1593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0034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How to sign up for an AP account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1683169" y="2318274"/>
            <a:ext cx="8825659" cy="4267084"/>
          </a:xfrm>
        </p:spPr>
        <p:txBody>
          <a:bodyPr>
            <a:normAutofit/>
          </a:bodyPr>
          <a:lstStyle/>
          <a:p>
            <a:r>
              <a:rPr lang="en-US" dirty="0"/>
              <a:t>Go Payroll tab and Accounts sub tab. From there you can press activate account. This will take you to sign up page so you can register for your AP account as a paying school.</a:t>
            </a:r>
          </a:p>
          <a:p>
            <a:r>
              <a:rPr lang="en-US" dirty="0"/>
              <a:t>Once you have registered for an account you will receive a link so you can set up a verification call with our accounting team. </a:t>
            </a:r>
          </a:p>
          <a:p>
            <a:r>
              <a:rPr lang="en-US" dirty="0"/>
              <a:t>If you haven’t been in direct contact with one of our sales reps, they will reach out to you and discuss what you are trying to accomplish with your ArbiterPay account.</a:t>
            </a:r>
          </a:p>
          <a:p>
            <a:r>
              <a:rPr lang="en-US" dirty="0"/>
              <a:t>One of our onboarding agents will also reach out to you once your account is created and walk you through your first upload of funds. They will also help you with any questions or training you may need.</a:t>
            </a:r>
          </a:p>
          <a:p>
            <a:r>
              <a:rPr lang="en-US" dirty="0"/>
              <a:t>Process in total takes a little less than one week.</a:t>
            </a:r>
          </a:p>
          <a:p>
            <a:endParaRPr lang="en-US" dirty="0"/>
          </a:p>
          <a:p>
            <a:pPr lvl="1"/>
            <a:endParaRPr lang="en-US" dirty="0"/>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Tree>
    <p:extLst>
      <p:ext uri="{BB962C8B-B14F-4D97-AF65-F5344CB8AC3E}">
        <p14:creationId xmlns:p14="http://schemas.microsoft.com/office/powerpoint/2010/main" val="6407280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Reports</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a:xfrm>
            <a:off x="638110" y="2192440"/>
            <a:ext cx="4890235" cy="4560698"/>
          </a:xfrm>
        </p:spPr>
        <p:txBody>
          <a:bodyPr>
            <a:normAutofit/>
          </a:bodyPr>
          <a:lstStyle/>
          <a:p>
            <a:r>
              <a:rPr lang="en-US" dirty="0"/>
              <a:t>The ‘Reports’ tab houses a number of different informational items that can be of use</a:t>
            </a:r>
          </a:p>
          <a:p>
            <a:pPr lvl="1"/>
            <a:r>
              <a:rPr lang="en-US" dirty="0"/>
              <a:t>Most used are in relation to transportation, payment vouchers for various individuals, schedules and ineligible official assignments</a:t>
            </a:r>
          </a:p>
          <a:p>
            <a:r>
              <a:rPr lang="en-US" dirty="0"/>
              <a:t>Most noteworthy is the ‘Ineligible Official Assignments’ report</a:t>
            </a:r>
          </a:p>
          <a:p>
            <a:pPr lvl="1"/>
            <a:r>
              <a:rPr lang="en-US" dirty="0"/>
              <a:t>Shows officials who have been assigned to contests that they may not be permitted to officiate</a:t>
            </a:r>
          </a:p>
          <a:p>
            <a:pPr lvl="1"/>
            <a:r>
              <a:rPr lang="en-US" dirty="0"/>
              <a:t>Using ineligible officials is a liability issue and can result in larger penalties being assessed to the school</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7" name="Picture 6" descr="Table&#10;&#10;Description automatically generated with medium confidence">
            <a:extLst>
              <a:ext uri="{FF2B5EF4-FFF2-40B4-BE49-F238E27FC236}">
                <a16:creationId xmlns:a16="http://schemas.microsoft.com/office/drawing/2014/main" id="{D0FBF8A3-1F52-4E05-AE26-671397369F55}"/>
              </a:ext>
            </a:extLst>
          </p:cNvPr>
          <p:cNvPicPr>
            <a:picLocks noChangeAspect="1"/>
          </p:cNvPicPr>
          <p:nvPr/>
        </p:nvPicPr>
        <p:blipFill>
          <a:blip r:embed="rId4"/>
          <a:stretch>
            <a:fillRect/>
          </a:stretch>
        </p:blipFill>
        <p:spPr>
          <a:xfrm>
            <a:off x="5650132" y="2379258"/>
            <a:ext cx="6402543" cy="4373880"/>
          </a:xfrm>
          <a:prstGeom prst="rect">
            <a:avLst/>
          </a:prstGeom>
        </p:spPr>
      </p:pic>
    </p:spTree>
    <p:extLst>
      <p:ext uri="{BB962C8B-B14F-4D97-AF65-F5344CB8AC3E}">
        <p14:creationId xmlns:p14="http://schemas.microsoft.com/office/powerpoint/2010/main" val="10305087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E403-BDA1-472B-9EC5-7053904B1FDA}"/>
              </a:ext>
            </a:extLst>
          </p:cNvPr>
          <p:cNvSpPr>
            <a:spLocks noGrp="1"/>
          </p:cNvSpPr>
          <p:nvPr>
            <p:ph type="title"/>
          </p:nvPr>
        </p:nvSpPr>
        <p:spPr>
          <a:xfrm>
            <a:off x="1715293" y="865718"/>
            <a:ext cx="8761413" cy="706964"/>
          </a:xfrm>
        </p:spPr>
        <p:txBody>
          <a:bodyPr/>
          <a:lstStyle/>
          <a:p>
            <a:pPr algn="ctr"/>
            <a:r>
              <a:rPr lang="en-US" dirty="0"/>
              <a:t>Support</a:t>
            </a:r>
          </a:p>
        </p:txBody>
      </p:sp>
      <p:sp>
        <p:nvSpPr>
          <p:cNvPr id="3" name="Content Placeholder 2">
            <a:extLst>
              <a:ext uri="{FF2B5EF4-FFF2-40B4-BE49-F238E27FC236}">
                <a16:creationId xmlns:a16="http://schemas.microsoft.com/office/drawing/2014/main" id="{8A32BC29-DF3F-45A5-8246-FC50AD4E38FF}"/>
              </a:ext>
            </a:extLst>
          </p:cNvPr>
          <p:cNvSpPr>
            <a:spLocks noGrp="1"/>
          </p:cNvSpPr>
          <p:nvPr>
            <p:ph idx="1"/>
          </p:nvPr>
        </p:nvSpPr>
        <p:spPr/>
        <p:txBody>
          <a:bodyPr/>
          <a:lstStyle/>
          <a:p>
            <a:r>
              <a:rPr lang="en-US" dirty="0"/>
              <a:t>Contact information for Arbiter</a:t>
            </a:r>
          </a:p>
          <a:p>
            <a:pPr lvl="1"/>
            <a:r>
              <a:rPr lang="en-US" dirty="0"/>
              <a:t>Technical Support</a:t>
            </a:r>
          </a:p>
          <a:p>
            <a:pPr lvl="2"/>
            <a:r>
              <a:rPr lang="en-US" dirty="0"/>
              <a:t>Telephone: 800-311-4060</a:t>
            </a:r>
          </a:p>
          <a:p>
            <a:pPr lvl="2"/>
            <a:r>
              <a:rPr lang="en-US" dirty="0"/>
              <a:t>Email: </a:t>
            </a:r>
            <a:r>
              <a:rPr lang="en-US" dirty="0">
                <a:solidFill>
                  <a:srgbClr val="007229"/>
                </a:solidFill>
                <a:hlinkClick r:id="rId2">
                  <a:extLst>
                    <a:ext uri="{A12FA001-AC4F-418D-AE19-62706E023703}">
                      <ahyp:hlinkClr xmlns:ahyp="http://schemas.microsoft.com/office/drawing/2018/hyperlinkcolor" val="tx"/>
                    </a:ext>
                  </a:extLst>
                </a:hlinkClick>
              </a:rPr>
              <a:t>Support@ArbiterSports.com</a:t>
            </a:r>
            <a:endParaRPr lang="en-US" dirty="0">
              <a:solidFill>
                <a:srgbClr val="007229"/>
              </a:solidFill>
            </a:endParaRPr>
          </a:p>
          <a:p>
            <a:r>
              <a:rPr lang="en-US" dirty="0"/>
              <a:t>OHSAA Contact Information</a:t>
            </a:r>
          </a:p>
          <a:p>
            <a:pPr lvl="1"/>
            <a:r>
              <a:rPr lang="en-US" dirty="0"/>
              <a:t>Ronald Sayers</a:t>
            </a:r>
          </a:p>
          <a:p>
            <a:pPr lvl="2"/>
            <a:r>
              <a:rPr lang="en-US" dirty="0"/>
              <a:t>Telephone: 614-267-2502 x130</a:t>
            </a:r>
          </a:p>
          <a:p>
            <a:pPr lvl="2"/>
            <a:r>
              <a:rPr lang="en-US" dirty="0"/>
              <a:t>Email: </a:t>
            </a:r>
            <a:r>
              <a:rPr lang="en-US" dirty="0">
                <a:solidFill>
                  <a:srgbClr val="007229"/>
                </a:solidFill>
                <a:hlinkClick r:id="rId3">
                  <a:extLst>
                    <a:ext uri="{A12FA001-AC4F-418D-AE19-62706E023703}">
                      <ahyp:hlinkClr xmlns:ahyp="http://schemas.microsoft.com/office/drawing/2018/hyperlinkcolor" val="tx"/>
                    </a:ext>
                  </a:extLst>
                </a:hlinkClick>
              </a:rPr>
              <a:t>rsayers@ohsaa.org</a:t>
            </a:r>
            <a:r>
              <a:rPr lang="en-US" dirty="0">
                <a:solidFill>
                  <a:srgbClr val="007229"/>
                </a:solidFill>
              </a:rPr>
              <a:t> </a:t>
            </a:r>
          </a:p>
        </p:txBody>
      </p:sp>
      <p:pic>
        <p:nvPicPr>
          <p:cNvPr id="4" name="Picture 3" descr="A close up of a sign&#10;&#10;Description automatically generated">
            <a:extLst>
              <a:ext uri="{FF2B5EF4-FFF2-40B4-BE49-F238E27FC236}">
                <a16:creationId xmlns:a16="http://schemas.microsoft.com/office/drawing/2014/main" id="{FD9D7EE3-C8BE-479C-BD32-8446F7703D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Tree>
    <p:extLst>
      <p:ext uri="{BB962C8B-B14F-4D97-AF65-F5344CB8AC3E}">
        <p14:creationId xmlns:p14="http://schemas.microsoft.com/office/powerpoint/2010/main" val="3418474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EC61-3A30-4B0D-9E7C-61A6D1942AAF}"/>
              </a:ext>
            </a:extLst>
          </p:cNvPr>
          <p:cNvSpPr>
            <a:spLocks noGrp="1"/>
          </p:cNvSpPr>
          <p:nvPr>
            <p:ph type="title"/>
          </p:nvPr>
        </p:nvSpPr>
        <p:spPr>
          <a:xfrm>
            <a:off x="1715293" y="973668"/>
            <a:ext cx="8712223" cy="706964"/>
          </a:xfrm>
        </p:spPr>
        <p:txBody>
          <a:bodyPr/>
          <a:lstStyle/>
          <a:p>
            <a:pPr algn="ctr"/>
            <a:r>
              <a:rPr lang="en-US" dirty="0"/>
              <a:t>People – Staff</a:t>
            </a:r>
          </a:p>
        </p:txBody>
      </p:sp>
      <p:sp>
        <p:nvSpPr>
          <p:cNvPr id="3" name="Content Placeholder 2">
            <a:extLst>
              <a:ext uri="{FF2B5EF4-FFF2-40B4-BE49-F238E27FC236}">
                <a16:creationId xmlns:a16="http://schemas.microsoft.com/office/drawing/2014/main" id="{274F95A5-4D53-4CAE-852F-8CFAC83E9936}"/>
              </a:ext>
            </a:extLst>
          </p:cNvPr>
          <p:cNvSpPr>
            <a:spLocks noGrp="1"/>
          </p:cNvSpPr>
          <p:nvPr>
            <p:ph idx="1"/>
          </p:nvPr>
        </p:nvSpPr>
        <p:spPr>
          <a:xfrm>
            <a:off x="1238844" y="2209218"/>
            <a:ext cx="8825659" cy="3416300"/>
          </a:xfrm>
        </p:spPr>
        <p:txBody>
          <a:bodyPr/>
          <a:lstStyle/>
          <a:p>
            <a:r>
              <a:rPr lang="en-US" dirty="0"/>
              <a:t>Members of the department can be listed within the staff section</a:t>
            </a:r>
          </a:p>
          <a:p>
            <a:r>
              <a:rPr lang="en-US" dirty="0"/>
              <a:t>Those who will need to make edits will need to be listed as Admins</a:t>
            </a:r>
          </a:p>
          <a:p>
            <a:pPr lvl="1"/>
            <a:r>
              <a:rPr lang="en-US" dirty="0"/>
              <a:t>Ensure </a:t>
            </a:r>
            <a:r>
              <a:rPr lang="en-US" u="sng" dirty="0"/>
              <a:t>only</a:t>
            </a:r>
            <a:r>
              <a:rPr lang="en-US" dirty="0"/>
              <a:t> those who </a:t>
            </a:r>
            <a:r>
              <a:rPr lang="en-US" u="sng" dirty="0"/>
              <a:t>need</a:t>
            </a:r>
            <a:r>
              <a:rPr lang="en-US" dirty="0"/>
              <a:t> to make edits are listed as Admins</a:t>
            </a:r>
          </a:p>
          <a:p>
            <a:r>
              <a:rPr lang="en-US" dirty="0"/>
              <a:t>Others may be listed as Staff or Payor</a:t>
            </a:r>
          </a:p>
        </p:txBody>
      </p:sp>
      <p:pic>
        <p:nvPicPr>
          <p:cNvPr id="18" name="Picture 17" descr="A close up of a sign&#10;&#10;Description automatically generated">
            <a:extLst>
              <a:ext uri="{FF2B5EF4-FFF2-40B4-BE49-F238E27FC236}">
                <a16:creationId xmlns:a16="http://schemas.microsoft.com/office/drawing/2014/main" id="{042631D3-576F-4BBA-BD7A-DDA5522816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pic>
        <p:nvPicPr>
          <p:cNvPr id="21" name="Picture 20" descr="A screenshot of a computer&#10;&#10;Description automatically generated with medium confidence">
            <a:extLst>
              <a:ext uri="{FF2B5EF4-FFF2-40B4-BE49-F238E27FC236}">
                <a16:creationId xmlns:a16="http://schemas.microsoft.com/office/drawing/2014/main" id="{C5763824-2B33-42F9-8F60-6696051B7FAF}"/>
              </a:ext>
            </a:extLst>
          </p:cNvPr>
          <p:cNvPicPr>
            <a:picLocks noChangeAspect="1"/>
          </p:cNvPicPr>
          <p:nvPr/>
        </p:nvPicPr>
        <p:blipFill>
          <a:blip r:embed="rId4"/>
          <a:stretch>
            <a:fillRect/>
          </a:stretch>
        </p:blipFill>
        <p:spPr>
          <a:xfrm>
            <a:off x="1944405" y="3770278"/>
            <a:ext cx="7894320" cy="2950759"/>
          </a:xfrm>
          <a:prstGeom prst="rect">
            <a:avLst/>
          </a:prstGeom>
        </p:spPr>
      </p:pic>
      <p:sp>
        <p:nvSpPr>
          <p:cNvPr id="22" name="Rectangle 21">
            <a:extLst>
              <a:ext uri="{FF2B5EF4-FFF2-40B4-BE49-F238E27FC236}">
                <a16:creationId xmlns:a16="http://schemas.microsoft.com/office/drawing/2014/main" id="{79A237A7-0290-4CF3-A428-D1058E013390}"/>
              </a:ext>
            </a:extLst>
          </p:cNvPr>
          <p:cNvSpPr/>
          <p:nvPr/>
        </p:nvSpPr>
        <p:spPr>
          <a:xfrm>
            <a:off x="3360420" y="4618194"/>
            <a:ext cx="723899" cy="1504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1FEC3F-684D-49E2-8DEA-54E311D22060}"/>
              </a:ext>
            </a:extLst>
          </p:cNvPr>
          <p:cNvSpPr/>
          <p:nvPr/>
        </p:nvSpPr>
        <p:spPr>
          <a:xfrm>
            <a:off x="3360420" y="4971414"/>
            <a:ext cx="723899" cy="1504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B7A7954-2295-405F-B379-2E2C7337FD71}"/>
              </a:ext>
            </a:extLst>
          </p:cNvPr>
          <p:cNvSpPr/>
          <p:nvPr/>
        </p:nvSpPr>
        <p:spPr>
          <a:xfrm>
            <a:off x="7136131" y="6154104"/>
            <a:ext cx="723899" cy="1504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42ADDA-3B4C-4C3C-ACCD-FE8027A56433}"/>
              </a:ext>
            </a:extLst>
          </p:cNvPr>
          <p:cNvSpPr/>
          <p:nvPr/>
        </p:nvSpPr>
        <p:spPr>
          <a:xfrm>
            <a:off x="7136132" y="5868587"/>
            <a:ext cx="723899" cy="1504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CCFB25C-FB7E-4331-8CAD-1115806BB80B}"/>
              </a:ext>
            </a:extLst>
          </p:cNvPr>
          <p:cNvSpPr/>
          <p:nvPr/>
        </p:nvSpPr>
        <p:spPr>
          <a:xfrm>
            <a:off x="7136133" y="5550297"/>
            <a:ext cx="723899" cy="1504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616E150-52F6-4551-81CB-13B2D9131F95}"/>
              </a:ext>
            </a:extLst>
          </p:cNvPr>
          <p:cNvSpPr/>
          <p:nvPr/>
        </p:nvSpPr>
        <p:spPr>
          <a:xfrm>
            <a:off x="7136133" y="5246873"/>
            <a:ext cx="723899" cy="1504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F5ECECC-9557-4AD8-9A59-E8AD701E14D9}"/>
              </a:ext>
            </a:extLst>
          </p:cNvPr>
          <p:cNvSpPr/>
          <p:nvPr/>
        </p:nvSpPr>
        <p:spPr>
          <a:xfrm>
            <a:off x="3383279" y="5985093"/>
            <a:ext cx="723899" cy="1504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99BBDB5-2D0A-4471-B2B9-DA87CA44ECC7}"/>
              </a:ext>
            </a:extLst>
          </p:cNvPr>
          <p:cNvSpPr/>
          <p:nvPr/>
        </p:nvSpPr>
        <p:spPr>
          <a:xfrm>
            <a:off x="3360420" y="5632633"/>
            <a:ext cx="723899" cy="1504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318F469-24D7-4ABE-878F-013F2B5D23F7}"/>
              </a:ext>
            </a:extLst>
          </p:cNvPr>
          <p:cNvSpPr/>
          <p:nvPr/>
        </p:nvSpPr>
        <p:spPr>
          <a:xfrm>
            <a:off x="3360420" y="5357790"/>
            <a:ext cx="723899" cy="1504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38E4C49-1DF8-4E30-8AE8-EBF462F5BAC7}"/>
              </a:ext>
            </a:extLst>
          </p:cNvPr>
          <p:cNvSpPr/>
          <p:nvPr/>
        </p:nvSpPr>
        <p:spPr>
          <a:xfrm>
            <a:off x="3383279" y="6577710"/>
            <a:ext cx="723899" cy="1504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3A2D332-47AD-41FF-89CC-0255A7BADAA9}"/>
              </a:ext>
            </a:extLst>
          </p:cNvPr>
          <p:cNvSpPr/>
          <p:nvPr/>
        </p:nvSpPr>
        <p:spPr>
          <a:xfrm>
            <a:off x="3383279" y="6277844"/>
            <a:ext cx="723899" cy="1504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370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87B3-66A5-409F-ABB7-5EB98D2A0EBB}"/>
              </a:ext>
            </a:extLst>
          </p:cNvPr>
          <p:cNvSpPr>
            <a:spLocks noGrp="1"/>
          </p:cNvSpPr>
          <p:nvPr>
            <p:ph type="title"/>
          </p:nvPr>
        </p:nvSpPr>
        <p:spPr>
          <a:xfrm>
            <a:off x="1715294" y="923334"/>
            <a:ext cx="8720612" cy="706964"/>
          </a:xfrm>
        </p:spPr>
        <p:txBody>
          <a:bodyPr/>
          <a:lstStyle/>
          <a:p>
            <a:pPr algn="ctr"/>
            <a:r>
              <a:rPr lang="en-US" dirty="0"/>
              <a:t>People – Staff </a:t>
            </a:r>
          </a:p>
        </p:txBody>
      </p:sp>
      <p:sp>
        <p:nvSpPr>
          <p:cNvPr id="3" name="Content Placeholder 2">
            <a:extLst>
              <a:ext uri="{FF2B5EF4-FFF2-40B4-BE49-F238E27FC236}">
                <a16:creationId xmlns:a16="http://schemas.microsoft.com/office/drawing/2014/main" id="{1C4109E9-5E0B-4379-B8EE-439A6FB5B363}"/>
              </a:ext>
            </a:extLst>
          </p:cNvPr>
          <p:cNvSpPr>
            <a:spLocks noGrp="1"/>
          </p:cNvSpPr>
          <p:nvPr>
            <p:ph idx="1"/>
          </p:nvPr>
        </p:nvSpPr>
        <p:spPr/>
        <p:txBody>
          <a:bodyPr/>
          <a:lstStyle/>
          <a:p>
            <a:r>
              <a:rPr lang="en-US" dirty="0"/>
              <a:t>To add new staff member,  select the green ‘Add New Staff Member’ button in the upper right corner</a:t>
            </a:r>
          </a:p>
        </p:txBody>
      </p:sp>
      <p:grpSp>
        <p:nvGrpSpPr>
          <p:cNvPr id="6" name="Group 5">
            <a:extLst>
              <a:ext uri="{FF2B5EF4-FFF2-40B4-BE49-F238E27FC236}">
                <a16:creationId xmlns:a16="http://schemas.microsoft.com/office/drawing/2014/main" id="{5E779E76-D34F-48F7-A5F9-7F56BEA2D9F7}"/>
              </a:ext>
            </a:extLst>
          </p:cNvPr>
          <p:cNvGrpSpPr/>
          <p:nvPr/>
        </p:nvGrpSpPr>
        <p:grpSpPr>
          <a:xfrm>
            <a:off x="1154954" y="3287295"/>
            <a:ext cx="10279240" cy="3196205"/>
            <a:chOff x="1340056" y="3800213"/>
            <a:chExt cx="9912377" cy="2992415"/>
          </a:xfrm>
        </p:grpSpPr>
        <p:pic>
          <p:nvPicPr>
            <p:cNvPr id="7" name="Picture 6">
              <a:extLst>
                <a:ext uri="{FF2B5EF4-FFF2-40B4-BE49-F238E27FC236}">
                  <a16:creationId xmlns:a16="http://schemas.microsoft.com/office/drawing/2014/main" id="{7E2F4880-6622-41D4-BDBC-14B2C28DBB6E}"/>
                </a:ext>
              </a:extLst>
            </p:cNvPr>
            <p:cNvPicPr>
              <a:picLocks noChangeAspect="1"/>
            </p:cNvPicPr>
            <p:nvPr/>
          </p:nvPicPr>
          <p:blipFill>
            <a:blip r:embed="rId2"/>
            <a:stretch>
              <a:fillRect/>
            </a:stretch>
          </p:blipFill>
          <p:spPr>
            <a:xfrm>
              <a:off x="1340056" y="3800213"/>
              <a:ext cx="9912377" cy="2992415"/>
            </a:xfrm>
            <a:prstGeom prst="rect">
              <a:avLst/>
            </a:prstGeom>
          </p:spPr>
        </p:pic>
        <p:sp>
          <p:nvSpPr>
            <p:cNvPr id="8" name="Rectangle 7">
              <a:extLst>
                <a:ext uri="{FF2B5EF4-FFF2-40B4-BE49-F238E27FC236}">
                  <a16:creationId xmlns:a16="http://schemas.microsoft.com/office/drawing/2014/main" id="{CFC9B953-B6FE-43EE-8356-94E4B306A749}"/>
                </a:ext>
              </a:extLst>
            </p:cNvPr>
            <p:cNvSpPr/>
            <p:nvPr/>
          </p:nvSpPr>
          <p:spPr>
            <a:xfrm>
              <a:off x="7717872" y="4295163"/>
              <a:ext cx="461394" cy="1006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9D30A2-6688-48E2-A521-0D50AD7FA0EA}"/>
                </a:ext>
              </a:extLst>
            </p:cNvPr>
            <p:cNvSpPr/>
            <p:nvPr/>
          </p:nvSpPr>
          <p:spPr>
            <a:xfrm>
              <a:off x="7713678" y="4499295"/>
              <a:ext cx="461394" cy="1006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13C4F2-4500-4E5E-8372-ADC50F43FE5D}"/>
                </a:ext>
              </a:extLst>
            </p:cNvPr>
            <p:cNvSpPr/>
            <p:nvPr/>
          </p:nvSpPr>
          <p:spPr>
            <a:xfrm>
              <a:off x="7713678" y="4694273"/>
              <a:ext cx="461394" cy="1006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D32BFD-E5E3-4A23-BE06-533EF3F078DC}"/>
                </a:ext>
              </a:extLst>
            </p:cNvPr>
            <p:cNvSpPr/>
            <p:nvPr/>
          </p:nvSpPr>
          <p:spPr>
            <a:xfrm>
              <a:off x="5347982" y="5104700"/>
              <a:ext cx="461394" cy="1006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0B66FD-7ECB-4922-8790-03BEA049F04B}"/>
                </a:ext>
              </a:extLst>
            </p:cNvPr>
            <p:cNvSpPr/>
            <p:nvPr/>
          </p:nvSpPr>
          <p:spPr>
            <a:xfrm>
              <a:off x="7713678" y="6090289"/>
              <a:ext cx="461394" cy="1006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CF4ECBB-32DD-441F-8377-62EE89BA6666}"/>
                </a:ext>
              </a:extLst>
            </p:cNvPr>
            <p:cNvSpPr/>
            <p:nvPr/>
          </p:nvSpPr>
          <p:spPr>
            <a:xfrm>
              <a:off x="7713678" y="5318685"/>
              <a:ext cx="461394" cy="1006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85786B-40FB-4510-A074-998024372026}"/>
                </a:ext>
              </a:extLst>
            </p:cNvPr>
            <p:cNvSpPr/>
            <p:nvPr/>
          </p:nvSpPr>
          <p:spPr>
            <a:xfrm>
              <a:off x="5347982" y="4295163"/>
              <a:ext cx="683702" cy="2041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1B5B9CB-C105-4710-8E25-DBF0131CCEF7}"/>
                </a:ext>
              </a:extLst>
            </p:cNvPr>
            <p:cNvSpPr/>
            <p:nvPr/>
          </p:nvSpPr>
          <p:spPr>
            <a:xfrm>
              <a:off x="7717872" y="4919575"/>
              <a:ext cx="461394" cy="1006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6082CD1-3598-4C7E-85B5-C7436C548CCA}"/>
                </a:ext>
              </a:extLst>
            </p:cNvPr>
            <p:cNvSpPr/>
            <p:nvPr/>
          </p:nvSpPr>
          <p:spPr>
            <a:xfrm>
              <a:off x="5347982" y="5264441"/>
              <a:ext cx="683701" cy="2041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AE834A-6A1A-4320-88A2-750D2233C2EF}"/>
                </a:ext>
              </a:extLst>
            </p:cNvPr>
            <p:cNvSpPr/>
            <p:nvPr/>
          </p:nvSpPr>
          <p:spPr>
            <a:xfrm>
              <a:off x="5347981" y="5883208"/>
              <a:ext cx="683701" cy="2070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4303129-FDFF-4BE9-99EB-21FFFA859EA0}"/>
                </a:ext>
              </a:extLst>
            </p:cNvPr>
            <p:cNvSpPr/>
            <p:nvPr/>
          </p:nvSpPr>
          <p:spPr>
            <a:xfrm>
              <a:off x="3046602" y="5104699"/>
              <a:ext cx="527108" cy="1597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4F98C407-59DC-457C-8616-3B082F78840D}"/>
              </a:ext>
            </a:extLst>
          </p:cNvPr>
          <p:cNvSpPr/>
          <p:nvPr/>
        </p:nvSpPr>
        <p:spPr>
          <a:xfrm>
            <a:off x="10503016" y="3429000"/>
            <a:ext cx="931178" cy="32717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224D31C1-67E4-4A03-9A84-01C50635D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
        <p:nvSpPr>
          <p:cNvPr id="21" name="Rectangle 20">
            <a:extLst>
              <a:ext uri="{FF2B5EF4-FFF2-40B4-BE49-F238E27FC236}">
                <a16:creationId xmlns:a16="http://schemas.microsoft.com/office/drawing/2014/main" id="{F16E8F20-7C38-4B29-B277-BFE9FF39421B}"/>
              </a:ext>
            </a:extLst>
          </p:cNvPr>
          <p:cNvSpPr/>
          <p:nvPr/>
        </p:nvSpPr>
        <p:spPr>
          <a:xfrm>
            <a:off x="1152701" y="3363986"/>
            <a:ext cx="3373579" cy="1706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95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60AE-9912-45CB-8601-B5F93D101471}"/>
              </a:ext>
            </a:extLst>
          </p:cNvPr>
          <p:cNvSpPr>
            <a:spLocks noGrp="1"/>
          </p:cNvSpPr>
          <p:nvPr>
            <p:ph type="title"/>
          </p:nvPr>
        </p:nvSpPr>
        <p:spPr>
          <a:xfrm>
            <a:off x="1715294" y="1015613"/>
            <a:ext cx="8720612" cy="706964"/>
          </a:xfrm>
        </p:spPr>
        <p:txBody>
          <a:bodyPr/>
          <a:lstStyle/>
          <a:p>
            <a:pPr algn="ctr"/>
            <a:r>
              <a:rPr lang="en-US" dirty="0"/>
              <a:t>People – Staff </a:t>
            </a:r>
          </a:p>
        </p:txBody>
      </p:sp>
      <p:sp>
        <p:nvSpPr>
          <p:cNvPr id="3" name="Content Placeholder 2">
            <a:extLst>
              <a:ext uri="{FF2B5EF4-FFF2-40B4-BE49-F238E27FC236}">
                <a16:creationId xmlns:a16="http://schemas.microsoft.com/office/drawing/2014/main" id="{AD4F9944-E96A-4FD7-9BFB-7F78335AC122}"/>
              </a:ext>
            </a:extLst>
          </p:cNvPr>
          <p:cNvSpPr>
            <a:spLocks noGrp="1"/>
          </p:cNvSpPr>
          <p:nvPr>
            <p:ph idx="1"/>
          </p:nvPr>
        </p:nvSpPr>
        <p:spPr>
          <a:xfrm>
            <a:off x="1552595" y="2184051"/>
            <a:ext cx="8825659" cy="1986297"/>
          </a:xfrm>
        </p:spPr>
        <p:txBody>
          <a:bodyPr>
            <a:normAutofit/>
          </a:bodyPr>
          <a:lstStyle/>
          <a:p>
            <a:r>
              <a:rPr lang="en-US" sz="1400" dirty="0"/>
              <a:t>Will be prompted to enter email</a:t>
            </a:r>
          </a:p>
          <a:p>
            <a:r>
              <a:rPr lang="en-US" sz="1400" dirty="0"/>
              <a:t>Personal information will then be required in order to create the account</a:t>
            </a:r>
          </a:p>
          <a:p>
            <a:pPr lvl="1"/>
            <a:r>
              <a:rPr lang="en-US" sz="1200" dirty="0"/>
              <a:t>The information will auto-populate if the individual already has an account</a:t>
            </a:r>
          </a:p>
          <a:p>
            <a:pPr marL="0" indent="0">
              <a:buNone/>
            </a:pPr>
            <a:endParaRPr lang="en-US" sz="1400" dirty="0">
              <a:highlight>
                <a:srgbClr val="FFFF00"/>
              </a:highlight>
            </a:endParaRPr>
          </a:p>
        </p:txBody>
      </p:sp>
      <p:pic>
        <p:nvPicPr>
          <p:cNvPr id="6" name="Picture 5">
            <a:extLst>
              <a:ext uri="{FF2B5EF4-FFF2-40B4-BE49-F238E27FC236}">
                <a16:creationId xmlns:a16="http://schemas.microsoft.com/office/drawing/2014/main" id="{7F7953BF-D05A-43EE-9267-43B6A982718A}"/>
              </a:ext>
            </a:extLst>
          </p:cNvPr>
          <p:cNvPicPr>
            <a:picLocks noChangeAspect="1"/>
          </p:cNvPicPr>
          <p:nvPr/>
        </p:nvPicPr>
        <p:blipFill>
          <a:blip r:embed="rId2"/>
          <a:stretch>
            <a:fillRect/>
          </a:stretch>
        </p:blipFill>
        <p:spPr>
          <a:xfrm>
            <a:off x="1552595" y="3978577"/>
            <a:ext cx="10203809" cy="2871034"/>
          </a:xfrm>
          <a:prstGeom prst="rect">
            <a:avLst/>
          </a:prstGeom>
        </p:spPr>
      </p:pic>
      <p:pic>
        <p:nvPicPr>
          <p:cNvPr id="7" name="Picture 6" descr="A close up of a sign&#10;&#10;Description automatically generated">
            <a:extLst>
              <a:ext uri="{FF2B5EF4-FFF2-40B4-BE49-F238E27FC236}">
                <a16:creationId xmlns:a16="http://schemas.microsoft.com/office/drawing/2014/main" id="{5B45157B-B67F-46FE-B047-116B1F23A17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05" b="95512" l="1784" r="97445">
                        <a14:foregroundMark x1="18419" y1="63420" x2="39585" y2="60368"/>
                        <a14:foregroundMark x1="39585" y1="60368" x2="41273" y2="59291"/>
                        <a14:foregroundMark x1="37608" y1="51706" x2="41080" y2="71320"/>
                        <a14:foregroundMark x1="41080" y1="71320" x2="21504" y2="62029"/>
                        <a14:foregroundMark x1="21504" y1="62029" x2="36500" y2="54129"/>
                        <a14:foregroundMark x1="78255" y1="55835" x2="83414" y2="34381"/>
                        <a14:foregroundMark x1="83414" y1="34381" x2="71745" y2="16831"/>
                        <a14:foregroundMark x1="71745" y1="16831" x2="50434" y2="13600"/>
                        <a14:foregroundMark x1="50434" y1="13600" x2="28496" y2="20422"/>
                        <a14:foregroundMark x1="28496" y1="20422" x2="16827" y2="37208"/>
                        <a14:foregroundMark x1="16827" y1="37208" x2="21649" y2="58393"/>
                        <a14:foregroundMark x1="21649" y1="58393" x2="40550" y2="69120"/>
                        <a14:foregroundMark x1="40550" y1="69120" x2="63067" y2="65485"/>
                        <a14:foregroundMark x1="63067" y1="65485" x2="76760" y2="55162"/>
                        <a14:foregroundMark x1="46818" y1="69614" x2="31967" y2="55790"/>
                        <a14:foregroundMark x1="31967" y1="55790" x2="63886" y2="51212"/>
                        <a14:foregroundMark x1="63886" y1="51212" x2="28978" y2="48205"/>
                        <a14:foregroundMark x1="28978" y1="48205" x2="51109" y2="39408"/>
                        <a14:foregroundMark x1="51109" y1="39408" x2="42382" y2="44838"/>
                        <a14:foregroundMark x1="9884" y1="55162" x2="19817" y2="73294"/>
                        <a14:foregroundMark x1="19817" y1="73294" x2="1784" y2="62792"/>
                        <a14:foregroundMark x1="1784" y1="62792" x2="8052" y2="54443"/>
                        <a14:foregroundMark x1="13983" y1="57540" x2="13983" y2="57540"/>
                        <a14:foregroundMark x1="13983" y1="57540" x2="13983" y2="57540"/>
                        <a14:foregroundMark x1="27628" y1="54443" x2="27628" y2="54443"/>
                        <a14:foregroundMark x1="27628" y1="54443" x2="27628" y2="54443"/>
                        <a14:foregroundMark x1="54243" y1="58573" x2="54243" y2="58573"/>
                        <a14:foregroundMark x1="52025" y1="62388" x2="52025" y2="62388"/>
                        <a14:foregroundMark x1="52025" y1="62388" x2="52025" y2="62388"/>
                        <a14:foregroundMark x1="68274" y1="54129" x2="68274" y2="54129"/>
                        <a14:foregroundMark x1="68274" y1="54129" x2="68274" y2="54129"/>
                        <a14:foregroundMark x1="70492" y1="68896" x2="70492" y2="68896"/>
                        <a14:foregroundMark x1="70492" y1="68896" x2="70492" y2="68896"/>
                        <a14:foregroundMark x1="76760" y1="72666" x2="61234" y2="58438"/>
                        <a14:foregroundMark x1="61234" y1="58438" x2="78689" y2="69659"/>
                        <a14:foregroundMark x1="78689" y1="69659" x2="74156" y2="72666"/>
                        <a14:foregroundMark x1="64561" y1="72352" x2="52363" y2="72666"/>
                        <a14:foregroundMark x1="46095" y1="71993" x2="25024" y2="73384"/>
                        <a14:foregroundMark x1="25024" y1="73384" x2="38187" y2="56957"/>
                        <a14:foregroundMark x1="38187" y1="56957" x2="59547" y2="61400"/>
                        <a14:foregroundMark x1="59547" y1="61400" x2="44262" y2="74057"/>
                        <a14:foregroundMark x1="86355" y1="75449" x2="87078" y2="54443"/>
                        <a14:foregroundMark x1="87078" y1="54443" x2="78881" y2="72487"/>
                        <a14:foregroundMark x1="78881" y1="72487" x2="87464" y2="73698"/>
                        <a14:foregroundMark x1="89682" y1="75763" x2="93009" y2="56194"/>
                        <a14:foregroundMark x1="93009" y1="56194" x2="88187" y2="53411"/>
                        <a14:foregroundMark x1="62729" y1="67190" x2="62729" y2="67190"/>
                        <a14:foregroundMark x1="54581" y1="55162" x2="54581" y2="55162"/>
                        <a14:foregroundMark x1="54581" y1="55162" x2="54581" y2="55162"/>
                        <a14:foregroundMark x1="13983" y1="72666" x2="13983" y2="72666"/>
                        <a14:foregroundMark x1="29122" y1="89856" x2="49277" y2="95512"/>
                        <a14:foregroundMark x1="49277" y1="95512" x2="31340" y2="91248"/>
                        <a14:foregroundMark x1="41659" y1="49641" x2="63308" y2="50673"/>
                        <a14:foregroundMark x1="63308" y1="50673" x2="77628" y2="35278"/>
                        <a14:foregroundMark x1="77628" y1="35278" x2="77146" y2="15126"/>
                        <a14:foregroundMark x1="77146" y1="15126" x2="69527" y2="34515"/>
                        <a14:foregroundMark x1="69527" y1="34515" x2="57184" y2="49641"/>
                        <a14:foregroundMark x1="35391" y1="7002" x2="57329" y2="6194"/>
                        <a14:foregroundMark x1="57329" y1="6194" x2="73047" y2="20422"/>
                        <a14:foregroundMark x1="73047" y1="20422" x2="65670" y2="40934"/>
                        <a14:foregroundMark x1="65670" y1="40934" x2="47445" y2="52738"/>
                        <a14:foregroundMark x1="47445" y1="52738" x2="27772" y2="43043"/>
                        <a14:foregroundMark x1="27772" y1="43043" x2="26760" y2="22217"/>
                        <a14:foregroundMark x1="26760" y1="22217" x2="33896" y2="8034"/>
                        <a14:foregroundMark x1="33558" y1="8034" x2="54966" y2="3905"/>
                        <a14:foregroundMark x1="54966" y1="3905" x2="62343" y2="4623"/>
                        <a14:foregroundMark x1="65670" y1="4937" x2="64947" y2="4623"/>
                        <a14:foregroundMark x1="57184" y1="22846" x2="57184" y2="22846"/>
                        <a14:foregroundMark x1="36885" y1="33169" x2="36885" y2="33169"/>
                        <a14:foregroundMark x1="43491" y1="18357" x2="40839" y2="38106"/>
                        <a14:foregroundMark x1="40839" y1="38106" x2="21119" y2="28007"/>
                        <a14:foregroundMark x1="21119" y1="28007" x2="37753" y2="15799"/>
                        <a14:foregroundMark x1="37753" y1="15799" x2="42768" y2="41382"/>
                        <a14:foregroundMark x1="59016" y1="46903" x2="73047" y2="29578"/>
                        <a14:foregroundMark x1="73047" y1="29578" x2="60800" y2="13555"/>
                        <a14:foregroundMark x1="60800" y1="13555" x2="48409" y2="29758"/>
                        <a14:foregroundMark x1="48409" y1="29758" x2="59595" y2="47801"/>
                        <a14:foregroundMark x1="59595" y1="47801" x2="59402" y2="48609"/>
                        <a14:foregroundMark x1="57184" y1="43447" x2="53182" y2="22756"/>
                        <a14:foregroundMark x1="53182" y1="22756" x2="61958" y2="41248"/>
                        <a14:foregroundMark x1="61958" y1="41248" x2="52748" y2="47576"/>
                        <a14:foregroundMark x1="69720" y1="44838" x2="63838" y2="46544"/>
                        <a14:foregroundMark x1="79701" y1="32136" x2="73192" y2="12657"/>
                        <a14:foregroundMark x1="73192" y1="12657" x2="65284" y2="31104"/>
                        <a14:foregroundMark x1="65284" y1="31104" x2="84523" y2="31104"/>
                        <a14:foregroundMark x1="86741" y1="16293" x2="86741" y2="16293"/>
                        <a14:foregroundMark x1="76374" y1="39677" x2="73433" y2="49327"/>
                        <a14:foregroundMark x1="97445" y1="69928" x2="96721" y2="75090"/>
                      </a14:backgroundRemoval>
                    </a14:imgEffect>
                  </a14:imgLayer>
                </a14:imgProps>
              </a:ext>
            </a:extLst>
          </a:blip>
          <a:stretch>
            <a:fillRect/>
          </a:stretch>
        </p:blipFill>
        <p:spPr>
          <a:xfrm>
            <a:off x="638110" y="663978"/>
            <a:ext cx="1033690" cy="1110444"/>
          </a:xfrm>
          <a:prstGeom prst="rect">
            <a:avLst/>
          </a:prstGeom>
        </p:spPr>
      </p:pic>
    </p:spTree>
    <p:extLst>
      <p:ext uri="{BB962C8B-B14F-4D97-AF65-F5344CB8AC3E}">
        <p14:creationId xmlns:p14="http://schemas.microsoft.com/office/powerpoint/2010/main" val="37509295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1">
      <a:dk1>
        <a:srgbClr val="000000"/>
      </a:dk1>
      <a:lt1>
        <a:srgbClr val="FFFFFF"/>
      </a:lt1>
      <a:dk2>
        <a:srgbClr val="5BBF21"/>
      </a:dk2>
      <a:lt2>
        <a:srgbClr val="EBEBEB"/>
      </a:lt2>
      <a:accent1>
        <a:srgbClr val="007A3D"/>
      </a:accent1>
      <a:accent2>
        <a:srgbClr val="DC861E"/>
      </a:accent2>
      <a:accent3>
        <a:srgbClr val="F2F2F2"/>
      </a:accent3>
      <a:accent4>
        <a:srgbClr val="7F7F7F"/>
      </a:accent4>
      <a:accent5>
        <a:srgbClr val="FFCF00"/>
      </a:accent5>
      <a:accent6>
        <a:srgbClr val="000000"/>
      </a:accent6>
      <a:hlink>
        <a:srgbClr val="FFFFFF"/>
      </a:hlink>
      <a:folHlink>
        <a:srgbClr val="FFFFFF"/>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3000</TotalTime>
  <Words>4415</Words>
  <Application>Microsoft Office PowerPoint</Application>
  <PresentationFormat>Widescreen</PresentationFormat>
  <Paragraphs>354</Paragraphs>
  <Slides>68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Century Gothic</vt:lpstr>
      <vt:lpstr>Wingdings 3</vt:lpstr>
      <vt:lpstr>Ion Boardroom</vt:lpstr>
      <vt:lpstr>ArbiterGame How-To Guide</vt:lpstr>
      <vt:lpstr>Settings</vt:lpstr>
      <vt:lpstr>Settings – School</vt:lpstr>
      <vt:lpstr>Settings – Preferences</vt:lpstr>
      <vt:lpstr>Settings – ArbiterLive</vt:lpstr>
      <vt:lpstr>People</vt:lpstr>
      <vt:lpstr>People – Staff</vt:lpstr>
      <vt:lpstr>People – Staff </vt:lpstr>
      <vt:lpstr>People – Staff </vt:lpstr>
      <vt:lpstr>People – Roles</vt:lpstr>
      <vt:lpstr>People – Roles</vt:lpstr>
      <vt:lpstr>People - Workers</vt:lpstr>
      <vt:lpstr>People - Workers</vt:lpstr>
      <vt:lpstr>Resources - Sites</vt:lpstr>
      <vt:lpstr>Sites – Manage Satellite Sites</vt:lpstr>
      <vt:lpstr>Sites – Adding Satellite Sites</vt:lpstr>
      <vt:lpstr>Sites – Campus Site</vt:lpstr>
      <vt:lpstr>Sites – Edit Sub Site</vt:lpstr>
      <vt:lpstr>Sites – Edit Sub Site</vt:lpstr>
      <vt:lpstr>PowerPoint Presentation</vt:lpstr>
      <vt:lpstr>PowerPoint Presentation</vt:lpstr>
      <vt:lpstr>Teams</vt:lpstr>
      <vt:lpstr>Teams – Create New</vt:lpstr>
      <vt:lpstr>Teams – Edit Team</vt:lpstr>
      <vt:lpstr>Edit Team – Game Defaults</vt:lpstr>
      <vt:lpstr>Edit Team – Roster</vt:lpstr>
      <vt:lpstr>Edit Team – Smart Scheduler</vt:lpstr>
      <vt:lpstr>Opponents</vt:lpstr>
      <vt:lpstr>Opponents – Edit List of Opponents</vt:lpstr>
      <vt:lpstr>Schedule</vt:lpstr>
      <vt:lpstr>Schedule</vt:lpstr>
      <vt:lpstr>Schedule – Events Summary</vt:lpstr>
      <vt:lpstr>Schedule – Contract Section</vt:lpstr>
      <vt:lpstr>Schedule – Officials Section</vt:lpstr>
      <vt:lpstr>Schedule – Officials Section</vt:lpstr>
      <vt:lpstr>Schedule – Event Workers Section</vt:lpstr>
      <vt:lpstr>Schedule – Event Workers Section</vt:lpstr>
      <vt:lpstr>Schedule – Facilities Section</vt:lpstr>
      <vt:lpstr>Schedule – Transportation Section</vt:lpstr>
      <vt:lpstr>Schedule – New Game</vt:lpstr>
      <vt:lpstr>Schedule – New Game</vt:lpstr>
      <vt:lpstr>Schedule – New Game (cont.)</vt:lpstr>
      <vt:lpstr>Schedule – New Game (cont.)</vt:lpstr>
      <vt:lpstr>Schedule – New Game (cont.)</vt:lpstr>
      <vt:lpstr>Schedule – New Game (cont.)</vt:lpstr>
      <vt:lpstr>Schedule – New Game (cont.)</vt:lpstr>
      <vt:lpstr>Schedule – New Game (cont.)</vt:lpstr>
      <vt:lpstr>Schedule – Add New Options</vt:lpstr>
      <vt:lpstr>Schedule – Add New Options (cont.)</vt:lpstr>
      <vt:lpstr>Eligibility - Students</vt:lpstr>
      <vt:lpstr>Eligibility - Students</vt:lpstr>
      <vt:lpstr>Students – Edit Student</vt:lpstr>
      <vt:lpstr>Students – Edit Student (cont.)</vt:lpstr>
      <vt:lpstr>Students – New Student</vt:lpstr>
      <vt:lpstr>Students – New Student (cont.)</vt:lpstr>
      <vt:lpstr>Students – Import Students</vt:lpstr>
      <vt:lpstr>Students – Import Students</vt:lpstr>
      <vt:lpstr>Students – Import Students</vt:lpstr>
      <vt:lpstr>Students – Team Import</vt:lpstr>
      <vt:lpstr>Students – Team Import</vt:lpstr>
      <vt:lpstr>Students – Team Import</vt:lpstr>
      <vt:lpstr>Eligibility – Competitive Balance</vt:lpstr>
      <vt:lpstr>Students – Competitive Balance</vt:lpstr>
      <vt:lpstr>Payroll</vt:lpstr>
      <vt:lpstr>Payroll – Event Payments</vt:lpstr>
      <vt:lpstr>How to sign up for an AP account</vt:lpstr>
      <vt:lpstr>Reports</vt:lpstr>
      <vt:lpstr>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ArbiterGame How-To Guide</dc:title>
  <dc:creator>Ronald Sayers</dc:creator>
  <cp:lastModifiedBy>Kristin Ronai</cp:lastModifiedBy>
  <cp:revision>119</cp:revision>
  <cp:lastPrinted>2019-11-15T17:01:36Z</cp:lastPrinted>
  <dcterms:created xsi:type="dcterms:W3CDTF">2019-10-09T12:13:03Z</dcterms:created>
  <dcterms:modified xsi:type="dcterms:W3CDTF">2021-08-25T19:51:39Z</dcterms:modified>
</cp:coreProperties>
</file>