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20"/>
  </p:notesMasterIdLst>
  <p:sldIdLst>
    <p:sldId id="276" r:id="rId5"/>
    <p:sldId id="280" r:id="rId6"/>
    <p:sldId id="277" r:id="rId7"/>
    <p:sldId id="258" r:id="rId8"/>
    <p:sldId id="266" r:id="rId9"/>
    <p:sldId id="293" r:id="rId10"/>
    <p:sldId id="289" r:id="rId11"/>
    <p:sldId id="259" r:id="rId12"/>
    <p:sldId id="291" r:id="rId13"/>
    <p:sldId id="292" r:id="rId14"/>
    <p:sldId id="286" r:id="rId15"/>
    <p:sldId id="263" r:id="rId16"/>
    <p:sldId id="264" r:id="rId17"/>
    <p:sldId id="290" r:id="rId18"/>
    <p:sldId id="284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choenly" userId="0b74c2aa-a891-48e3-8936-1629b3a8afe7" providerId="ADAL" clId="{B2B5C911-C336-4CE2-8F72-545AB676AA46}"/>
    <pc:docChg chg="undo custSel modSld">
      <pc:chgData name="Kelly Schoenly" userId="0b74c2aa-a891-48e3-8936-1629b3a8afe7" providerId="ADAL" clId="{B2B5C911-C336-4CE2-8F72-545AB676AA46}" dt="2026-03-02T23:01:08.601" v="918" actId="115"/>
      <pc:docMkLst>
        <pc:docMk/>
      </pc:docMkLst>
      <pc:sldChg chg="modSp mod">
        <pc:chgData name="Kelly Schoenly" userId="0b74c2aa-a891-48e3-8936-1629b3a8afe7" providerId="ADAL" clId="{B2B5C911-C336-4CE2-8F72-545AB676AA46}" dt="2026-02-13T18:34:24.767" v="64" actId="20577"/>
        <pc:sldMkLst>
          <pc:docMk/>
          <pc:sldMk cId="0" sldId="258"/>
        </pc:sldMkLst>
        <pc:spChg chg="mod">
          <ac:chgData name="Kelly Schoenly" userId="0b74c2aa-a891-48e3-8936-1629b3a8afe7" providerId="ADAL" clId="{B2B5C911-C336-4CE2-8F72-545AB676AA46}" dt="2026-02-13T18:34:24.767" v="64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Kelly Schoenly" userId="0b74c2aa-a891-48e3-8936-1629b3a8afe7" providerId="ADAL" clId="{B2B5C911-C336-4CE2-8F72-545AB676AA46}" dt="2026-03-02T23:00:20.900" v="915" actId="20577"/>
        <pc:sldMkLst>
          <pc:docMk/>
          <pc:sldMk cId="0" sldId="259"/>
        </pc:sldMkLst>
        <pc:spChg chg="mod">
          <ac:chgData name="Kelly Schoenly" userId="0b74c2aa-a891-48e3-8936-1629b3a8afe7" providerId="ADAL" clId="{B2B5C911-C336-4CE2-8F72-545AB676AA46}" dt="2026-03-02T23:00:20.900" v="915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Kelly Schoenly" userId="0b74c2aa-a891-48e3-8936-1629b3a8afe7" providerId="ADAL" clId="{B2B5C911-C336-4CE2-8F72-545AB676AA46}" dt="2026-02-13T18:36:38.132" v="180" actId="20577"/>
        <pc:sldMkLst>
          <pc:docMk/>
          <pc:sldMk cId="0" sldId="266"/>
        </pc:sldMkLst>
        <pc:spChg chg="mod">
          <ac:chgData name="Kelly Schoenly" userId="0b74c2aa-a891-48e3-8936-1629b3a8afe7" providerId="ADAL" clId="{B2B5C911-C336-4CE2-8F72-545AB676AA46}" dt="2026-02-13T18:36:38.132" v="180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Kelly Schoenly" userId="0b74c2aa-a891-48e3-8936-1629b3a8afe7" providerId="ADAL" clId="{B2B5C911-C336-4CE2-8F72-545AB676AA46}" dt="2026-02-13T18:32:47.786" v="8" actId="20577"/>
        <pc:sldMkLst>
          <pc:docMk/>
          <pc:sldMk cId="3879182361" sldId="276"/>
        </pc:sldMkLst>
        <pc:spChg chg="mod">
          <ac:chgData name="Kelly Schoenly" userId="0b74c2aa-a891-48e3-8936-1629b3a8afe7" providerId="ADAL" clId="{B2B5C911-C336-4CE2-8F72-545AB676AA46}" dt="2026-02-13T18:32:47.786" v="8" actId="20577"/>
          <ac:spMkLst>
            <pc:docMk/>
            <pc:sldMk cId="3879182361" sldId="276"/>
            <ac:spMk id="3" creationId="{1685BF16-19A2-28E1-90B0-C20AEA250982}"/>
          </ac:spMkLst>
        </pc:spChg>
      </pc:sldChg>
      <pc:sldChg chg="modSp mod">
        <pc:chgData name="Kelly Schoenly" userId="0b74c2aa-a891-48e3-8936-1629b3a8afe7" providerId="ADAL" clId="{B2B5C911-C336-4CE2-8F72-545AB676AA46}" dt="2026-02-13T18:32:55.881" v="10" actId="20577"/>
        <pc:sldMkLst>
          <pc:docMk/>
          <pc:sldMk cId="1447151946" sldId="280"/>
        </pc:sldMkLst>
        <pc:spChg chg="mod">
          <ac:chgData name="Kelly Schoenly" userId="0b74c2aa-a891-48e3-8936-1629b3a8afe7" providerId="ADAL" clId="{B2B5C911-C336-4CE2-8F72-545AB676AA46}" dt="2026-02-13T18:32:55.881" v="10" actId="20577"/>
          <ac:spMkLst>
            <pc:docMk/>
            <pc:sldMk cId="1447151946" sldId="280"/>
            <ac:spMk id="4" creationId="{6E867A10-227A-3C14-2E9C-FD88929F0068}"/>
          </ac:spMkLst>
        </pc:spChg>
      </pc:sldChg>
      <pc:sldChg chg="modSp mod">
        <pc:chgData name="Kelly Schoenly" userId="0b74c2aa-a891-48e3-8936-1629b3a8afe7" providerId="ADAL" clId="{B2B5C911-C336-4CE2-8F72-545AB676AA46}" dt="2026-03-02T22:59:06.092" v="840" actId="20577"/>
        <pc:sldMkLst>
          <pc:docMk/>
          <pc:sldMk cId="1342197085" sldId="291"/>
        </pc:sldMkLst>
        <pc:spChg chg="mod">
          <ac:chgData name="Kelly Schoenly" userId="0b74c2aa-a891-48e3-8936-1629b3a8afe7" providerId="ADAL" clId="{B2B5C911-C336-4CE2-8F72-545AB676AA46}" dt="2026-02-13T18:44:01.236" v="668" actId="20577"/>
          <ac:spMkLst>
            <pc:docMk/>
            <pc:sldMk cId="1342197085" sldId="291"/>
            <ac:spMk id="4" creationId="{2F90F856-6299-704C-175A-9575719743D8}"/>
          </ac:spMkLst>
        </pc:spChg>
        <pc:graphicFrameChg chg="modGraphic">
          <ac:chgData name="Kelly Schoenly" userId="0b74c2aa-a891-48e3-8936-1629b3a8afe7" providerId="ADAL" clId="{B2B5C911-C336-4CE2-8F72-545AB676AA46}" dt="2026-03-02T22:59:06.092" v="840" actId="20577"/>
          <ac:graphicFrameMkLst>
            <pc:docMk/>
            <pc:sldMk cId="1342197085" sldId="291"/>
            <ac:graphicFrameMk id="5" creationId="{3B1480C1-6BDB-FD40-DE35-FAD38BEE8150}"/>
          </ac:graphicFrameMkLst>
        </pc:graphicFrameChg>
      </pc:sldChg>
      <pc:sldChg chg="modSp mod">
        <pc:chgData name="Kelly Schoenly" userId="0b74c2aa-a891-48e3-8936-1629b3a8afe7" providerId="ADAL" clId="{B2B5C911-C336-4CE2-8F72-545AB676AA46}" dt="2026-03-02T23:01:08.601" v="918" actId="115"/>
        <pc:sldMkLst>
          <pc:docMk/>
          <pc:sldMk cId="489101912" sldId="293"/>
        </pc:sldMkLst>
        <pc:spChg chg="mod">
          <ac:chgData name="Kelly Schoenly" userId="0b74c2aa-a891-48e3-8936-1629b3a8afe7" providerId="ADAL" clId="{B2B5C911-C336-4CE2-8F72-545AB676AA46}" dt="2026-03-02T23:01:08.601" v="918" actId="115"/>
          <ac:spMkLst>
            <pc:docMk/>
            <pc:sldMk cId="489101912" sldId="293"/>
            <ac:spMk id="6" creationId="{174878E4-C91D-A9B8-883E-8228D72526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559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278" y="1"/>
            <a:ext cx="3078558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D89DDAD-62DC-4E8C-853E-4CEEE58D86E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4037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066" y="4517884"/>
            <a:ext cx="5681980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9"/>
            <a:ext cx="3078559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278" y="8917129"/>
            <a:ext cx="3078558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48847E8C-3312-47BC-ACDB-580DAF10D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47E8C-3312-47BC-ACDB-580DAF10D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6AAE89-A6B3-A66C-259E-AD810898A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43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C8D67-F82D-D154-3879-05746E740439}"/>
              </a:ext>
            </a:extLst>
          </p:cNvPr>
          <p:cNvSpPr/>
          <p:nvPr userDrawn="1"/>
        </p:nvSpPr>
        <p:spPr>
          <a:xfrm>
            <a:off x="0" y="2099821"/>
            <a:ext cx="12192000" cy="1329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8C601E-2CD0-90F4-4EE5-22E5ED7AD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44" y="5100687"/>
            <a:ext cx="1757313" cy="17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6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E826-094D-76DF-0AD0-2631965E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E08E8-E781-877C-81F8-B59CA7EA7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1DFAA-DA4F-67B3-D574-242BB0CE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63D-734C-417B-A18E-D4BB5905D5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14BAB-80DF-6EB2-42D4-BD49B23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B98B-18F4-1C4F-23E1-4140D382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F630-9EDD-4E96-9B6F-F4818CA2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3666-7315-42ED-7A01-8FAAD971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7EECD-6605-5A88-09C1-C0A42F8F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ADDD-45EC-4877-BA90-271ACDAE014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6AAED-3C00-5FC2-1106-CD53FB54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3B27C-A9BA-32F5-8CD6-A8DF46F4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316-58C8-4E04-B26B-6E358D2A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AC9AE-47E2-2516-6865-9D629E954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5616D-D97A-F8EB-B3A4-CFFF8A615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57C0B-CFD2-74C8-3E2C-9AC8022A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63D-734C-417B-A18E-D4BB5905D5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0DC32-FC64-F9B4-16B2-2479B86D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1CEA0-4CFF-2A4F-7EA9-2ED38A2B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F630-9EDD-4E96-9B6F-F4818CA2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0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C1450-3092-9E30-71C7-3E27CCA2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1607556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B2F04-93ED-EB78-FD60-4000F78C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10" y="136525"/>
            <a:ext cx="10235938" cy="97597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6FABB-CB22-E7F4-F5F4-33682FE1128D}"/>
              </a:ext>
            </a:extLst>
          </p:cNvPr>
          <p:cNvSpPr/>
          <p:nvPr userDrawn="1"/>
        </p:nvSpPr>
        <p:spPr>
          <a:xfrm>
            <a:off x="-3142" y="0"/>
            <a:ext cx="12192000" cy="1329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899F2B2-8D9C-0DEB-87A8-9286DA7A9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60" y="5091260"/>
            <a:ext cx="1766740" cy="17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4D97-E24D-A01C-BAB6-0AE00DE0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9459D-C5D0-5FEE-892A-E82A2251D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9729F-6D72-5F43-8D01-CEF5A1CF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ADDD-45EC-4877-BA90-271ACDAE014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D7E2-E7BD-9327-AB44-C653606F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1824C-6636-32E2-1BB5-F8FCD5D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316-58C8-4E04-B26B-6E358D2A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9E19-D776-8EEF-EB8F-1011D4C7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C644-9BC4-4F8A-3C9A-91838A4CF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9DB35-ADC5-2D7B-6126-BFF03F813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5675B-FDC1-BFA7-0766-7481B0ED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63D-734C-417B-A18E-D4BB5905D5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C86A0-95DE-45DC-2808-B4AEAA5B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6D699-B24F-C516-A50E-8A05220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F630-9EDD-4E96-9B6F-F4818CA2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310C-4E80-5547-992A-45DBAC2A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E216B-747B-43FE-2340-B937D94D0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192D7-E920-3CCF-01FE-BD3909057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07C95-B500-2F60-82C9-E7D7CF21B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68690-1591-A3FD-4B18-6C1DF8FCC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513AA-B98C-58AA-406B-541753ED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63D-734C-417B-A18E-D4BB5905D5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08C07-1E54-2E1A-9826-EAAC53A5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2C590-664F-EF5E-BB22-CBE66A17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F630-9EDD-4E96-9B6F-F4818CA2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73D3-C4A2-A828-F576-077DB96C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27DD4-BA6B-B676-514B-23FB1B07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63D-734C-417B-A18E-D4BB5905D5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C7F09-5E4B-031B-23D1-E5AD56B4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42F0F-7594-596C-4187-28C0E530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F630-9EDD-4E96-9B6F-F4818CA2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8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1739D-D553-DB00-6672-05C9A1A0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63D-734C-417B-A18E-D4BB5905D5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CE5C3-F04A-8BF2-0C9A-9A2C37E4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B6B2-38F4-5321-BC9C-D31F044C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F630-9EDD-4E96-9B6F-F4818CA2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9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0FDB-4A7E-4BFF-204E-18E2DE1C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93145-23E0-4EC4-3810-F5751155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FFB96-76EA-B647-39D7-2AAC9DF2A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4EFD0-7806-8B4F-BF5D-AFAB7D63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63D-734C-417B-A18E-D4BB5905D5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556B8-C25D-B1C4-CACD-6EC09BB0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3ECA2-BEF2-899F-A833-669AAB86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F630-9EDD-4E96-9B6F-F4818CA2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EAF9-EBF0-51D3-EC52-DC287D14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4C0883-43D7-0726-C993-E586EF5E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5FA3C-8CA2-194D-73CA-0715AA27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9ACD8-FA79-724A-8AF7-238F3404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63D-734C-417B-A18E-D4BB5905D5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0C5E5-A94F-3B22-4D40-39BDB97A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0D15-896D-633E-5791-C491E67D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F630-9EDD-4E96-9B6F-F4818CA2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6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78FEC-5E8A-BF5D-1C68-EC153DCC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FA4E8-0F05-F5EC-786E-AC973699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73B93-849C-1CD4-F160-097839948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ADDD-45EC-4877-BA90-271ACDAE014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286E-D1D1-0886-2365-A57C5435F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274ED-4442-AA72-1DE1-2D7D03F5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7316-58C8-4E04-B26B-6E358D2A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4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6132-01E1-4F61-8281-42DAF9ECFA0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706772"/>
            <a:ext cx="12191999" cy="7222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3"/>
                </a:solidFill>
              </a:rPr>
              <a:t>OHSAA State Gymnastics</a:t>
            </a:r>
            <a:br>
              <a:rPr lang="en-US" sz="6000" b="1" dirty="0">
                <a:solidFill>
                  <a:schemeClr val="accent3"/>
                </a:solidFill>
              </a:rPr>
            </a:br>
            <a:r>
              <a:rPr lang="en-US" sz="6000" b="1" dirty="0">
                <a:solidFill>
                  <a:schemeClr val="accent3"/>
                </a:solidFill>
              </a:rPr>
              <a:t>Review Session</a:t>
            </a:r>
            <a:br>
              <a:rPr lang="en-US" b="1" dirty="0">
                <a:solidFill>
                  <a:schemeClr val="accent3"/>
                </a:solidFill>
              </a:rPr>
            </a:b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5BF16-19A2-28E1-90B0-C20AEA250982}"/>
              </a:ext>
            </a:extLst>
          </p:cNvPr>
          <p:cNvSpPr txBox="1"/>
          <p:nvPr/>
        </p:nvSpPr>
        <p:spPr>
          <a:xfrm>
            <a:off x="1" y="3760236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March 4, 2026</a:t>
            </a:r>
          </a:p>
        </p:txBody>
      </p:sp>
    </p:spTree>
    <p:extLst>
      <p:ext uri="{BB962C8B-B14F-4D97-AF65-F5344CB8AC3E}">
        <p14:creationId xmlns:p14="http://schemas.microsoft.com/office/powerpoint/2010/main" val="38791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725BE-0C8C-BE97-6347-790F4F032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1FC01F8-5C6E-D44F-EDB7-BB57D2C7EF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854" y="303024"/>
            <a:ext cx="86343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5" dirty="0"/>
              <a:t>Alternates and Scratches (Overview)</a:t>
            </a:r>
            <a:endParaRPr sz="44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BB54FD1-8D62-ADD2-C543-00BD59EBDC53}"/>
              </a:ext>
            </a:extLst>
          </p:cNvPr>
          <p:cNvSpPr txBox="1"/>
          <p:nvPr/>
        </p:nvSpPr>
        <p:spPr>
          <a:xfrm>
            <a:off x="597771" y="1663224"/>
            <a:ext cx="7275953" cy="9562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sz="2000" b="1" u="sng" spc="-10" dirty="0">
                <a:latin typeface="Calibri"/>
                <a:cs typeface="Calibri"/>
              </a:rPr>
              <a:t>Team Competition (Saturday)</a:t>
            </a:r>
          </a:p>
          <a:p>
            <a:pPr marL="297815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b="1" spc="-10" dirty="0">
                <a:latin typeface="Calibri"/>
                <a:cs typeface="Calibri"/>
              </a:rPr>
              <a:t>Complete the form to withdraw and athlete (</a:t>
            </a:r>
            <a:r>
              <a:rPr lang="en-US" b="1" i="1" spc="-10" dirty="0">
                <a:latin typeface="Calibri"/>
                <a:cs typeface="Calibri"/>
              </a:rPr>
              <a:t>and replace with another if able)</a:t>
            </a:r>
          </a:p>
          <a:p>
            <a:pPr marL="755015" lvl="1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Turn this form into the Tournament Manager-  Carol Eskay</a:t>
            </a:r>
          </a:p>
          <a:p>
            <a:pPr marL="297815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b="1" spc="-10" dirty="0">
                <a:latin typeface="Calibri"/>
                <a:cs typeface="Calibri"/>
              </a:rPr>
              <a:t>When placing an alternate in the lineup, they may only be entered:</a:t>
            </a:r>
          </a:p>
          <a:p>
            <a:pPr marL="755015" lvl="1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In the SAME spot that the gymnast they are replacing was listed – OR-</a:t>
            </a:r>
          </a:p>
          <a:p>
            <a:pPr marL="755015" lvl="1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At the end of the lineup </a:t>
            </a:r>
          </a:p>
          <a:p>
            <a:pPr marL="469265" lvl="1"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spcBef>
                <a:spcPts val="105"/>
              </a:spcBef>
              <a:tabLst>
                <a:tab pos="241935" algn="l"/>
              </a:tabLst>
            </a:pPr>
            <a:r>
              <a:rPr lang="en-US" sz="2000" b="1" u="sng" spc="-10" dirty="0">
                <a:latin typeface="Calibri"/>
                <a:cs typeface="Calibri"/>
              </a:rPr>
              <a:t>Individual Competition (Sunday)</a:t>
            </a:r>
          </a:p>
          <a:p>
            <a:pPr marL="297815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b="1" spc="-10" dirty="0">
                <a:latin typeface="Calibri"/>
                <a:cs typeface="Calibri"/>
              </a:rPr>
              <a:t>Complete the form to withdraw and athlete</a:t>
            </a:r>
          </a:p>
          <a:p>
            <a:pPr marL="755015" lvl="1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Please only indicate which events they are withdrawing from- Tournament staff will complete the portion indicating who will be taking their place (if still able)</a:t>
            </a:r>
          </a:p>
          <a:p>
            <a:pPr marL="755015" lvl="1" indent="-28575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We will make all attempts to reasonably include alternates that are available on site.</a:t>
            </a:r>
          </a:p>
          <a:p>
            <a:pPr marL="469265" lvl="1"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spcBef>
                <a:spcPts val="105"/>
              </a:spcBef>
              <a:tabLst>
                <a:tab pos="241935" algn="l"/>
              </a:tabLst>
            </a:pPr>
            <a:r>
              <a:rPr lang="en-US" sz="1400" b="1" i="1" spc="-10" dirty="0">
                <a:latin typeface="Calibri"/>
                <a:cs typeface="Calibri"/>
              </a:rPr>
              <a:t>If you know of a change at Registration- you may turn it in there and they will route it to me</a:t>
            </a:r>
          </a:p>
          <a:p>
            <a:pPr marL="12065"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E2A42-3B28-B827-95BB-A3061568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689" y="3641300"/>
            <a:ext cx="2619633" cy="2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9A5BB-F4EC-74E5-C1B0-ADF78334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541" y="1663224"/>
            <a:ext cx="2367556" cy="17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26" y="255572"/>
            <a:ext cx="719677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30" dirty="0"/>
              <a:t>Officiating</a:t>
            </a:r>
            <a:endParaRPr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AA254-6E2A-5769-A33A-C7E4891A2C9C}"/>
              </a:ext>
            </a:extLst>
          </p:cNvPr>
          <p:cNvSpPr txBox="1"/>
          <p:nvPr/>
        </p:nvSpPr>
        <p:spPr>
          <a:xfrm>
            <a:off x="578498" y="1860684"/>
            <a:ext cx="8332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Lori Powers-Basinger</a:t>
            </a:r>
            <a:r>
              <a:rPr lang="en-US" dirty="0"/>
              <a:t>, Gymnastics Director of Officiating Development</a:t>
            </a:r>
          </a:p>
          <a:p>
            <a:endParaRPr lang="en-US" dirty="0"/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•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Open scoring as each judge’s score is flashed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•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Refer all questions during competition to the meet referee- please avoid conversation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with the judges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•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NO JEWELRY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•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Sportsmanlike conduct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•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Good luck to all teams and gymnasts!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7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26" y="255572"/>
            <a:ext cx="52443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30" dirty="0"/>
              <a:t>Warm-Up Procedures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31440" y="1690483"/>
            <a:ext cx="11729119" cy="42120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8435">
              <a:lnSpc>
                <a:spcPts val="1939"/>
              </a:lnSpc>
              <a:spcBef>
                <a:spcPts val="345"/>
              </a:spcBef>
            </a:pPr>
            <a:r>
              <a:rPr lang="en-US" b="1" spc="-30" dirty="0">
                <a:latin typeface="Calibri"/>
                <a:cs typeface="Calibri"/>
              </a:rPr>
              <a:t>Warm-Ups (Auxiliary Gymnasium and Competition Gymnasium) </a:t>
            </a:r>
            <a:br>
              <a:rPr lang="en-US" b="1" spc="-30" dirty="0">
                <a:latin typeface="Calibri"/>
                <a:cs typeface="Calibri"/>
              </a:rPr>
            </a:br>
            <a:endParaRPr lang="en-US" b="1" spc="-30" dirty="0">
              <a:latin typeface="Calibri"/>
              <a:cs typeface="Calibri"/>
            </a:endParaRPr>
          </a:p>
          <a:p>
            <a:pPr marL="12700" marR="178435">
              <a:lnSpc>
                <a:spcPts val="1939"/>
              </a:lnSpc>
              <a:spcBef>
                <a:spcPts val="345"/>
              </a:spcBef>
            </a:pPr>
            <a:endParaRPr lang="en-US" b="1" spc="-30" dirty="0">
              <a:latin typeface="Calibri"/>
              <a:cs typeface="Calibri"/>
            </a:endParaRPr>
          </a:p>
          <a:p>
            <a:pPr marL="298450" marR="178435" indent="-28575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No formal warm-up on the competition equipment on either day.</a:t>
            </a:r>
            <a:br>
              <a:rPr lang="en-US" dirty="0"/>
            </a:br>
            <a:endParaRPr lang="en-US" dirty="0"/>
          </a:p>
          <a:p>
            <a:pPr marL="298450" marR="178435" indent="-28575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Warm-ups shall take place in the warm-up (auxiliary) gymnasium only, on the identical equipment. </a:t>
            </a:r>
            <a:br>
              <a:rPr lang="en-US" dirty="0"/>
            </a:br>
            <a:endParaRPr lang="en-US" dirty="0"/>
          </a:p>
          <a:p>
            <a:pPr marL="298450" marR="178435" indent="-28575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After gymnasts have proceeded to the competition floor and reported to the chief judge for their event, they shall be given their touch warm-up on that equipment (30 sec) and 2/3 vaults.</a:t>
            </a:r>
            <a:br>
              <a:rPr lang="en-US" dirty="0"/>
            </a:br>
            <a:endParaRPr lang="en-US" dirty="0"/>
          </a:p>
          <a:p>
            <a:pPr marL="755650" marR="178435" lvl="1" indent="-28575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For the team competition</a:t>
            </a:r>
            <a:r>
              <a:rPr lang="en-US" dirty="0"/>
              <a:t>, the time may be “blocked” with the maximum time being </a:t>
            </a:r>
            <a:r>
              <a:rPr lang="en-US" b="1" u="sng" dirty="0"/>
              <a:t>three minutes</a:t>
            </a:r>
            <a:r>
              <a:rPr lang="en-US" dirty="0"/>
              <a:t>. </a:t>
            </a:r>
          </a:p>
          <a:p>
            <a:pPr marL="755650" marR="178435" lvl="1" indent="-28575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69900" marR="178435" lvl="1">
              <a:lnSpc>
                <a:spcPts val="1939"/>
              </a:lnSpc>
              <a:spcBef>
                <a:spcPts val="345"/>
              </a:spcBef>
            </a:pPr>
            <a:r>
              <a:rPr lang="en-US" b="1" dirty="0"/>
              <a:t>Note: </a:t>
            </a:r>
            <a:r>
              <a:rPr lang="en-US" dirty="0"/>
              <a:t>The 30 second touch on bars does not include the time needed to set the bars.</a:t>
            </a:r>
            <a:br>
              <a:rPr lang="en-US" spc="-30" dirty="0">
                <a:latin typeface="Calibri"/>
                <a:cs typeface="Calibri"/>
              </a:rPr>
            </a:br>
            <a:br>
              <a:rPr lang="en-US" spc="-30" dirty="0">
                <a:latin typeface="Calibri"/>
                <a:cs typeface="Calibri"/>
              </a:rPr>
            </a:br>
            <a:r>
              <a:rPr lang="en-US" spc="-30" dirty="0">
                <a:highlight>
                  <a:srgbClr val="FFFF00"/>
                </a:highlight>
                <a:latin typeface="Calibri"/>
                <a:cs typeface="Calibri"/>
              </a:rPr>
              <a:t>Download music prior to competition. The internet in the gym may not be reliable</a:t>
            </a:r>
          </a:p>
          <a:p>
            <a:pPr marL="469900" marR="178435" lvl="1">
              <a:lnSpc>
                <a:spcPts val="1939"/>
              </a:lnSpc>
              <a:spcBef>
                <a:spcPts val="345"/>
              </a:spcBef>
            </a:pPr>
            <a:r>
              <a:rPr lang="en-US" spc="-30" dirty="0">
                <a:highlight>
                  <a:srgbClr val="FFFF00"/>
                </a:highlight>
                <a:latin typeface="Calibri"/>
                <a:cs typeface="Calibri"/>
              </a:rPr>
              <a:t>to stream the music.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0" y="271701"/>
            <a:ext cx="498798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40" dirty="0"/>
              <a:t>Additional Information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65008" y="1836747"/>
            <a:ext cx="10851848" cy="4096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0419">
              <a:lnSpc>
                <a:spcPct val="70000"/>
              </a:lnSpc>
            </a:pPr>
            <a:endParaRPr lang="en-US" dirty="0">
              <a:cs typeface="Calibri"/>
            </a:endParaRPr>
          </a:p>
          <a:p>
            <a:pPr marL="12700" marR="820419">
              <a:lnSpc>
                <a:spcPct val="70000"/>
              </a:lnSpc>
            </a:pPr>
            <a:r>
              <a:rPr lang="en-US" dirty="0">
                <a:cs typeface="Calibri"/>
              </a:rPr>
              <a:t>Event Scoring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755650" marR="820419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Electronic scoring</a:t>
            </a:r>
          </a:p>
          <a:p>
            <a:pPr marL="755650" marR="820419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Back-up / written score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12700" marR="820419">
              <a:lnSpc>
                <a:spcPct val="70000"/>
              </a:lnSpc>
            </a:pPr>
            <a:endParaRPr lang="en-US" dirty="0">
              <a:cs typeface="Calibri"/>
            </a:endParaRPr>
          </a:p>
          <a:p>
            <a:pPr marL="12700" marR="820419">
              <a:lnSpc>
                <a:spcPct val="70000"/>
              </a:lnSpc>
            </a:pPr>
            <a:r>
              <a:rPr lang="en-US" dirty="0">
                <a:cs typeface="Calibri"/>
              </a:rPr>
              <a:t>Awards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755650" marR="820419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Upon completion of the final event each day, gymnasts are asked to make their way to the main floor. 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12700" marR="820419">
              <a:lnSpc>
                <a:spcPct val="70000"/>
              </a:lnSpc>
            </a:pPr>
            <a:r>
              <a:rPr lang="en-US" dirty="0">
                <a:cs typeface="Calibri"/>
              </a:rPr>
              <a:t>Hospitality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755650" marR="820419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Assorted meals, snacks and drinks will be available for coaches, administrators, officials and staff throughout the day.</a:t>
            </a:r>
          </a:p>
          <a:p>
            <a:pPr marL="469900" marR="820419" lvl="1">
              <a:lnSpc>
                <a:spcPct val="70000"/>
              </a:lnSpc>
            </a:pPr>
            <a:endParaRPr lang="en-US" dirty="0">
              <a:cs typeface="Calibri"/>
            </a:endParaRPr>
          </a:p>
          <a:p>
            <a:pPr marL="469900" marR="820419" lvl="1">
              <a:lnSpc>
                <a:spcPct val="70000"/>
              </a:lnSpc>
            </a:pP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755650" marR="820419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45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86" y="347512"/>
            <a:ext cx="71075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Key Take Aways…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857374"/>
            <a:ext cx="11340287" cy="376314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8450" marR="217804" indent="-285750">
              <a:lnSpc>
                <a:spcPct val="9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z="1800" spc="-10" dirty="0">
                <a:cs typeface="Calibri"/>
              </a:rPr>
              <a:t>Teams and individuals enter through B10.</a:t>
            </a:r>
            <a:br>
              <a:rPr lang="en-US" sz="1800" spc="-10" dirty="0">
                <a:cs typeface="Calibri"/>
              </a:rPr>
            </a:br>
            <a:endParaRPr lang="en-US" sz="1800" spc="-10" dirty="0">
              <a:cs typeface="Calibri"/>
            </a:endParaRPr>
          </a:p>
          <a:p>
            <a:pPr marL="298450" marR="217804" indent="-285750">
              <a:lnSpc>
                <a:spcPct val="9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cs typeface="Calibri"/>
              </a:rPr>
              <a:t>Administrators and spectators enter through B9.</a:t>
            </a:r>
            <a:br>
              <a:rPr lang="en-US" sz="1800" spc="-10" dirty="0">
                <a:cs typeface="Calibri"/>
              </a:rPr>
            </a:br>
            <a:endParaRPr lang="en-US" sz="1800" spc="-10" dirty="0">
              <a:cs typeface="Calibri"/>
            </a:endParaRPr>
          </a:p>
          <a:p>
            <a:pPr marL="298450" marR="217804" indent="-285750">
              <a:lnSpc>
                <a:spcPct val="9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cs typeface="Calibri"/>
              </a:rPr>
              <a:t>Coaches are required to attend an in-person meeting on site prior to the start of competition.</a:t>
            </a:r>
            <a:br>
              <a:rPr lang="en-US" spc="-10" dirty="0">
                <a:cs typeface="Calibri"/>
              </a:rPr>
            </a:br>
            <a:endParaRPr sz="1600" dirty="0">
              <a:cs typeface="Calibri"/>
            </a:endParaRPr>
          </a:p>
          <a:p>
            <a:pPr marL="298450" marR="5080" indent="-285750">
              <a:lnSpc>
                <a:spcPts val="1939"/>
              </a:lnSpc>
              <a:buFont typeface="Arial" panose="020B0604020202020204" pitchFamily="34" charset="0"/>
              <a:buChar char="•"/>
            </a:pPr>
            <a:r>
              <a:rPr lang="en-US" spc="-10" dirty="0">
                <a:cs typeface="Calibri"/>
              </a:rPr>
              <a:t>Team competition order due to Carol Eskay by the end of the day today.</a:t>
            </a:r>
            <a:br>
              <a:rPr lang="en-US" spc="-10" dirty="0">
                <a:cs typeface="Calibri"/>
              </a:rPr>
            </a:br>
            <a:endParaRPr lang="en-US" spc="-10" dirty="0">
              <a:cs typeface="Calibri"/>
            </a:endParaRPr>
          </a:p>
          <a:p>
            <a:pPr marL="298450" marR="5080" indent="-285750">
              <a:lnSpc>
                <a:spcPts val="1939"/>
              </a:lnSpc>
              <a:buFont typeface="Arial" panose="020B0604020202020204" pitchFamily="34" charset="0"/>
              <a:buChar char="•"/>
            </a:pPr>
            <a:r>
              <a:rPr lang="en-US" sz="1800" spc="-10" dirty="0">
                <a:cs typeface="Calibri"/>
              </a:rPr>
              <a:t>Tickets may be purchased online or onsite via credit card or cash. Non-competing athletes need </a:t>
            </a:r>
            <a:r>
              <a:rPr lang="en-US" sz="1800" spc="-10">
                <a:cs typeface="Calibri"/>
              </a:rPr>
              <a:t>a ticket.</a:t>
            </a:r>
            <a:endParaRPr lang="en-US" sz="1800" spc="-10" dirty="0">
              <a:cs typeface="Calibri"/>
            </a:endParaRPr>
          </a:p>
          <a:p>
            <a:pPr marL="12700" marR="5080">
              <a:lnSpc>
                <a:spcPts val="1939"/>
              </a:lnSpc>
            </a:pPr>
            <a:endParaRPr lang="en-US" spc="-10" dirty="0">
              <a:cs typeface="Calibri"/>
            </a:endParaRPr>
          </a:p>
          <a:p>
            <a:pPr marL="298450" marR="5080" indent="-285750">
              <a:lnSpc>
                <a:spcPts val="1939"/>
              </a:lnSpc>
              <a:buFont typeface="Arial" panose="020B0604020202020204" pitchFamily="34" charset="0"/>
              <a:buChar char="•"/>
            </a:pPr>
            <a:r>
              <a:rPr lang="en-US" sz="1800" spc="-10" dirty="0">
                <a:cs typeface="Calibri"/>
              </a:rPr>
              <a:t>Please direct fans, parents and members of your community to check out Gymnastics Tournament Coverage page with parking, ticket, etc. information. </a:t>
            </a:r>
            <a:br>
              <a:rPr lang="en-US" sz="1800" spc="-10" dirty="0">
                <a:cs typeface="Calibri"/>
              </a:rPr>
            </a:br>
            <a:br>
              <a:rPr lang="en-US" sz="1800" spc="-10" dirty="0">
                <a:cs typeface="Calibri"/>
              </a:rPr>
            </a:br>
            <a:endParaRPr lang="en-US" spc="-10" dirty="0">
              <a:cs typeface="Calibri"/>
            </a:endParaRPr>
          </a:p>
          <a:p>
            <a:pPr marL="298450" marR="181610" indent="-285750">
              <a:lnSpc>
                <a:spcPts val="1939"/>
              </a:lnSpc>
              <a:buFont typeface="Arial" panose="020B0604020202020204" pitchFamily="34" charset="0"/>
              <a:buChar char="•"/>
            </a:pP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39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219" y="361314"/>
            <a:ext cx="73596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Conclusion</a:t>
            </a:r>
            <a:endParaRPr sz="44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AA26652-A05C-FA45-90C0-9877569893A7}"/>
              </a:ext>
            </a:extLst>
          </p:cNvPr>
          <p:cNvSpPr txBox="1"/>
          <p:nvPr/>
        </p:nvSpPr>
        <p:spPr>
          <a:xfrm>
            <a:off x="1479903" y="2447907"/>
            <a:ext cx="8262638" cy="386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spc="-10" dirty="0">
                <a:latin typeface="Calibri"/>
                <a:cs typeface="Calibri"/>
              </a:rPr>
              <a:t>Questions?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7200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latin typeface="Calibri"/>
                <a:cs typeface="Calibri"/>
              </a:rPr>
              <a:t>Safe travels to Columbus this weekend!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7200" spc="-1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19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58" y="271701"/>
            <a:ext cx="6239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Overview</a:t>
            </a:r>
            <a:endParaRPr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867A10-227A-3C14-2E9C-FD88929F0068}"/>
              </a:ext>
            </a:extLst>
          </p:cNvPr>
          <p:cNvSpPr txBox="1">
            <a:spLocks/>
          </p:cNvSpPr>
          <p:nvPr/>
        </p:nvSpPr>
        <p:spPr>
          <a:xfrm>
            <a:off x="627853" y="1821898"/>
            <a:ext cx="11117544" cy="456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5" marR="64389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  <a:defRPr/>
            </a:pP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4965" marR="64389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PowerPoint contains an overview of the protocols in place for the 2026 OHSAA</a:t>
            </a:r>
            <a:r>
              <a:rPr kumimoji="0" lang="en-US" sz="2400" b="0" i="0" u="none" strike="noStrike" kern="1200" cap="none" spc="-2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Gymnastics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Tournament.</a:t>
            </a:r>
            <a:b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PowerPoint is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a guide,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 a </a:t>
            </a:r>
            <a:r>
              <a:rPr kumimoji="0" lang="en-US" sz="2400" b="1" i="0" u="sng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replacement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the Tournament Regulations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  <a:defRPr/>
            </a:pPr>
            <a:endParaRPr lang="en-US" sz="2400" spc="-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US" sz="24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meeting does not replace the in-person coaches meeting that takes place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prior to the start of competition on both days.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5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458" y="271701"/>
            <a:ext cx="6239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Welcome</a:t>
            </a:r>
            <a:r>
              <a:rPr sz="4400" spc="-114" dirty="0"/>
              <a:t> </a:t>
            </a:r>
            <a:r>
              <a:rPr sz="4400" dirty="0"/>
              <a:t>and</a:t>
            </a:r>
            <a:r>
              <a:rPr sz="4400" spc="-114" dirty="0"/>
              <a:t> </a:t>
            </a:r>
            <a:r>
              <a:rPr sz="4400" spc="-10" dirty="0"/>
              <a:t>Introductions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899746" y="1563471"/>
            <a:ext cx="9391919" cy="409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Congratulations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advancing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State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lang="en-US" sz="2600" spc="-55" dirty="0">
                <a:latin typeface="Calibri"/>
                <a:cs typeface="Calibri"/>
              </a:rPr>
              <a:t>Tournament</a:t>
            </a:r>
            <a:r>
              <a:rPr sz="2600" spc="-10" dirty="0">
                <a:latin typeface="Calibri"/>
                <a:cs typeface="Calibri"/>
              </a:rPr>
              <a:t>!</a:t>
            </a:r>
            <a:endParaRPr sz="2600" dirty="0">
              <a:latin typeface="Calibri"/>
              <a:cs typeface="Calibri"/>
            </a:endParaRPr>
          </a:p>
          <a:p>
            <a:pPr marL="12065">
              <a:lnSpc>
                <a:spcPts val="3110"/>
              </a:lnSpc>
              <a:spcBef>
                <a:spcPts val="5"/>
              </a:spcBef>
              <a:tabLst>
                <a:tab pos="241935" algn="l"/>
              </a:tabLst>
            </a:pPr>
            <a:endParaRPr lang="en-US" sz="2600" spc="-10" dirty="0">
              <a:latin typeface="Calibri"/>
              <a:cs typeface="Calibri"/>
            </a:endParaRPr>
          </a:p>
          <a:p>
            <a:pPr marL="241300" indent="-229235">
              <a:lnSpc>
                <a:spcPts val="311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St</a:t>
            </a:r>
            <a:r>
              <a:rPr lang="en-US" sz="2600" spc="-10" dirty="0">
                <a:latin typeface="Calibri"/>
                <a:cs typeface="Calibri"/>
              </a:rPr>
              <a:t>aff:</a:t>
            </a:r>
            <a:br>
              <a:rPr lang="en-US" sz="2600" spc="-10" dirty="0">
                <a:latin typeface="Calibri"/>
                <a:cs typeface="Calibri"/>
              </a:rPr>
            </a:br>
            <a:endParaRPr sz="2600" dirty="0">
              <a:latin typeface="Calibri"/>
              <a:cs typeface="Calibri"/>
            </a:endParaRPr>
          </a:p>
          <a:p>
            <a:pPr marL="698500" lvl="1" indent="-229235">
              <a:lnSpc>
                <a:spcPts val="2630"/>
              </a:lnSpc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lang="en-US" sz="2200" dirty="0">
                <a:latin typeface="Calibri"/>
                <a:cs typeface="Calibri"/>
              </a:rPr>
              <a:t>Hilliard Bradley High School </a:t>
            </a:r>
            <a:r>
              <a:rPr sz="2200" spc="-20" dirty="0">
                <a:latin typeface="Calibri"/>
                <a:cs typeface="Calibri"/>
              </a:rPr>
              <a:t>Staff</a:t>
            </a:r>
            <a:endParaRPr lang="en-US" sz="2200" spc="-20" dirty="0">
              <a:latin typeface="Calibri"/>
              <a:cs typeface="Calibri"/>
            </a:endParaRPr>
          </a:p>
          <a:p>
            <a:pPr marL="1155700" lvl="2" indent="-229235">
              <a:lnSpc>
                <a:spcPts val="2630"/>
              </a:lnSpc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lang="en-US" sz="1900" spc="-20" dirty="0">
                <a:latin typeface="Calibri"/>
                <a:cs typeface="Calibri"/>
              </a:rPr>
              <a:t>Carol Eskay </a:t>
            </a:r>
          </a:p>
          <a:p>
            <a:pPr marL="1155700" lvl="2" indent="-229235">
              <a:lnSpc>
                <a:spcPts val="2630"/>
              </a:lnSpc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lang="en-US" sz="1900" spc="-20" dirty="0">
                <a:latin typeface="Calibri"/>
                <a:cs typeface="Calibri"/>
              </a:rPr>
              <a:t>Chad Bobek </a:t>
            </a:r>
            <a:endParaRPr sz="19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78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OHSAA</a:t>
            </a:r>
            <a:endParaRPr sz="22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latin typeface="Calibri"/>
                <a:cs typeface="Calibri"/>
              </a:rPr>
              <a:t>K</a:t>
            </a:r>
            <a:r>
              <a:rPr lang="en-US" sz="1900" spc="-10" dirty="0">
                <a:latin typeface="Calibri"/>
                <a:cs typeface="Calibri"/>
              </a:rPr>
              <a:t>elly Schoenly </a:t>
            </a:r>
            <a:endParaRPr lang="en-US" sz="1900" spc="-2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1900" dirty="0">
                <a:latin typeface="Calibri"/>
                <a:cs typeface="Calibri"/>
              </a:rPr>
              <a:t>Lori Powers-Basinger</a:t>
            </a:r>
          </a:p>
          <a:p>
            <a:pPr marL="1155700" lvl="2" indent="-2292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lang="en-US" sz="1900" dirty="0">
                <a:latin typeface="Calibri"/>
                <a:cs typeface="Calibri"/>
              </a:rPr>
              <a:t>Tim Stried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932" y="360265"/>
            <a:ext cx="95111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Schedule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6197" y="1933956"/>
            <a:ext cx="9220741" cy="392222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l"/>
            <a:r>
              <a:rPr lang="en-US" b="1" i="0" dirty="0">
                <a:solidFill>
                  <a:srgbClr val="2C251F"/>
                </a:solidFill>
                <a:effectLst/>
              </a:rPr>
              <a:t>Saturday, March 7 - TEAM COMPETITION</a:t>
            </a:r>
            <a:br>
              <a:rPr lang="en-US" b="1" i="0" dirty="0">
                <a:solidFill>
                  <a:srgbClr val="2C251F"/>
                </a:solidFill>
                <a:effectLst/>
              </a:rPr>
            </a:br>
            <a:endParaRPr lang="en-US" b="0" i="0" dirty="0">
              <a:solidFill>
                <a:srgbClr val="2C251F"/>
              </a:solidFill>
              <a:effectLst/>
            </a:endParaRPr>
          </a:p>
          <a:p>
            <a:pPr lvl="1" algn="l"/>
            <a:r>
              <a:rPr lang="en-US" b="0" i="0" dirty="0">
                <a:solidFill>
                  <a:srgbClr val="2C251F"/>
                </a:solidFill>
                <a:effectLst/>
              </a:rPr>
              <a:t>11:00 p.m. - Registration</a:t>
            </a:r>
          </a:p>
          <a:p>
            <a:pPr lvl="1" algn="l"/>
            <a:r>
              <a:rPr lang="en-US" b="0" i="0" dirty="0">
                <a:solidFill>
                  <a:srgbClr val="2C251F"/>
                </a:solidFill>
                <a:effectLst/>
              </a:rPr>
              <a:t>12:00 p.m. - Doors Open for Spectators/Coaches Meeting</a:t>
            </a:r>
          </a:p>
          <a:p>
            <a:pPr lvl="1" algn="l"/>
            <a:r>
              <a:rPr lang="en-US" b="0" i="0" dirty="0">
                <a:solidFill>
                  <a:srgbClr val="2C251F"/>
                </a:solidFill>
                <a:effectLst/>
              </a:rPr>
              <a:t>12:30 p.m. - Parade of Competitors/Introduction of Officials</a:t>
            </a:r>
          </a:p>
          <a:p>
            <a:pPr lvl="1" algn="l"/>
            <a:r>
              <a:rPr lang="en-US" dirty="0">
                <a:solidFill>
                  <a:srgbClr val="2C251F"/>
                </a:solidFill>
              </a:rPr>
              <a:t>1</a:t>
            </a:r>
            <a:r>
              <a:rPr lang="en-US" b="0" i="0" dirty="0">
                <a:solidFill>
                  <a:srgbClr val="2C251F"/>
                </a:solidFill>
                <a:effectLst/>
              </a:rPr>
              <a:t>:00 p.m. - Team Competition Begins</a:t>
            </a:r>
            <a:br>
              <a:rPr lang="en-US" b="0" i="0" dirty="0">
                <a:solidFill>
                  <a:srgbClr val="2C251F"/>
                </a:solidFill>
                <a:effectLst/>
              </a:rPr>
            </a:br>
            <a:endParaRPr lang="en-US" b="0" i="0" dirty="0">
              <a:solidFill>
                <a:srgbClr val="2C251F"/>
              </a:solidFill>
              <a:effectLst/>
            </a:endParaRPr>
          </a:p>
          <a:p>
            <a:pPr lvl="1" algn="l"/>
            <a:endParaRPr lang="en-US" b="0" i="0" dirty="0">
              <a:solidFill>
                <a:srgbClr val="2C251F"/>
              </a:solidFill>
              <a:effectLst/>
            </a:endParaRPr>
          </a:p>
          <a:p>
            <a:pPr algn="l"/>
            <a:r>
              <a:rPr lang="en-US" b="1" i="0" dirty="0">
                <a:solidFill>
                  <a:srgbClr val="2C251F"/>
                </a:solidFill>
                <a:effectLst/>
              </a:rPr>
              <a:t>Sunday, March 8 – INDIVIDUAL COMPETITION</a:t>
            </a:r>
            <a:br>
              <a:rPr lang="en-US" b="1" i="0" dirty="0">
                <a:solidFill>
                  <a:srgbClr val="2C251F"/>
                </a:solidFill>
                <a:effectLst/>
              </a:rPr>
            </a:br>
            <a:endParaRPr lang="en-US" b="0" i="0" dirty="0">
              <a:solidFill>
                <a:srgbClr val="2C251F"/>
              </a:solidFill>
              <a:effectLst/>
            </a:endParaRPr>
          </a:p>
          <a:p>
            <a:pPr lvl="1" algn="l"/>
            <a:r>
              <a:rPr lang="en-US" b="0" i="0" dirty="0">
                <a:solidFill>
                  <a:srgbClr val="2C251F"/>
                </a:solidFill>
                <a:effectLst/>
              </a:rPr>
              <a:t>9:00 a.m. - Registration</a:t>
            </a:r>
          </a:p>
          <a:p>
            <a:pPr lvl="1" algn="l"/>
            <a:r>
              <a:rPr lang="en-US" dirty="0">
                <a:solidFill>
                  <a:srgbClr val="2C251F"/>
                </a:solidFill>
              </a:rPr>
              <a:t>10</a:t>
            </a:r>
            <a:r>
              <a:rPr lang="en-US" b="0" i="0" dirty="0">
                <a:solidFill>
                  <a:srgbClr val="2C251F"/>
                </a:solidFill>
                <a:effectLst/>
              </a:rPr>
              <a:t>:00 a.m. - Doors Open for Spectators/Coaches Meeting</a:t>
            </a:r>
          </a:p>
          <a:p>
            <a:pPr lvl="1" algn="l"/>
            <a:r>
              <a:rPr lang="en-US" b="0" i="0" dirty="0">
                <a:solidFill>
                  <a:srgbClr val="2C251F"/>
                </a:solidFill>
                <a:effectLst/>
              </a:rPr>
              <a:t>10:30 a.m. - Parade of Competitors/Introduction of Officials</a:t>
            </a:r>
          </a:p>
          <a:p>
            <a:pPr lvl="1" algn="l"/>
            <a:r>
              <a:rPr lang="en-US" b="0" i="0" dirty="0">
                <a:solidFill>
                  <a:srgbClr val="2C251F"/>
                </a:solidFill>
                <a:effectLst/>
              </a:rPr>
              <a:t>11:00 a.m. - Individual Competition Begins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94" y="17457"/>
            <a:ext cx="721080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Tickets and Administrative Credentials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12723" y="1632599"/>
            <a:ext cx="11234639" cy="64844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220"/>
              </a:spcBef>
            </a:pPr>
            <a:r>
              <a:rPr lang="en-US" dirty="0">
                <a:latin typeface="Calibri"/>
                <a:cs typeface="Calibri"/>
              </a:rPr>
              <a:t>All tickets are general admission and may be purchased in advance or onsite via cash or credit card.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QR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code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will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available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gate</a:t>
            </a:r>
            <a:r>
              <a:rPr lang="en-US" dirty="0">
                <a:latin typeface="Calibri"/>
                <a:cs typeface="Calibri"/>
              </a:rPr>
              <a:t> to purchase tickets. </a:t>
            </a:r>
            <a:r>
              <a:rPr dirty="0">
                <a:latin typeface="Calibri"/>
                <a:cs typeface="Calibri"/>
              </a:rPr>
              <a:t>Every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person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who</a:t>
            </a:r>
            <a:r>
              <a:rPr lang="en-US" spc="-55" dirty="0">
                <a:latin typeface="Calibri"/>
                <a:cs typeface="Calibri"/>
              </a:rPr>
              <a:t> enters the venue must have a ticket. </a:t>
            </a:r>
            <a:endParaRPr lang="en-US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lang="en-US" b="1" dirty="0">
                <a:latin typeface="Calibri"/>
                <a:cs typeface="Calibri"/>
              </a:rPr>
              <a:t>Doors open to spectators 1 HOUR prior to the start of competition</a:t>
            </a:r>
            <a:r>
              <a:rPr lang="en-US" b="1" spc="-20" dirty="0">
                <a:latin typeface="Calibri"/>
                <a:cs typeface="Calibri"/>
              </a:rPr>
              <a:t>. </a:t>
            </a:r>
            <a:br>
              <a:rPr lang="en-US" b="1" spc="-20" dirty="0">
                <a:latin typeface="Calibri"/>
                <a:cs typeface="Calibri"/>
              </a:rPr>
            </a:br>
            <a:br>
              <a:rPr lang="en-US" b="1" spc="-20" dirty="0">
                <a:latin typeface="Calibri"/>
                <a:cs typeface="Calibri"/>
              </a:rPr>
            </a:br>
            <a:endParaRPr lang="en-US" b="1" dirty="0">
              <a:latin typeface="Calibri"/>
              <a:cs typeface="Calibri"/>
            </a:endParaRPr>
          </a:p>
          <a:p>
            <a:pPr marL="241300" marR="4656455" indent="-228600"/>
            <a:r>
              <a:rPr lang="en-US" u="sng" dirty="0">
                <a:latin typeface="Calibri"/>
                <a:cs typeface="Calibri"/>
              </a:rPr>
              <a:t>Ticket</a:t>
            </a:r>
            <a:r>
              <a:rPr lang="en-US" u="sng" spc="-45" dirty="0">
                <a:latin typeface="Calibri"/>
                <a:cs typeface="Calibri"/>
              </a:rPr>
              <a:t> </a:t>
            </a:r>
            <a:r>
              <a:rPr lang="en-US" u="sng" dirty="0">
                <a:latin typeface="Calibri"/>
                <a:cs typeface="Calibri"/>
              </a:rPr>
              <a:t>prices</a:t>
            </a:r>
            <a:r>
              <a:rPr lang="en-US" u="sng" spc="-60" dirty="0">
                <a:latin typeface="Calibri"/>
                <a:cs typeface="Calibri"/>
              </a:rPr>
              <a:t>:</a:t>
            </a:r>
            <a:br>
              <a:rPr lang="en-US" spc="-10" dirty="0">
                <a:latin typeface="Calibri"/>
                <a:cs typeface="Calibri"/>
              </a:rPr>
            </a:br>
            <a:endParaRPr lang="en-US" spc="-10" dirty="0">
              <a:latin typeface="Calibri"/>
              <a:cs typeface="Calibri"/>
            </a:endParaRPr>
          </a:p>
          <a:p>
            <a:pPr marL="241300" marR="4656455" indent="-228600"/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b="1" spc="10" dirty="0">
                <a:latin typeface="Calibri"/>
                <a:cs typeface="Calibri"/>
              </a:rPr>
              <a:t>	Adult </a:t>
            </a:r>
            <a:r>
              <a:rPr lang="en-US" spc="10" dirty="0">
                <a:latin typeface="Calibri"/>
                <a:cs typeface="Calibri"/>
              </a:rPr>
              <a:t>- </a:t>
            </a:r>
            <a:r>
              <a:rPr lang="en-US" spc="-10" dirty="0">
                <a:latin typeface="Calibri"/>
                <a:cs typeface="Calibri"/>
              </a:rPr>
              <a:t>$16.00</a:t>
            </a:r>
            <a:br>
              <a:rPr lang="en-US" spc="-10" dirty="0">
                <a:latin typeface="Calibri"/>
                <a:cs typeface="Calibri"/>
              </a:rPr>
            </a:br>
            <a:r>
              <a:rPr lang="en-US" b="1" dirty="0">
                <a:latin typeface="Calibri"/>
                <a:cs typeface="Calibri"/>
              </a:rPr>
              <a:t>Student</a:t>
            </a:r>
            <a:r>
              <a:rPr lang="en-US" b="1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-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$10.00</a:t>
            </a:r>
          </a:p>
          <a:p>
            <a:pPr marL="241300" marR="4656455" indent="-228600"/>
            <a:r>
              <a:rPr lang="en-US" b="1" dirty="0">
                <a:latin typeface="Calibri"/>
                <a:cs typeface="Calibri"/>
              </a:rPr>
              <a:t>	5 and</a:t>
            </a:r>
            <a:r>
              <a:rPr lang="en-US" b="1" spc="-20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under:</a:t>
            </a:r>
            <a:r>
              <a:rPr lang="en-US" b="1" spc="-15" dirty="0">
                <a:latin typeface="Calibri"/>
                <a:cs typeface="Calibri"/>
              </a:rPr>
              <a:t> </a:t>
            </a:r>
            <a:r>
              <a:rPr lang="en-US" spc="-20" dirty="0">
                <a:latin typeface="Calibri"/>
                <a:cs typeface="Calibri"/>
              </a:rPr>
              <a:t>Free</a:t>
            </a:r>
            <a:br>
              <a:rPr lang="en-US" spc="-20" dirty="0">
                <a:latin typeface="Calibri"/>
                <a:cs typeface="Calibri"/>
              </a:rPr>
            </a:br>
            <a:r>
              <a:rPr lang="en-US" spc="-20" dirty="0">
                <a:solidFill>
                  <a:srgbClr val="FF0000"/>
                </a:solidFill>
                <a:latin typeface="Calibri"/>
                <a:cs typeface="Calibri"/>
              </a:rPr>
              <a:t>*Cash or Credit Card</a:t>
            </a:r>
            <a:br>
              <a:rPr lang="en-US" spc="-20" dirty="0">
                <a:latin typeface="Calibri"/>
                <a:cs typeface="Calibri"/>
              </a:rPr>
            </a:br>
            <a:endParaRPr lang="en-US" spc="-20" dirty="0">
              <a:latin typeface="Calibri"/>
              <a:cs typeface="Calibri"/>
            </a:endParaRPr>
          </a:p>
          <a:p>
            <a:r>
              <a:rPr lang="en-US" spc="-20" dirty="0">
                <a:latin typeface="Calibri"/>
                <a:cs typeface="Calibri"/>
              </a:rPr>
              <a:t>Programs will be sold at the main entrance.</a:t>
            </a:r>
          </a:p>
          <a:p>
            <a:r>
              <a:rPr lang="en-US" b="1" spc="-20" dirty="0">
                <a:latin typeface="Calibri"/>
                <a:cs typeface="Calibri"/>
              </a:rPr>
              <a:t>Cost is $5.00 </a:t>
            </a:r>
            <a:r>
              <a:rPr lang="en-US" b="1" spc="-20" dirty="0">
                <a:solidFill>
                  <a:srgbClr val="FF0000"/>
                </a:solidFill>
                <a:latin typeface="Calibri"/>
                <a:cs typeface="Calibri"/>
              </a:rPr>
              <a:t>(credit card only) </a:t>
            </a:r>
            <a:endParaRPr lang="en-US" b="1" dirty="0">
              <a:solidFill>
                <a:srgbClr val="FF0000"/>
              </a:solidFill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br>
              <a:rPr lang="en-US" sz="1700" spc="-10" dirty="0">
                <a:latin typeface="Calibri"/>
                <a:cs typeface="Calibri"/>
              </a:rPr>
            </a:br>
            <a:endParaRPr lang="en-US" sz="17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endParaRPr lang="en-US" sz="1700" b="1" dirty="0">
              <a:latin typeface="Calibri"/>
              <a:cs typeface="Calibri"/>
            </a:endParaRPr>
          </a:p>
          <a:p>
            <a:pPr marL="241300" marR="4656455" indent="-228600">
              <a:lnSpc>
                <a:spcPts val="3270"/>
              </a:lnSpc>
              <a:spcBef>
                <a:spcPts val="305"/>
              </a:spcBef>
            </a:pPr>
            <a:br>
              <a:rPr lang="en-US" sz="1700" spc="-20" dirty="0">
                <a:latin typeface="Calibri"/>
                <a:cs typeface="Calibri"/>
              </a:rPr>
            </a:br>
            <a:endParaRPr lang="en-US" sz="1700" spc="-20" dirty="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endParaRPr lang="en-US" sz="1700" spc="-20" dirty="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endParaRPr sz="17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27434-3F89-F11B-4879-C60A0F5F56FF}"/>
              </a:ext>
            </a:extLst>
          </p:cNvPr>
          <p:cNvSpPr txBox="1"/>
          <p:nvPr/>
        </p:nvSpPr>
        <p:spPr>
          <a:xfrm>
            <a:off x="5879220" y="3130065"/>
            <a:ext cx="5900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Administrative Credentials (main entrance):</a:t>
            </a:r>
          </a:p>
          <a:p>
            <a:endParaRPr lang="en-US" b="1" dirty="0"/>
          </a:p>
          <a:p>
            <a:r>
              <a:rPr lang="en-US" dirty="0"/>
              <a:t>Each school administrator must scan their administrative ticket and may pick up a floor access credential.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maximum of THREE (3) will be provided for the principal, athletic administrator and superintendent.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*Athletic Directors, please inform your principal </a:t>
            </a:r>
          </a:p>
          <a:p>
            <a:r>
              <a:rPr lang="en-US" dirty="0">
                <a:solidFill>
                  <a:srgbClr val="FF0000"/>
                </a:solidFill>
              </a:rPr>
              <a:t>and superintendent of the process.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2A281-10C8-12D7-14C2-4CB179B63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D66647-2557-DFFA-EBC3-321B7D19DE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747" y="0"/>
            <a:ext cx="721080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Tickets For Alternates or Additional Team Gymnasts</a:t>
            </a:r>
            <a:endParaRPr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878E4-C91D-A9B8-883E-8228D7252657}"/>
              </a:ext>
            </a:extLst>
          </p:cNvPr>
          <p:cNvSpPr txBox="1"/>
          <p:nvPr/>
        </p:nvSpPr>
        <p:spPr>
          <a:xfrm>
            <a:off x="465151" y="1543021"/>
            <a:ext cx="9760226" cy="547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u="sng" spc="-10" dirty="0">
                <a:latin typeface="Calibri"/>
                <a:cs typeface="Calibri"/>
              </a:rPr>
              <a:t>Additional Gymnasts and Alternates</a:t>
            </a:r>
            <a:r>
              <a:rPr lang="en-US" spc="-10" dirty="0">
                <a:latin typeface="Calibri"/>
                <a:cs typeface="Calibri"/>
              </a:rPr>
              <a:t>	</a:t>
            </a:r>
            <a:br>
              <a:rPr lang="en-US" spc="-10" dirty="0">
                <a:latin typeface="Calibri"/>
                <a:cs typeface="Calibri"/>
              </a:rPr>
            </a:br>
            <a:endParaRPr lang="en-US" spc="-10" dirty="0">
              <a:latin typeface="Calibri"/>
              <a:cs typeface="Calibri"/>
            </a:endParaRPr>
          </a:p>
          <a:p>
            <a:pPr marL="698500" lvl="1" indent="-229235"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Coaches wishing to bring non-competing gymnasts or alternates must purchase a student ticket on </a:t>
            </a:r>
            <a:r>
              <a:rPr lang="en-US" u="sng" spc="-10" dirty="0">
                <a:latin typeface="Calibri"/>
                <a:cs typeface="Calibri"/>
              </a:rPr>
              <a:t>individual</a:t>
            </a:r>
            <a:r>
              <a:rPr lang="en-US" spc="-10" dirty="0">
                <a:latin typeface="Calibri"/>
                <a:cs typeface="Calibri"/>
              </a:rPr>
              <a:t> day. Only competing athletes can be on the floor on individual day. If an athlete competed on team day and will not be competing on individual day, there will be a pass list at the gate for them to enter for free. </a:t>
            </a:r>
            <a:br>
              <a:rPr lang="en-US" spc="-10" dirty="0">
                <a:latin typeface="Calibri"/>
                <a:cs typeface="Calibri"/>
              </a:rPr>
            </a:br>
            <a:endParaRPr lang="en-US" spc="-10" dirty="0">
              <a:latin typeface="Calibri"/>
              <a:cs typeface="Calibri"/>
            </a:endParaRPr>
          </a:p>
          <a:p>
            <a:pPr marL="698500" lvl="1" indent="-229235"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If the gymnast is in the school warmups, a credential for floor access is not required. </a:t>
            </a:r>
          </a:p>
          <a:p>
            <a:pPr marL="698500" lvl="1" indent="-229235"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We encourage tickets to be purchased in advance but can handle on site. </a:t>
            </a:r>
          </a:p>
          <a:p>
            <a:pPr marL="698500" lvl="1" indent="-229235"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All athletes and coaches will check in at B10 entrance each day. </a:t>
            </a:r>
            <a:br>
              <a:rPr lang="en-US" spc="-10" dirty="0">
                <a:latin typeface="Calibri"/>
                <a:cs typeface="Calibri"/>
              </a:rPr>
            </a:br>
            <a:endParaRPr lang="en-US" spc="-10" dirty="0">
              <a:latin typeface="Calibri"/>
              <a:cs typeface="Calibri"/>
            </a:endParaRPr>
          </a:p>
          <a:p>
            <a:pPr marL="698500" lvl="1" indent="-229235"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u="sng" spc="-10" dirty="0">
                <a:latin typeface="Calibri"/>
                <a:cs typeface="Calibri"/>
              </a:rPr>
              <a:t>If alternates pay to get in and they compete, we reimburse the school/coach.</a:t>
            </a:r>
            <a:br>
              <a:rPr lang="en-US" spc="-10" dirty="0">
                <a:latin typeface="Calibri"/>
                <a:cs typeface="Calibri"/>
              </a:rPr>
            </a:br>
            <a:endParaRPr lang="en-US" spc="-10" dirty="0">
              <a:latin typeface="Calibri"/>
              <a:cs typeface="Calibri"/>
            </a:endParaRPr>
          </a:p>
          <a:p>
            <a:pPr marL="698500" lvl="1" indent="-229235"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u="sng" spc="-10" dirty="0">
                <a:latin typeface="Calibri"/>
                <a:cs typeface="Calibri"/>
              </a:rPr>
              <a:t>Athletes competing on Sunday may come and watch on Saturday. Coaches must pick up their packet, and the athletes may sit in the stands. </a:t>
            </a:r>
          </a:p>
          <a:p>
            <a:pPr marL="469265" lvl="1"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469265" lvl="1">
              <a:spcBef>
                <a:spcPts val="105"/>
              </a:spcBef>
              <a:tabLst>
                <a:tab pos="241935" algn="l"/>
              </a:tabLst>
            </a:pP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NOTE: </a:t>
            </a:r>
            <a:r>
              <a:rPr lang="en-US" spc="-10" dirty="0">
                <a:latin typeface="Calibri"/>
                <a:cs typeface="Calibri"/>
              </a:rPr>
              <a:t>The OHSAA reserves the right to remove gymnasts from the competition floor if the space</a:t>
            </a:r>
            <a:br>
              <a:rPr lang="en-US" spc="-10" dirty="0">
                <a:latin typeface="Calibri"/>
                <a:cs typeface="Calibri"/>
              </a:rPr>
            </a:br>
            <a:r>
              <a:rPr lang="en-US" spc="-10" dirty="0">
                <a:latin typeface="Calibri"/>
                <a:cs typeface="Calibri"/>
              </a:rPr>
              <a:t>becomes too crowded. </a:t>
            </a:r>
          </a:p>
          <a:p>
            <a:pPr marL="469265" lvl="1"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10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515" y="340152"/>
            <a:ext cx="89197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Parking and Entry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10516" y="1634299"/>
            <a:ext cx="5785484" cy="678891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77470">
              <a:lnSpc>
                <a:spcPct val="70000"/>
              </a:lnSpc>
              <a:spcBef>
                <a:spcPts val="715"/>
              </a:spcBef>
              <a:tabLst>
                <a:tab pos="240665" algn="l"/>
                <a:tab pos="241300" algn="l"/>
              </a:tabLst>
            </a:pPr>
            <a:r>
              <a:rPr b="1" spc="-25" dirty="0">
                <a:latin typeface="Calibri"/>
                <a:cs typeface="Calibri"/>
              </a:rPr>
              <a:t>Team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Bus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Parking</a:t>
            </a:r>
            <a:r>
              <a:rPr dirty="0">
                <a:latin typeface="Calibri"/>
                <a:cs typeface="Calibri"/>
              </a:rPr>
              <a:t>:</a:t>
            </a:r>
            <a:r>
              <a:rPr lang="en-US" dirty="0">
                <a:latin typeface="Calibri"/>
                <a:cs typeface="Calibri"/>
              </a:rPr>
              <a:t> Lot next to the football stadium.</a:t>
            </a:r>
            <a:br>
              <a:rPr lang="en-US" dirty="0">
                <a:latin typeface="Calibri"/>
                <a:cs typeface="Calibri"/>
              </a:rPr>
            </a:br>
            <a:br>
              <a:rPr lang="en-US" dirty="0">
                <a:latin typeface="Calibri"/>
                <a:cs typeface="Calibri"/>
              </a:rPr>
            </a:br>
            <a:endParaRPr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r>
              <a:rPr lang="en-US" b="1" spc="-25" dirty="0">
                <a:latin typeface="Calibri"/>
                <a:cs typeface="Calibri"/>
              </a:rPr>
              <a:t>Team</a:t>
            </a:r>
            <a:r>
              <a:rPr lang="en-US" b="1" spc="-35" dirty="0">
                <a:latin typeface="Calibri"/>
                <a:cs typeface="Calibri"/>
              </a:rPr>
              <a:t> </a:t>
            </a:r>
            <a:r>
              <a:rPr lang="en-US" b="1" spc="-10" dirty="0">
                <a:latin typeface="Calibri"/>
                <a:cs typeface="Calibri"/>
              </a:rPr>
              <a:t>Entrance</a:t>
            </a:r>
            <a:r>
              <a:rPr lang="en-US" b="1" dirty="0">
                <a:latin typeface="Calibri"/>
                <a:cs typeface="Calibri"/>
              </a:rPr>
              <a:t>:</a:t>
            </a:r>
            <a:r>
              <a:rPr lang="en-US" b="1" spc="-1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Entrance </a:t>
            </a:r>
            <a:r>
              <a:rPr lang="en-US" spc="-10" dirty="0" err="1">
                <a:latin typeface="Calibri"/>
                <a:cs typeface="Calibri"/>
              </a:rPr>
              <a:t>B10</a:t>
            </a:r>
            <a:endParaRPr lang="en-US" spc="-10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r>
              <a:rPr lang="en-US" b="1" spc="-10" dirty="0">
                <a:latin typeface="Calibri"/>
                <a:cs typeface="Calibri"/>
              </a:rPr>
              <a:t>Coach Packet Pick-Up: </a:t>
            </a:r>
            <a:r>
              <a:rPr lang="en-US" spc="-10" dirty="0">
                <a:latin typeface="Calibri"/>
                <a:cs typeface="Calibri"/>
              </a:rPr>
              <a:t>Coaches may pick up team and individual qualifier packets in the warmup gym just inside door </a:t>
            </a:r>
            <a:r>
              <a:rPr lang="en-US" spc="-10" dirty="0" err="1">
                <a:latin typeface="Calibri"/>
                <a:cs typeface="Calibri"/>
              </a:rPr>
              <a:t>B10</a:t>
            </a:r>
            <a:r>
              <a:rPr lang="en-US" spc="-10" dirty="0">
                <a:latin typeface="Calibri"/>
                <a:cs typeface="Calibri"/>
              </a:rPr>
              <a:t>.</a:t>
            </a: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b="1" spc="-10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b="1" spc="-10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r>
              <a:rPr lang="en-US" b="1" spc="-10" dirty="0">
                <a:latin typeface="Calibri"/>
                <a:cs typeface="Calibri"/>
              </a:rPr>
              <a:t>Parking: </a:t>
            </a:r>
            <a:r>
              <a:rPr lang="en-US" spc="-10" dirty="0">
                <a:latin typeface="Calibri"/>
                <a:cs typeface="Calibri"/>
              </a:rPr>
              <a:t>Student Lot indicated on the map. Parking is $5.00 for spectators.</a:t>
            </a: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b="1" spc="-10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FF0000"/>
                </a:solidFill>
                <a:latin typeface="Calibri"/>
                <a:cs typeface="Calibri"/>
              </a:rPr>
              <a:t>*Each participating school’s athletic director will receive THREE (3) parking passes to distribute to coaches and administrators attending. </a:t>
            </a: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r>
              <a:rPr lang="en-US" b="1" spc="-10" dirty="0">
                <a:latin typeface="Calibri"/>
                <a:cs typeface="Calibri"/>
              </a:rPr>
              <a:t>Spectators: </a:t>
            </a:r>
            <a:r>
              <a:rPr lang="en-US" spc="-10" dirty="0">
                <a:latin typeface="Calibri"/>
                <a:cs typeface="Calibri"/>
              </a:rPr>
              <a:t>Spectators enter through </a:t>
            </a:r>
            <a:r>
              <a:rPr lang="en-US" spc="-10" dirty="0" err="1">
                <a:latin typeface="Calibri"/>
                <a:cs typeface="Calibri"/>
              </a:rPr>
              <a:t>B9</a:t>
            </a:r>
            <a:r>
              <a:rPr lang="en-US" spc="-10" dirty="0">
                <a:latin typeface="Calibri"/>
                <a:cs typeface="Calibri"/>
              </a:rPr>
              <a:t>.</a:t>
            </a: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b="1" spc="-10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b="1" spc="-10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r>
              <a:rPr lang="en-US" b="1" spc="-10" dirty="0">
                <a:latin typeface="Calibri"/>
                <a:cs typeface="Calibri"/>
              </a:rPr>
              <a:t>Merchandise: </a:t>
            </a:r>
            <a:r>
              <a:rPr lang="en-US" spc="-10" dirty="0">
                <a:latin typeface="Calibri"/>
                <a:cs typeface="Calibri"/>
              </a:rPr>
              <a:t>Merchandise will be available for purchase at the main entrance.  </a:t>
            </a:r>
            <a:br>
              <a:rPr lang="en-US" b="1" dirty="0">
                <a:latin typeface="Calibri"/>
                <a:cs typeface="Calibri"/>
              </a:rPr>
            </a:br>
            <a:endParaRPr lang="en-US" b="1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endParaRPr lang="en-US" b="1" dirty="0">
              <a:latin typeface="Calibri"/>
              <a:cs typeface="Calibri"/>
            </a:endParaRPr>
          </a:p>
          <a:p>
            <a:pPr marL="12700" marR="520700">
              <a:lnSpc>
                <a:spcPct val="70000"/>
              </a:lnSpc>
              <a:tabLst>
                <a:tab pos="240665" algn="l"/>
                <a:tab pos="241300" algn="l"/>
              </a:tabLst>
            </a:pPr>
            <a:br>
              <a:rPr lang="en-US" spc="-20" dirty="0">
                <a:latin typeface="Calibri"/>
                <a:cs typeface="Calibri"/>
              </a:rPr>
            </a:br>
            <a:br>
              <a:rPr lang="en-US" spc="-10" dirty="0">
                <a:highlight>
                  <a:srgbClr val="FFFF00"/>
                </a:highlight>
                <a:latin typeface="Calibri"/>
                <a:cs typeface="Calibri"/>
              </a:rPr>
            </a:br>
            <a:br>
              <a:rPr lang="en-US" spc="-10" dirty="0">
                <a:latin typeface="Calibri"/>
                <a:cs typeface="Calibri"/>
              </a:rPr>
            </a:br>
            <a:endParaRPr dirty="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tabLst>
                <a:tab pos="240665" algn="l"/>
                <a:tab pos="241300" algn="l"/>
              </a:tabLst>
            </a:pPr>
            <a:br>
              <a:rPr lang="en-US" spc="-10" dirty="0">
                <a:latin typeface="Calibri"/>
                <a:cs typeface="Calibri"/>
              </a:rPr>
            </a:b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br>
              <a:rPr lang="en-US" sz="1600" spc="-10" dirty="0">
                <a:highlight>
                  <a:srgbClr val="FFFF00"/>
                </a:highlight>
                <a:latin typeface="Calibri"/>
                <a:cs typeface="Calibri"/>
              </a:rPr>
            </a:br>
            <a:endParaRPr sz="16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D7257-9EE4-9290-56C3-64F1DCF1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806" y="1570689"/>
            <a:ext cx="5611575" cy="3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5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54" y="303024"/>
            <a:ext cx="86343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5" dirty="0"/>
              <a:t>Coach and Participant Information</a:t>
            </a:r>
            <a:r>
              <a:rPr lang="en-US" sz="4400" spc="-65" dirty="0"/>
              <a:t> 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97771" y="1663224"/>
            <a:ext cx="10367078" cy="51789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u="sng" spc="-10" dirty="0">
                <a:latin typeface="Calibri"/>
                <a:cs typeface="Calibri"/>
              </a:rPr>
              <a:t>Coach Packets</a:t>
            </a:r>
          </a:p>
          <a:p>
            <a:pPr marL="698500" lvl="1" indent="-229235"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Team members during team days and those who qualified to compete on individual day will receive a commemorative bag tag. </a:t>
            </a:r>
          </a:p>
          <a:p>
            <a:pPr marL="698500" lvl="1" indent="-229235"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Coaches will receive credentials based on the following formula:</a:t>
            </a:r>
          </a:p>
          <a:p>
            <a:pPr marL="469265" lvl="1">
              <a:spcBef>
                <a:spcPts val="105"/>
              </a:spcBef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	</a:t>
            </a: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dirty="0"/>
              <a:t>		</a:t>
            </a:r>
            <a:r>
              <a:rPr lang="en-US" b="1" dirty="0"/>
              <a:t>1-4 competitors:</a:t>
            </a:r>
            <a:r>
              <a:rPr lang="en-US" dirty="0"/>
              <a:t> 2 board approved coach passes </a:t>
            </a: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dirty="0"/>
              <a:t>		</a:t>
            </a:r>
            <a:r>
              <a:rPr lang="en-US" b="1" dirty="0"/>
              <a:t>5 or more competitors: </a:t>
            </a:r>
            <a:r>
              <a:rPr lang="en-US" dirty="0"/>
              <a:t>3 board approved coach passes</a:t>
            </a: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dirty="0"/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dirty="0"/>
              <a:t>Emergency Contact Forms will be used to confirm coaches – make sure these are updated and submitted. </a:t>
            </a: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br>
              <a:rPr lang="en-US" i="1" dirty="0"/>
            </a:br>
            <a:r>
              <a:rPr lang="en-US" b="1" dirty="0"/>
              <a:t>Administrator Access: </a:t>
            </a:r>
            <a:r>
              <a:rPr lang="en-US" dirty="0"/>
              <a:t>Principal, Athletic Administrator, Superintendent, would each receive ONE (1) 		credential to be in designated administrator area. </a:t>
            </a: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Coaches will be provided a credential that will grant access for both days. </a:t>
            </a: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Programs will be provided to coaches at the packet pick up location.</a:t>
            </a: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79226-A75F-C195-F6A7-68C5FC4EB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7C6A43A-DFBB-0CCC-11A8-5315E24492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854" y="303024"/>
            <a:ext cx="86343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5" dirty="0"/>
              <a:t>Team Starting Assignments	</a:t>
            </a:r>
            <a:endParaRPr sz="44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F90F856-6299-704C-175A-9575719743D8}"/>
              </a:ext>
            </a:extLst>
          </p:cNvPr>
          <p:cNvSpPr txBox="1"/>
          <p:nvPr/>
        </p:nvSpPr>
        <p:spPr>
          <a:xfrm>
            <a:off x="597771" y="1663224"/>
            <a:ext cx="10367078" cy="25962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u="sng" spc="-10" dirty="0">
                <a:latin typeface="Calibri"/>
                <a:cs typeface="Calibri"/>
              </a:rPr>
              <a:t>Team Tournament Draw </a:t>
            </a:r>
            <a:endParaRPr lang="en-US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u="sng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r>
              <a:rPr lang="en-US" spc="-10" dirty="0">
                <a:latin typeface="Calibri"/>
                <a:cs typeface="Calibri"/>
              </a:rPr>
              <a:t>The OHSAA conducted a pre-tournament draw to indicate the events each qualifying team would start on at the state tournament.  Below are the team assignments for Saturday March 7:</a:t>
            </a: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1935" algn="l"/>
              </a:tabLst>
            </a:pPr>
            <a:endParaRPr lang="en-US" spc="-10" dirty="0">
              <a:latin typeface="Calibri"/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1480C1-6BDB-FD40-DE35-FAD38BEE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95882"/>
              </p:ext>
            </p:extLst>
          </p:nvPr>
        </p:nvGraphicFramePr>
        <p:xfrm>
          <a:off x="309281" y="3073187"/>
          <a:ext cx="10367078" cy="2381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471">
                  <a:extLst>
                    <a:ext uri="{9D8B030D-6E8A-4147-A177-3AD203B41FA5}">
                      <a16:colId xmlns:a16="http://schemas.microsoft.com/office/drawing/2014/main" val="2544274162"/>
                    </a:ext>
                  </a:extLst>
                </a:gridCol>
                <a:gridCol w="2847372">
                  <a:extLst>
                    <a:ext uri="{9D8B030D-6E8A-4147-A177-3AD203B41FA5}">
                      <a16:colId xmlns:a16="http://schemas.microsoft.com/office/drawing/2014/main" val="2734843183"/>
                    </a:ext>
                  </a:extLst>
                </a:gridCol>
                <a:gridCol w="1678329">
                  <a:extLst>
                    <a:ext uri="{9D8B030D-6E8A-4147-A177-3AD203B41FA5}">
                      <a16:colId xmlns:a16="http://schemas.microsoft.com/office/drawing/2014/main" val="3539281810"/>
                    </a:ext>
                  </a:extLst>
                </a:gridCol>
                <a:gridCol w="2607482">
                  <a:extLst>
                    <a:ext uri="{9D8B030D-6E8A-4147-A177-3AD203B41FA5}">
                      <a16:colId xmlns:a16="http://schemas.microsoft.com/office/drawing/2014/main" val="221966415"/>
                    </a:ext>
                  </a:extLst>
                </a:gridCol>
                <a:gridCol w="1706424">
                  <a:extLst>
                    <a:ext uri="{9D8B030D-6E8A-4147-A177-3AD203B41FA5}">
                      <a16:colId xmlns:a16="http://schemas.microsoft.com/office/drawing/2014/main" val="14377229"/>
                    </a:ext>
                  </a:extLst>
                </a:gridCol>
              </a:tblGrid>
              <a:tr h="659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Group Rotation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VAULT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</a:rPr>
                        <a:t>BARS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</a:rPr>
                        <a:t>BEAM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FLOOR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744582"/>
                  </a:ext>
                </a:extLst>
              </a:tr>
              <a:tr h="5654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A</a:t>
                      </a:r>
                      <a:endParaRPr lang="en-US" sz="1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Kenston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Magnificat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Olentangy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185893"/>
                  </a:ext>
                </a:extLst>
              </a:tr>
              <a:tr h="573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</a:rPr>
                        <a:t>B</a:t>
                      </a:r>
                      <a:endParaRPr lang="en-US" sz="1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Brecksville Broadview </a:t>
                      </a:r>
                      <a:r>
                        <a:rPr lang="en-US" sz="18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Hgts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Olentangy Orange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Centerville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Anthony Wayne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089093"/>
                  </a:ext>
                </a:extLst>
              </a:tr>
              <a:tr h="5822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C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Lakota West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Perrysburg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Strongsville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St. Francis DeSales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53685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A54FEB-97CB-2974-77D4-03B6A329FC5B}"/>
              </a:ext>
            </a:extLst>
          </p:cNvPr>
          <p:cNvSpPr txBox="1"/>
          <p:nvPr/>
        </p:nvSpPr>
        <p:spPr>
          <a:xfrm>
            <a:off x="874643" y="5955527"/>
            <a:ext cx="919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REMINDER: </a:t>
            </a:r>
            <a:r>
              <a:rPr lang="en-US" b="1" dirty="0"/>
              <a:t>Please send Carol Eskay your Team Competition order by the end of the day today.</a:t>
            </a:r>
          </a:p>
        </p:txBody>
      </p:sp>
    </p:spTree>
    <p:extLst>
      <p:ext uri="{BB962C8B-B14F-4D97-AF65-F5344CB8AC3E}">
        <p14:creationId xmlns:p14="http://schemas.microsoft.com/office/powerpoint/2010/main" val="134219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046A2E"/>
      </a:accent1>
      <a:accent2>
        <a:srgbClr val="BFBFB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c76444-31f3-41b4-9fd3-a3490ae2f752" xsi:nil="true"/>
    <lcf76f155ced4ddcb4097134ff3c332f xmlns="cacce3e5-4cf5-4fc1-b4dd-26d23cd007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70D5975174544B31C566CCF2C8777" ma:contentTypeVersion="14" ma:contentTypeDescription="Create a new document." ma:contentTypeScope="" ma:versionID="2466ca893478f9f6f33f9e5263e1e3ed">
  <xsd:schema xmlns:xsd="http://www.w3.org/2001/XMLSchema" xmlns:xs="http://www.w3.org/2001/XMLSchema" xmlns:p="http://schemas.microsoft.com/office/2006/metadata/properties" xmlns:ns2="cacce3e5-4cf5-4fc1-b4dd-26d23cd00731" xmlns:ns3="cbc76444-31f3-41b4-9fd3-a3490ae2f752" targetNamespace="http://schemas.microsoft.com/office/2006/metadata/properties" ma:root="true" ma:fieldsID="90d8daca95b94766611e27f6b3ca9fc6" ns2:_="" ns3:_="">
    <xsd:import namespace="cacce3e5-4cf5-4fc1-b4dd-26d23cd00731"/>
    <xsd:import namespace="cbc76444-31f3-41b4-9fd3-a3490ae2f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ce3e5-4cf5-4fc1-b4dd-26d23cd00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4b600c5-3c68-44e1-8856-0e6e492089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76444-31f3-41b4-9fd3-a3490ae2f75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75cc23-fe69-47bc-a775-44930c634db2}" ma:internalName="TaxCatchAll" ma:showField="CatchAllData" ma:web="cbc76444-31f3-41b4-9fd3-a3490ae2f7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A71156-CB05-4182-8271-370B76533305}">
  <ds:schemaRefs>
    <ds:schemaRef ds:uri="http://schemas.microsoft.com/office/2006/metadata/properties"/>
    <ds:schemaRef ds:uri="http://schemas.microsoft.com/office/infopath/2007/PartnerControls"/>
    <ds:schemaRef ds:uri="cbc76444-31f3-41b4-9fd3-a3490ae2f752"/>
    <ds:schemaRef ds:uri="cacce3e5-4cf5-4fc1-b4dd-26d23cd00731"/>
  </ds:schemaRefs>
</ds:datastoreItem>
</file>

<file path=customXml/itemProps2.xml><?xml version="1.0" encoding="utf-8"?>
<ds:datastoreItem xmlns:ds="http://schemas.openxmlformats.org/officeDocument/2006/customXml" ds:itemID="{12395CB8-DE56-4BD9-A584-C5F928F49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A028D-8E7F-46A2-83A7-11C1B0A6F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cce3e5-4cf5-4fc1-b4dd-26d23cd00731"/>
    <ds:schemaRef ds:uri="cbc76444-31f3-41b4-9fd3-a3490ae2f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1396</Words>
  <Application>Microsoft Office PowerPoint</Application>
  <PresentationFormat>Widescreen</PresentationFormat>
  <Paragraphs>194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 Theme</vt:lpstr>
      <vt:lpstr>OHSAA State Gymnastics Review Session </vt:lpstr>
      <vt:lpstr>Overview</vt:lpstr>
      <vt:lpstr>Welcome and Introductions</vt:lpstr>
      <vt:lpstr>Schedule</vt:lpstr>
      <vt:lpstr>Tickets and Administrative Credentials</vt:lpstr>
      <vt:lpstr>Tickets For Alternates or Additional Team Gymnasts</vt:lpstr>
      <vt:lpstr>Parking and Entry</vt:lpstr>
      <vt:lpstr>Coach and Participant Information </vt:lpstr>
      <vt:lpstr>Team Starting Assignments </vt:lpstr>
      <vt:lpstr>Alternates and Scratches (Overview)</vt:lpstr>
      <vt:lpstr>Officiating</vt:lpstr>
      <vt:lpstr>Warm-Up Procedures</vt:lpstr>
      <vt:lpstr>Additional Information</vt:lpstr>
      <vt:lpstr>Key Take Aways…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OHSAA Soccer  Pre- Tournament Meeting</dc:title>
  <dc:creator>Kate Barnett</dc:creator>
  <cp:lastModifiedBy>Kelly Schoenly</cp:lastModifiedBy>
  <cp:revision>129</cp:revision>
  <cp:lastPrinted>2024-02-28T15:29:55Z</cp:lastPrinted>
  <dcterms:created xsi:type="dcterms:W3CDTF">2021-08-30T18:54:46Z</dcterms:created>
  <dcterms:modified xsi:type="dcterms:W3CDTF">2026-03-02T23:01:12Z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0x0101000A970D5975174544B31C566CCF2C8777</vt:lpwstr>
  </property>
  <property fmtid="{D5CDD505-2E9C-101B-9397-08002B2CF9AE}" pid="3" name="Order">
    <vt:r8>5958200</vt:r8>
  </property>
  <property fmtid="{D5CDD505-2E9C-101B-9397-08002B2CF9AE}" pid="4" name="MediaServiceImageTags">
    <vt:lpwstr/>
  </property>
</Properties>
</file>